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1045" r:id="rId2"/>
    <p:sldId id="1046" r:id="rId3"/>
    <p:sldId id="1047" r:id="rId4"/>
    <p:sldId id="1048" r:id="rId5"/>
    <p:sldId id="1049" r:id="rId6"/>
    <p:sldId id="1050" r:id="rId7"/>
    <p:sldId id="1051" r:id="rId8"/>
    <p:sldId id="1052" r:id="rId9"/>
    <p:sldId id="1053" r:id="rId10"/>
    <p:sldId id="1054" r:id="rId11"/>
    <p:sldId id="1055" r:id="rId12"/>
    <p:sldId id="1056" r:id="rId13"/>
    <p:sldId id="1057" r:id="rId14"/>
    <p:sldId id="1058" r:id="rId15"/>
    <p:sldId id="1059" r:id="rId16"/>
    <p:sldId id="1060" r:id="rId17"/>
    <p:sldId id="1061" r:id="rId18"/>
    <p:sldId id="1062" r:id="rId19"/>
    <p:sldId id="1063" r:id="rId20"/>
    <p:sldId id="1064" r:id="rId21"/>
    <p:sldId id="1065" r:id="rId22"/>
    <p:sldId id="1066" r:id="rId23"/>
    <p:sldId id="1067" r:id="rId24"/>
    <p:sldId id="1068" r:id="rId25"/>
    <p:sldId id="1069" r:id="rId26"/>
    <p:sldId id="1070" r:id="rId27"/>
    <p:sldId id="1122" r:id="rId28"/>
    <p:sldId id="1071" r:id="rId29"/>
    <p:sldId id="1121" r:id="rId30"/>
    <p:sldId id="1073" r:id="rId31"/>
    <p:sldId id="1074" r:id="rId32"/>
    <p:sldId id="1075" r:id="rId33"/>
    <p:sldId id="1076" r:id="rId34"/>
    <p:sldId id="1077" r:id="rId35"/>
    <p:sldId id="1078" r:id="rId36"/>
  </p:sldIdLst>
  <p:sldSz cx="9144000" cy="6858000" type="screen4x3"/>
  <p:notesSz cx="7077075" cy="9369425"/>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1">
          <p15:clr>
            <a:srgbClr val="A4A3A4"/>
          </p15:clr>
        </p15:guide>
        <p15:guide id="2" pos="22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583" autoAdjust="0"/>
    <p:restoredTop sz="94434" autoAdjust="0"/>
  </p:normalViewPr>
  <p:slideViewPr>
    <p:cSldViewPr>
      <p:cViewPr varScale="1">
        <p:scale>
          <a:sx n="55" d="100"/>
          <a:sy n="55" d="100"/>
        </p:scale>
        <p:origin x="90" y="510"/>
      </p:cViewPr>
      <p:guideLst>
        <p:guide orient="horz" pos="2160"/>
        <p:guide pos="2880"/>
      </p:guideLst>
    </p:cSldViewPr>
  </p:slideViewPr>
  <p:outlineViewPr>
    <p:cViewPr>
      <p:scale>
        <a:sx n="33" d="100"/>
        <a:sy n="33" d="100"/>
      </p:scale>
      <p:origin x="0" y="-23652"/>
    </p:cViewPr>
  </p:outlineViewPr>
  <p:notesTextViewPr>
    <p:cViewPr>
      <p:scale>
        <a:sx n="3" d="2"/>
        <a:sy n="3" d="2"/>
      </p:scale>
      <p:origin x="0" y="0"/>
    </p:cViewPr>
  </p:notesTextViewPr>
  <p:sorterViewPr>
    <p:cViewPr>
      <p:scale>
        <a:sx n="49" d="100"/>
        <a:sy n="49" d="100"/>
      </p:scale>
      <p:origin x="0" y="-4152"/>
    </p:cViewPr>
  </p:sorterViewPr>
  <p:notesViewPr>
    <p:cSldViewPr>
      <p:cViewPr varScale="1">
        <p:scale>
          <a:sx n="59" d="100"/>
          <a:sy n="59" d="100"/>
        </p:scale>
        <p:origin x="684" y="72"/>
      </p:cViewPr>
      <p:guideLst>
        <p:guide orient="horz" pos="2951"/>
        <p:guide pos="222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0" y="0"/>
            <a:ext cx="3065463" cy="469900"/>
          </a:xfrm>
          <a:prstGeom prst="rect">
            <a:avLst/>
          </a:prstGeom>
          <a:noFill/>
          <a:ln w="9525">
            <a:noFill/>
            <a:miter lim="800000"/>
            <a:headEnd/>
            <a:tailEnd/>
          </a:ln>
          <a:effectLst/>
        </p:spPr>
        <p:txBody>
          <a:bodyPr vert="horz" wrap="square" lIns="93971" tIns="46985" rIns="93971" bIns="46985" numCol="1" anchor="t" anchorCtr="0" compatLnSpc="1">
            <a:prstTxWarp prst="textNoShape">
              <a:avLst/>
            </a:prstTxWarp>
          </a:bodyPr>
          <a:lstStyle>
            <a:lvl1pPr eaLnBrk="1" hangingPunct="1">
              <a:defRPr sz="1200">
                <a:latin typeface="Arial" charset="0"/>
              </a:defRPr>
            </a:lvl1pPr>
          </a:lstStyle>
          <a:p>
            <a:pPr>
              <a:defRPr/>
            </a:pPr>
            <a:r>
              <a:rPr lang="en-US"/>
              <a:t>SDSRA-S2P2</a:t>
            </a:r>
          </a:p>
        </p:txBody>
      </p:sp>
      <p:sp>
        <p:nvSpPr>
          <p:cNvPr id="76803" name="Rectangle 3"/>
          <p:cNvSpPr>
            <a:spLocks noGrp="1" noChangeArrowheads="1"/>
          </p:cNvSpPr>
          <p:nvPr>
            <p:ph type="dt" sz="quarter" idx="1"/>
          </p:nvPr>
        </p:nvSpPr>
        <p:spPr bwMode="auto">
          <a:xfrm>
            <a:off x="4010025" y="0"/>
            <a:ext cx="3065463" cy="469900"/>
          </a:xfrm>
          <a:prstGeom prst="rect">
            <a:avLst/>
          </a:prstGeom>
          <a:noFill/>
          <a:ln w="9525">
            <a:noFill/>
            <a:miter lim="800000"/>
            <a:headEnd/>
            <a:tailEnd/>
          </a:ln>
          <a:effectLst/>
        </p:spPr>
        <p:txBody>
          <a:bodyPr vert="horz" wrap="square" lIns="93971" tIns="46985" rIns="93971" bIns="46985" numCol="1" anchor="t" anchorCtr="0" compatLnSpc="1">
            <a:prstTxWarp prst="textNoShape">
              <a:avLst/>
            </a:prstTxWarp>
          </a:bodyPr>
          <a:lstStyle>
            <a:lvl1pPr algn="r" eaLnBrk="1" hangingPunct="1">
              <a:defRPr sz="1200">
                <a:latin typeface="Arial" charset="0"/>
              </a:defRPr>
            </a:lvl1pPr>
          </a:lstStyle>
          <a:p>
            <a:pPr>
              <a:defRPr/>
            </a:pPr>
            <a:fld id="{92F09694-C7DB-42EC-AFF7-B6B2A22BB6B9}" type="datetimeFigureOut">
              <a:rPr lang="en-US"/>
              <a:pPr>
                <a:defRPr/>
              </a:pPr>
              <a:t>2/10/2020</a:t>
            </a:fld>
            <a:endParaRPr lang="en-US" dirty="0"/>
          </a:p>
        </p:txBody>
      </p:sp>
      <p:sp>
        <p:nvSpPr>
          <p:cNvPr id="76804" name="Rectangle 4"/>
          <p:cNvSpPr>
            <a:spLocks noGrp="1" noChangeArrowheads="1"/>
          </p:cNvSpPr>
          <p:nvPr>
            <p:ph type="ftr" sz="quarter" idx="2"/>
          </p:nvPr>
        </p:nvSpPr>
        <p:spPr bwMode="auto">
          <a:xfrm>
            <a:off x="0" y="8899525"/>
            <a:ext cx="3065463" cy="468313"/>
          </a:xfrm>
          <a:prstGeom prst="rect">
            <a:avLst/>
          </a:prstGeom>
          <a:noFill/>
          <a:ln w="9525">
            <a:noFill/>
            <a:miter lim="800000"/>
            <a:headEnd/>
            <a:tailEnd/>
          </a:ln>
          <a:effectLst/>
        </p:spPr>
        <p:txBody>
          <a:bodyPr vert="horz" wrap="square" lIns="93971" tIns="46985" rIns="93971" bIns="46985"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76805" name="Rectangle 5"/>
          <p:cNvSpPr>
            <a:spLocks noGrp="1" noChangeArrowheads="1"/>
          </p:cNvSpPr>
          <p:nvPr>
            <p:ph type="sldNum" sz="quarter" idx="3"/>
          </p:nvPr>
        </p:nvSpPr>
        <p:spPr bwMode="auto">
          <a:xfrm>
            <a:off x="4010025" y="8899525"/>
            <a:ext cx="3065463" cy="468313"/>
          </a:xfrm>
          <a:prstGeom prst="rect">
            <a:avLst/>
          </a:prstGeom>
          <a:noFill/>
          <a:ln w="9525">
            <a:noFill/>
            <a:miter lim="800000"/>
            <a:headEnd/>
            <a:tailEnd/>
          </a:ln>
          <a:effectLst/>
        </p:spPr>
        <p:txBody>
          <a:bodyPr vert="horz" wrap="square" lIns="93971" tIns="46985" rIns="93971" bIns="46985" numCol="1" anchor="b" anchorCtr="0" compatLnSpc="1">
            <a:prstTxWarp prst="textNoShape">
              <a:avLst/>
            </a:prstTxWarp>
          </a:bodyPr>
          <a:lstStyle>
            <a:lvl1pPr algn="r" eaLnBrk="1" hangingPunct="1">
              <a:defRPr sz="1200" smtClean="0"/>
            </a:lvl1pPr>
          </a:lstStyle>
          <a:p>
            <a:pPr>
              <a:defRPr/>
            </a:pPr>
            <a:fld id="{0CDB36CA-3D44-42FC-BFD1-93D917E31087}" type="slidenum">
              <a:rPr lang="en-US" altLang="en-US"/>
              <a:pPr>
                <a:defRPr/>
              </a:pPr>
              <a:t>‹#›</a:t>
            </a:fld>
            <a:endParaRPr lang="en-US" altLang="en-US"/>
          </a:p>
        </p:txBody>
      </p:sp>
    </p:spTree>
    <p:extLst>
      <p:ext uri="{BB962C8B-B14F-4D97-AF65-F5344CB8AC3E}">
        <p14:creationId xmlns:p14="http://schemas.microsoft.com/office/powerpoint/2010/main" val="24577690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65463" cy="469900"/>
          </a:xfrm>
          <a:prstGeom prst="rect">
            <a:avLst/>
          </a:prstGeom>
          <a:noFill/>
          <a:ln w="9525">
            <a:noFill/>
            <a:miter lim="800000"/>
            <a:headEnd/>
            <a:tailEnd/>
          </a:ln>
          <a:effectLst/>
        </p:spPr>
        <p:txBody>
          <a:bodyPr vert="horz" wrap="square" lIns="93971" tIns="46985" rIns="93971" bIns="46985" numCol="1" anchor="t" anchorCtr="0" compatLnSpc="1">
            <a:prstTxWarp prst="textNoShape">
              <a:avLst/>
            </a:prstTxWarp>
          </a:bodyPr>
          <a:lstStyle>
            <a:lvl1pPr eaLnBrk="1" hangingPunct="1">
              <a:defRPr sz="1200">
                <a:latin typeface="Arial" charset="0"/>
              </a:defRPr>
            </a:lvl1pPr>
          </a:lstStyle>
          <a:p>
            <a:pPr>
              <a:defRPr/>
            </a:pPr>
            <a:r>
              <a:rPr lang="en-US"/>
              <a:t>SDSRA-S2P2</a:t>
            </a:r>
          </a:p>
        </p:txBody>
      </p:sp>
      <p:sp>
        <p:nvSpPr>
          <p:cNvPr id="5123" name="Rectangle 3"/>
          <p:cNvSpPr>
            <a:spLocks noGrp="1" noChangeArrowheads="1"/>
          </p:cNvSpPr>
          <p:nvPr>
            <p:ph type="dt" idx="1"/>
          </p:nvPr>
        </p:nvSpPr>
        <p:spPr bwMode="auto">
          <a:xfrm>
            <a:off x="4010025" y="0"/>
            <a:ext cx="3065463" cy="469900"/>
          </a:xfrm>
          <a:prstGeom prst="rect">
            <a:avLst/>
          </a:prstGeom>
          <a:noFill/>
          <a:ln w="9525">
            <a:noFill/>
            <a:miter lim="800000"/>
            <a:headEnd/>
            <a:tailEnd/>
          </a:ln>
          <a:effectLst/>
        </p:spPr>
        <p:txBody>
          <a:bodyPr vert="horz" wrap="square" lIns="93971" tIns="46985" rIns="93971" bIns="46985" numCol="1" anchor="t" anchorCtr="0" compatLnSpc="1">
            <a:prstTxWarp prst="textNoShape">
              <a:avLst/>
            </a:prstTxWarp>
          </a:bodyPr>
          <a:lstStyle>
            <a:lvl1pPr algn="r" eaLnBrk="1" hangingPunct="1">
              <a:defRPr sz="1200">
                <a:latin typeface="Arial" charset="0"/>
              </a:defRPr>
            </a:lvl1pPr>
          </a:lstStyle>
          <a:p>
            <a:pPr>
              <a:defRPr/>
            </a:pPr>
            <a:fld id="{FC26B38A-84FE-492E-AD99-E70FF8B4A6BA}" type="datetimeFigureOut">
              <a:rPr lang="en-US"/>
              <a:pPr>
                <a:defRPr/>
              </a:pPr>
              <a:t>2/10/2020</a:t>
            </a:fld>
            <a:endParaRPr lang="en-US" dirty="0"/>
          </a:p>
        </p:txBody>
      </p:sp>
      <p:sp>
        <p:nvSpPr>
          <p:cNvPr id="199684" name="Rectangle 4"/>
          <p:cNvSpPr>
            <a:spLocks noGrp="1" noRot="1" noChangeAspect="1" noChangeArrowheads="1" noTextEdit="1"/>
          </p:cNvSpPr>
          <p:nvPr>
            <p:ph type="sldImg" idx="2"/>
          </p:nvPr>
        </p:nvSpPr>
        <p:spPr bwMode="auto">
          <a:xfrm>
            <a:off x="1198563" y="703263"/>
            <a:ext cx="4679950" cy="3511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06438" y="4449763"/>
            <a:ext cx="5664200" cy="4216400"/>
          </a:xfrm>
          <a:prstGeom prst="rect">
            <a:avLst/>
          </a:prstGeom>
          <a:noFill/>
          <a:ln w="9525">
            <a:noFill/>
            <a:miter lim="800000"/>
            <a:headEnd/>
            <a:tailEnd/>
          </a:ln>
          <a:effectLst/>
        </p:spPr>
        <p:txBody>
          <a:bodyPr vert="horz" wrap="square" lIns="93971" tIns="46985" rIns="93971" bIns="4698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899525"/>
            <a:ext cx="3065463" cy="468313"/>
          </a:xfrm>
          <a:prstGeom prst="rect">
            <a:avLst/>
          </a:prstGeom>
          <a:noFill/>
          <a:ln w="9525">
            <a:noFill/>
            <a:miter lim="800000"/>
            <a:headEnd/>
            <a:tailEnd/>
          </a:ln>
          <a:effectLst/>
        </p:spPr>
        <p:txBody>
          <a:bodyPr vert="horz" wrap="square" lIns="93971" tIns="46985" rIns="93971" bIns="46985"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4010025" y="8899525"/>
            <a:ext cx="3065463" cy="468313"/>
          </a:xfrm>
          <a:prstGeom prst="rect">
            <a:avLst/>
          </a:prstGeom>
          <a:noFill/>
          <a:ln w="9525">
            <a:noFill/>
            <a:miter lim="800000"/>
            <a:headEnd/>
            <a:tailEnd/>
          </a:ln>
          <a:effectLst/>
        </p:spPr>
        <p:txBody>
          <a:bodyPr vert="horz" wrap="square" lIns="93971" tIns="46985" rIns="93971" bIns="46985" numCol="1" anchor="b" anchorCtr="0" compatLnSpc="1">
            <a:prstTxWarp prst="textNoShape">
              <a:avLst/>
            </a:prstTxWarp>
          </a:bodyPr>
          <a:lstStyle>
            <a:lvl1pPr algn="r" eaLnBrk="1" hangingPunct="1">
              <a:defRPr sz="1200" smtClean="0"/>
            </a:lvl1pPr>
          </a:lstStyle>
          <a:p>
            <a:pPr>
              <a:defRPr/>
            </a:pPr>
            <a:fld id="{497C0F01-DE2D-4539-A7B6-B26CD06468B0}" type="slidenum">
              <a:rPr lang="en-US" altLang="en-US"/>
              <a:pPr>
                <a:defRPr/>
              </a:pPr>
              <a:t>‹#›</a:t>
            </a:fld>
            <a:endParaRPr lang="en-US" altLang="en-US"/>
          </a:p>
        </p:txBody>
      </p:sp>
    </p:spTree>
    <p:extLst>
      <p:ext uri="{BB962C8B-B14F-4D97-AF65-F5344CB8AC3E}">
        <p14:creationId xmlns:p14="http://schemas.microsoft.com/office/powerpoint/2010/main" val="303932173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image" Target="../media/image13.png"/></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image" Target="../media/image13.png"/></Relationships>
</file>

<file path=ppt/notesSlides/_rels/note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Videos/Electrician%20Fatality%20440%20volts%20LOTO%20Improper.mpg"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image" Target="../media/image7.png"/><Relationship Id="rId4" Type="http://schemas.openxmlformats.org/officeDocument/2006/relationships/image" Target="../media/image6.jpeg"/></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image" Target="../media/image13.pn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AC75DD70-E2F5-49B1-8669-9C06D41C1206}" type="slidenum">
              <a:rPr lang="en-US" altLang="en-US"/>
              <a:pPr>
                <a:spcBef>
                  <a:spcPct val="0"/>
                </a:spcBef>
              </a:pPr>
              <a:t>1</a:t>
            </a:fld>
            <a:endParaRPr lang="en-US" altLang="en-US"/>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xfrm>
            <a:off x="709613" y="4652963"/>
            <a:ext cx="5657850" cy="4716462"/>
          </a:xfrm>
          <a:noFill/>
          <a:ln>
            <a:solidFill>
              <a:schemeClr val="bg1"/>
            </a:solidFill>
          </a:ln>
          <a:extLst>
            <a:ext uri="{909E8E84-426E-40DD-AFC4-6F175D3DCCD1}">
              <a14:hiddenFill xmlns:a14="http://schemas.microsoft.com/office/drawing/2010/main">
                <a:solidFill>
                  <a:srgbClr val="FFFFFF"/>
                </a:solidFill>
              </a14:hiddenFill>
            </a:ext>
          </a:extLst>
        </p:spPr>
        <p:txBody>
          <a:bodyPr/>
          <a:lstStyle/>
          <a:p>
            <a:r>
              <a:rPr lang="en-US" altLang="en-US" sz="1400" b="1" dirty="0" smtClean="0">
                <a:latin typeface="Arial" pitchFamily="34" charset="0"/>
              </a:rPr>
              <a:t>Shipboard Basics</a:t>
            </a:r>
          </a:p>
          <a:p>
            <a:endParaRPr lang="en-US" altLang="en-US" sz="1400" b="1" dirty="0" smtClean="0">
              <a:latin typeface="Arial" pitchFamily="34" charset="0"/>
            </a:endParaRPr>
          </a:p>
          <a:p>
            <a:r>
              <a:rPr lang="en-US" altLang="en-US" sz="1400" dirty="0" smtClean="0">
                <a:latin typeface="Arial" pitchFamily="34" charset="0"/>
              </a:rPr>
              <a:t>READ:</a:t>
            </a:r>
          </a:p>
          <a:p>
            <a:r>
              <a:rPr lang="en-US" altLang="en-US" sz="1400" b="1" i="1" dirty="0" smtClean="0">
                <a:latin typeface="Arial" pitchFamily="34" charset="0"/>
              </a:rPr>
              <a:t>The purpose of this class is to support you in navigating through a ship safely as well as provide awareness on what you should do in case of an emergency.</a:t>
            </a:r>
          </a:p>
          <a:p>
            <a:endParaRPr lang="en-US" altLang="en-US" sz="1400" dirty="0" smtClean="0">
              <a:latin typeface="Arial" pitchFamily="34" charset="0"/>
            </a:endParaRPr>
          </a:p>
          <a:p>
            <a:r>
              <a:rPr lang="en-US" altLang="en-US" sz="1400" dirty="0" smtClean="0">
                <a:latin typeface="Arial" pitchFamily="34" charset="0"/>
              </a:rPr>
              <a:t>Read </a:t>
            </a:r>
            <a:r>
              <a:rPr lang="en-US" altLang="en-US" sz="1400" dirty="0" smtClean="0">
                <a:latin typeface="Arial" pitchFamily="34" charset="0"/>
              </a:rPr>
              <a:t>page.</a:t>
            </a:r>
            <a:endParaRPr lang="en-US" altLang="en-US" sz="1400" dirty="0" smtClean="0">
              <a:latin typeface="Arial" pitchFamily="34" charset="0"/>
            </a:endParaRPr>
          </a:p>
          <a:p>
            <a:endParaRPr lang="en-US" altLang="en-US" sz="1400" dirty="0" smtClean="0">
              <a:latin typeface="Arial" pitchFamily="34" charset="0"/>
            </a:endParaRPr>
          </a:p>
          <a:p>
            <a:r>
              <a:rPr lang="en-US" altLang="en-US" sz="1400" dirty="0" smtClean="0">
                <a:latin typeface="Arial" pitchFamily="34" charset="0"/>
              </a:rPr>
              <a:t>Ask if any questions.</a:t>
            </a:r>
          </a:p>
          <a:p>
            <a:endParaRPr lang="en-US" altLang="en-US" u="sng" dirty="0" smtClean="0">
              <a:solidFill>
                <a:schemeClr val="tx2"/>
              </a:solidFill>
              <a:latin typeface="Arial" pitchFamily="34" charset="0"/>
            </a:endParaRPr>
          </a:p>
          <a:p>
            <a:endParaRPr lang="en-US" altLang="en-US" b="1" u="sng" dirty="0" smtClean="0">
              <a:latin typeface="Arial" pitchFamily="34" charset="0"/>
            </a:endParaRPr>
          </a:p>
        </p:txBody>
      </p:sp>
    </p:spTree>
    <p:extLst>
      <p:ext uri="{BB962C8B-B14F-4D97-AF65-F5344CB8AC3E}">
        <p14:creationId xmlns:p14="http://schemas.microsoft.com/office/powerpoint/2010/main" val="1857725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dirty="0" smtClean="0">
                <a:latin typeface="Arial" pitchFamily="34" charset="0"/>
              </a:rPr>
              <a:t>Decks </a:t>
            </a:r>
            <a:endParaRPr lang="en-US" altLang="en-US" sz="1400" dirty="0" smtClean="0">
              <a:latin typeface="Arial" pitchFamily="34" charset="0"/>
            </a:endParaRPr>
          </a:p>
          <a:p>
            <a:endParaRPr lang="en-US" altLang="en-US" dirty="0" smtClean="0">
              <a:latin typeface="Arial" pitchFamily="34" charset="0"/>
            </a:endParaRPr>
          </a:p>
          <a:p>
            <a:r>
              <a:rPr lang="en-US" altLang="en-US" sz="1400" dirty="0" smtClean="0">
                <a:latin typeface="Arial" pitchFamily="34" charset="0"/>
              </a:rPr>
              <a:t>Ask a participant to read  </a:t>
            </a:r>
            <a:r>
              <a:rPr lang="en-US" altLang="en-US" sz="1400" dirty="0" smtClean="0">
                <a:latin typeface="Arial" pitchFamily="34" charset="0"/>
              </a:rPr>
              <a:t>page.</a:t>
            </a:r>
            <a:endParaRPr lang="en-US" altLang="en-US" sz="1400" dirty="0" smtClean="0">
              <a:latin typeface="Arial" pitchFamily="34" charset="0"/>
            </a:endParaRPr>
          </a:p>
          <a:p>
            <a:endParaRPr lang="en-US" altLang="en-US" sz="1400" dirty="0" smtClean="0">
              <a:latin typeface="Arial" pitchFamily="34" charset="0"/>
            </a:endParaRPr>
          </a:p>
          <a:p>
            <a:r>
              <a:rPr lang="en-US" altLang="en-US" sz="1400" dirty="0" smtClean="0">
                <a:latin typeface="Arial" pitchFamily="34" charset="0"/>
              </a:rPr>
              <a:t>Reinforce by saying:</a:t>
            </a:r>
          </a:p>
          <a:p>
            <a:endParaRPr lang="en-US" altLang="en-US" sz="1400" dirty="0" smtClean="0">
              <a:latin typeface="Arial" pitchFamily="34" charset="0"/>
            </a:endParaRPr>
          </a:p>
          <a:p>
            <a:pPr marL="742950" lvl="1" indent="-285750">
              <a:buFontTx/>
              <a:buChar char="•"/>
            </a:pPr>
            <a:r>
              <a:rPr lang="en-US" altLang="en-US" sz="1400" dirty="0" smtClean="0">
                <a:latin typeface="Arial" pitchFamily="34" charset="0"/>
              </a:rPr>
              <a:t>Deck equals floor</a:t>
            </a:r>
          </a:p>
          <a:p>
            <a:pPr marL="742950" lvl="1" indent="-285750">
              <a:buFontTx/>
              <a:buChar char="•"/>
            </a:pPr>
            <a:r>
              <a:rPr lang="en-US" altLang="en-US" sz="1400" dirty="0" smtClean="0">
                <a:latin typeface="Arial" pitchFamily="34" charset="0"/>
              </a:rPr>
              <a:t>Ceiling in any compartment is called “overhead”.</a:t>
            </a:r>
          </a:p>
          <a:p>
            <a:pPr marL="742950" lvl="1" indent="-285750">
              <a:buFontTx/>
              <a:buChar char="•"/>
            </a:pPr>
            <a:r>
              <a:rPr lang="en-US" altLang="en-US" sz="1400" dirty="0" smtClean="0">
                <a:latin typeface="Arial" pitchFamily="34" charset="0"/>
              </a:rPr>
              <a:t>On all ships the uppermost deck is main deck.</a:t>
            </a:r>
          </a:p>
          <a:p>
            <a:pPr marL="742950" lvl="1" indent="-285750">
              <a:buFontTx/>
              <a:buChar char="•"/>
            </a:pPr>
            <a:r>
              <a:rPr lang="en-US" altLang="en-US" sz="1400" dirty="0" smtClean="0">
                <a:latin typeface="Arial" pitchFamily="34" charset="0"/>
              </a:rPr>
              <a:t>Weather deck is exposed to weather.</a:t>
            </a:r>
          </a:p>
          <a:p>
            <a:pPr marL="742950" lvl="1" indent="-285750">
              <a:buFontTx/>
              <a:buChar char="•"/>
            </a:pPr>
            <a:r>
              <a:rPr lang="en-US" altLang="en-US" sz="1400" dirty="0" smtClean="0">
                <a:latin typeface="Arial" pitchFamily="34" charset="0"/>
              </a:rPr>
              <a:t>Uppermost deck on aircraft carrier is flight deck.</a:t>
            </a:r>
          </a:p>
          <a:p>
            <a:pPr marL="742950" lvl="1" indent="-285750">
              <a:buFontTx/>
              <a:buChar char="•"/>
            </a:pPr>
            <a:r>
              <a:rPr lang="en-US" altLang="en-US" sz="1400" dirty="0" smtClean="0">
                <a:latin typeface="Arial" pitchFamily="34" charset="0"/>
              </a:rPr>
              <a:t>Hanger deck on aircraft carrier is main deck.</a:t>
            </a:r>
          </a:p>
          <a:p>
            <a:pPr marL="742950" lvl="1" indent="-285750">
              <a:buFontTx/>
              <a:buChar char="•"/>
            </a:pPr>
            <a:r>
              <a:rPr lang="en-US" altLang="en-US" sz="1400" dirty="0" smtClean="0">
                <a:latin typeface="Arial" pitchFamily="34" charset="0"/>
              </a:rPr>
              <a:t>Complete deck extends from side-to-side.</a:t>
            </a:r>
          </a:p>
          <a:p>
            <a:pPr marL="742950" lvl="1" indent="-285750">
              <a:buFontTx/>
              <a:buChar char="•"/>
            </a:pPr>
            <a:endParaRPr lang="en-US" altLang="en-US" sz="1400" dirty="0" smtClean="0">
              <a:latin typeface="Arial" pitchFamily="34" charset="0"/>
            </a:endParaRPr>
          </a:p>
        </p:txBody>
      </p:sp>
      <p:sp>
        <p:nvSpPr>
          <p:cNvPr id="212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58D3B70-CD0E-450D-8791-995939296EAB}" type="slidenum">
              <a:rPr lang="en-US" altLang="en-US"/>
              <a:pPr/>
              <a:t>10</a:t>
            </a:fld>
            <a:endParaRPr lang="en-US" altLang="en-US"/>
          </a:p>
        </p:txBody>
      </p:sp>
    </p:spTree>
    <p:extLst>
      <p:ext uri="{BB962C8B-B14F-4D97-AF65-F5344CB8AC3E}">
        <p14:creationId xmlns:p14="http://schemas.microsoft.com/office/powerpoint/2010/main" val="265428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xfrm>
            <a:off x="987425" y="779463"/>
            <a:ext cx="5048250" cy="3787775"/>
          </a:xfrm>
          <a:ln/>
        </p:spPr>
      </p:sp>
      <p:sp>
        <p:nvSpPr>
          <p:cNvPr id="214019" name="Notes Placeholder 2"/>
          <p:cNvSpPr>
            <a:spLocks noGrp="1"/>
          </p:cNvSpPr>
          <p:nvPr>
            <p:ph type="body" idx="1"/>
          </p:nvPr>
        </p:nvSpPr>
        <p:spPr>
          <a:xfrm>
            <a:off x="704850" y="5337175"/>
            <a:ext cx="5657850" cy="2776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latin typeface="Arial" pitchFamily="34" charset="0"/>
              </a:rPr>
              <a:t>Ship Compartment Information</a:t>
            </a:r>
          </a:p>
          <a:p>
            <a:endParaRPr lang="en-US" altLang="en-US" smtClean="0">
              <a:latin typeface="Arial" pitchFamily="34" charset="0"/>
            </a:endParaRPr>
          </a:p>
          <a:p>
            <a:r>
              <a:rPr lang="en-US" altLang="en-US" sz="1400" smtClean="0">
                <a:latin typeface="Arial" pitchFamily="34" charset="0"/>
              </a:rPr>
              <a:t>Read this page.  </a:t>
            </a:r>
          </a:p>
          <a:p>
            <a:endParaRPr lang="en-US" altLang="en-US" sz="1400" smtClean="0">
              <a:latin typeface="Arial" pitchFamily="34" charset="0"/>
            </a:endParaRPr>
          </a:p>
          <a:p>
            <a:r>
              <a:rPr lang="en-US" altLang="en-US" sz="1400" smtClean="0">
                <a:latin typeface="Arial" pitchFamily="34" charset="0"/>
              </a:rPr>
              <a:t>Ask if any questions.</a:t>
            </a:r>
          </a:p>
        </p:txBody>
      </p:sp>
      <p:sp>
        <p:nvSpPr>
          <p:cNvPr id="214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1EAB707-0F8F-4A7B-A370-7D5899AE646F}" type="slidenum">
              <a:rPr lang="en-US" altLang="en-US"/>
              <a:pPr/>
              <a:t>11</a:t>
            </a:fld>
            <a:endParaRPr lang="en-US" altLang="en-US"/>
          </a:p>
        </p:txBody>
      </p:sp>
    </p:spTree>
    <p:extLst>
      <p:ext uri="{BB962C8B-B14F-4D97-AF65-F5344CB8AC3E}">
        <p14:creationId xmlns:p14="http://schemas.microsoft.com/office/powerpoint/2010/main" val="1518639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xfrm>
            <a:off x="706438" y="4759325"/>
            <a:ext cx="5664200" cy="2820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latin typeface="Arial" pitchFamily="34" charset="0"/>
              </a:rPr>
              <a:t>Centerline</a:t>
            </a:r>
          </a:p>
          <a:p>
            <a:endParaRPr lang="en-US" altLang="en-US" smtClean="0">
              <a:latin typeface="Arial" pitchFamily="34" charset="0"/>
            </a:endParaRPr>
          </a:p>
          <a:p>
            <a:endParaRPr lang="en-US" altLang="en-US" smtClean="0">
              <a:latin typeface="Arial" pitchFamily="34" charset="0"/>
            </a:endParaRPr>
          </a:p>
          <a:p>
            <a:endParaRPr lang="en-US" altLang="en-US" smtClean="0">
              <a:latin typeface="Arial" pitchFamily="34" charset="0"/>
            </a:endParaRPr>
          </a:p>
          <a:p>
            <a:r>
              <a:rPr lang="en-US" altLang="en-US" sz="1400" smtClean="0">
                <a:latin typeface="Arial" pitchFamily="34" charset="0"/>
              </a:rPr>
              <a:t>Point to the centerline in the diagram and read this page.</a:t>
            </a:r>
          </a:p>
        </p:txBody>
      </p:sp>
      <p:sp>
        <p:nvSpPr>
          <p:cNvPr id="215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009AA0A-BFE8-47CD-95D5-01C0BF1F8B1B}" type="slidenum">
              <a:rPr lang="en-US" altLang="en-US"/>
              <a:pPr/>
              <a:t>12</a:t>
            </a:fld>
            <a:endParaRPr lang="en-US" altLang="en-US"/>
          </a:p>
        </p:txBody>
      </p:sp>
      <p:pic>
        <p:nvPicPr>
          <p:cNvPr id="21504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938" y="4857750"/>
            <a:ext cx="787400" cy="6159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73400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xfrm>
            <a:off x="706438" y="4694238"/>
            <a:ext cx="5664200" cy="3495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latin typeface="Arial" pitchFamily="34" charset="0"/>
              </a:rPr>
              <a:t>Outboard</a:t>
            </a:r>
          </a:p>
          <a:p>
            <a:endParaRPr lang="en-US" altLang="en-US" sz="1400" smtClean="0">
              <a:latin typeface="Arial" pitchFamily="34" charset="0"/>
            </a:endParaRPr>
          </a:p>
          <a:p>
            <a:endParaRPr lang="en-US" altLang="en-US" sz="1400" smtClean="0">
              <a:latin typeface="Arial" pitchFamily="34" charset="0"/>
            </a:endParaRPr>
          </a:p>
          <a:p>
            <a:endParaRPr lang="en-US" altLang="en-US" sz="1400" smtClean="0">
              <a:latin typeface="Arial" pitchFamily="34" charset="0"/>
            </a:endParaRPr>
          </a:p>
          <a:p>
            <a:r>
              <a:rPr lang="en-US" altLang="en-US" sz="1400" smtClean="0">
                <a:latin typeface="Arial" pitchFamily="34" charset="0"/>
              </a:rPr>
              <a:t>Read this page and point to the centerline </a:t>
            </a:r>
            <a:r>
              <a:rPr lang="en-US" altLang="en-US" sz="1400" smtClean="0">
                <a:solidFill>
                  <a:srgbClr val="FF0000"/>
                </a:solidFill>
                <a:latin typeface="Arial" pitchFamily="34" charset="0"/>
              </a:rPr>
              <a:t>outboard </a:t>
            </a:r>
            <a:r>
              <a:rPr lang="en-US" altLang="en-US" sz="1400" smtClean="0">
                <a:latin typeface="Arial" pitchFamily="34" charset="0"/>
              </a:rPr>
              <a:t>area in the diagram</a:t>
            </a:r>
            <a:r>
              <a:rPr lang="en-US" altLang="en-US" smtClean="0">
                <a:latin typeface="Arial" pitchFamily="34" charset="0"/>
              </a:rPr>
              <a:t>.</a:t>
            </a:r>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1546138-CC42-4611-9E3F-EC20007C8860}" type="slidenum">
              <a:rPr lang="en-US" altLang="en-US"/>
              <a:pPr/>
              <a:t>13</a:t>
            </a:fld>
            <a:endParaRPr lang="en-US" altLang="en-US"/>
          </a:p>
        </p:txBody>
      </p:sp>
      <p:pic>
        <p:nvPicPr>
          <p:cNvPr id="216069"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125" y="4694238"/>
            <a:ext cx="787400" cy="6159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96643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latin typeface="Arial" pitchFamily="34" charset="0"/>
              </a:rPr>
              <a:t>Inboard</a:t>
            </a:r>
          </a:p>
          <a:p>
            <a:endParaRPr lang="en-US" altLang="en-US" sz="1400" smtClean="0">
              <a:latin typeface="Arial" pitchFamily="34" charset="0"/>
            </a:endParaRPr>
          </a:p>
          <a:p>
            <a:endParaRPr lang="en-US" altLang="en-US" sz="1400" smtClean="0">
              <a:latin typeface="Arial" pitchFamily="34" charset="0"/>
            </a:endParaRPr>
          </a:p>
          <a:p>
            <a:r>
              <a:rPr lang="en-US" altLang="en-US" sz="1400" smtClean="0">
                <a:latin typeface="Arial" pitchFamily="34" charset="0"/>
              </a:rPr>
              <a:t>Read this page and point to the</a:t>
            </a:r>
            <a:r>
              <a:rPr lang="en-US" altLang="en-US" sz="1400" smtClean="0">
                <a:solidFill>
                  <a:srgbClr val="FF0000"/>
                </a:solidFill>
                <a:latin typeface="Arial" pitchFamily="34" charset="0"/>
              </a:rPr>
              <a:t> inboard </a:t>
            </a:r>
            <a:r>
              <a:rPr lang="en-US" altLang="en-US" sz="1400" smtClean="0">
                <a:latin typeface="Arial" pitchFamily="34" charset="0"/>
              </a:rPr>
              <a:t>area in the diagram</a:t>
            </a:r>
            <a:r>
              <a:rPr lang="en-US" altLang="en-US" smtClean="0">
                <a:latin typeface="Arial" pitchFamily="34" charset="0"/>
              </a:rPr>
              <a:t>.</a:t>
            </a:r>
          </a:p>
        </p:txBody>
      </p:sp>
      <p:sp>
        <p:nvSpPr>
          <p:cNvPr id="217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DFCF24AA-2D1C-4B02-A9B9-2AE65A0CFFC3}" type="slidenum">
              <a:rPr lang="en-US" altLang="en-US"/>
              <a:pPr/>
              <a:t>14</a:t>
            </a:fld>
            <a:endParaRPr lang="en-US" altLang="en-US"/>
          </a:p>
        </p:txBody>
      </p:sp>
      <p:pic>
        <p:nvPicPr>
          <p:cNvPr id="217093"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4484688"/>
            <a:ext cx="787400" cy="6175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24358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latin typeface="Arial" pitchFamily="34" charset="0"/>
              </a:rPr>
              <a:t>Midship</a:t>
            </a:r>
          </a:p>
          <a:p>
            <a:endParaRPr lang="en-US" altLang="en-US" sz="1400" b="1" smtClean="0">
              <a:latin typeface="Arial" pitchFamily="34" charset="0"/>
            </a:endParaRPr>
          </a:p>
          <a:p>
            <a:endParaRPr lang="en-US" altLang="en-US" sz="1400" b="1" smtClean="0">
              <a:latin typeface="Arial" pitchFamily="34" charset="0"/>
            </a:endParaRPr>
          </a:p>
          <a:p>
            <a:endParaRPr lang="en-US" altLang="en-US" sz="1400" smtClean="0">
              <a:latin typeface="Arial" pitchFamily="34" charset="0"/>
            </a:endParaRPr>
          </a:p>
          <a:p>
            <a:r>
              <a:rPr lang="en-US" altLang="en-US" sz="1400" smtClean="0">
                <a:latin typeface="Arial" pitchFamily="34" charset="0"/>
              </a:rPr>
              <a:t>Read this page and point to the area in the diagram which is called </a:t>
            </a:r>
            <a:r>
              <a:rPr lang="en-US" altLang="en-US" sz="1400" b="1" i="1" smtClean="0">
                <a:solidFill>
                  <a:srgbClr val="FC4C02"/>
                </a:solidFill>
                <a:latin typeface="Arial" pitchFamily="34" charset="0"/>
              </a:rPr>
              <a:t>midship</a:t>
            </a:r>
            <a:r>
              <a:rPr lang="en-US" altLang="en-US" sz="1400" smtClean="0">
                <a:latin typeface="Arial" pitchFamily="34" charset="0"/>
              </a:rPr>
              <a:t>.</a:t>
            </a:r>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F7F4386-0304-410E-A271-5705BB714271}" type="slidenum">
              <a:rPr lang="en-US" altLang="en-US"/>
              <a:pPr/>
              <a:t>15</a:t>
            </a:fld>
            <a:endParaRPr lang="en-US" altLang="en-US"/>
          </a:p>
        </p:txBody>
      </p:sp>
      <p:pic>
        <p:nvPicPr>
          <p:cNvPr id="21811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2538" y="4452938"/>
            <a:ext cx="787400" cy="6159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85560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latin typeface="Arial" pitchFamily="34" charset="0"/>
              </a:rPr>
              <a:t>Brow or Gangway</a:t>
            </a:r>
          </a:p>
          <a:p>
            <a:endParaRPr lang="en-US" altLang="en-US" sz="1400" smtClean="0">
              <a:latin typeface="Arial" pitchFamily="34" charset="0"/>
            </a:endParaRPr>
          </a:p>
          <a:p>
            <a:r>
              <a:rPr lang="en-US" altLang="en-US" sz="1400" smtClean="0">
                <a:latin typeface="Arial" pitchFamily="34" charset="0"/>
              </a:rPr>
              <a:t>Read this page.</a:t>
            </a:r>
          </a:p>
          <a:p>
            <a:endParaRPr lang="en-US" altLang="en-US" sz="1400" smtClean="0">
              <a:latin typeface="Arial" pitchFamily="34" charset="0"/>
            </a:endParaRPr>
          </a:p>
          <a:p>
            <a:r>
              <a:rPr lang="en-US" altLang="en-US" sz="1400" smtClean="0">
                <a:latin typeface="Arial" pitchFamily="34" charset="0"/>
              </a:rPr>
              <a:t>Ask if any questions regarding outboard, inboard, midship, centerline, brow or gangway.</a:t>
            </a:r>
          </a:p>
          <a:p>
            <a:endParaRPr lang="en-US" altLang="en-US" smtClean="0">
              <a:latin typeface="Arial" pitchFamily="34" charset="0"/>
            </a:endParaRPr>
          </a:p>
          <a:p>
            <a:endParaRPr lang="en-US" altLang="en-US" smtClean="0">
              <a:latin typeface="Arial" pitchFamily="34" charset="0"/>
            </a:endParaRPr>
          </a:p>
          <a:p>
            <a:endParaRPr lang="en-US" altLang="en-US" smtClean="0">
              <a:latin typeface="Arial" pitchFamily="34" charset="0"/>
            </a:endParaRPr>
          </a:p>
        </p:txBody>
      </p:sp>
      <p:sp>
        <p:nvSpPr>
          <p:cNvPr id="219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090A90A-0ADF-4E29-8D98-4B23AA9F5057}" type="slidenum">
              <a:rPr lang="en-US" altLang="en-US"/>
              <a:pPr/>
              <a:t>16</a:t>
            </a:fld>
            <a:endParaRPr lang="en-US" altLang="en-US"/>
          </a:p>
        </p:txBody>
      </p:sp>
    </p:spTree>
    <p:extLst>
      <p:ext uri="{BB962C8B-B14F-4D97-AF65-F5344CB8AC3E}">
        <p14:creationId xmlns:p14="http://schemas.microsoft.com/office/powerpoint/2010/main" val="740181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latin typeface="Arial" pitchFamily="34" charset="0"/>
              </a:rPr>
              <a:t>Compartment Numbering</a:t>
            </a:r>
          </a:p>
          <a:p>
            <a:endParaRPr lang="en-US" altLang="en-US" sz="1400" smtClean="0">
              <a:latin typeface="Arial" pitchFamily="34" charset="0"/>
            </a:endParaRPr>
          </a:p>
          <a:p>
            <a:r>
              <a:rPr lang="en-US" altLang="en-US" sz="1400" smtClean="0">
                <a:latin typeface="Arial" pitchFamily="34" charset="0"/>
              </a:rPr>
              <a:t>Read this page.</a:t>
            </a:r>
          </a:p>
          <a:p>
            <a:endParaRPr lang="en-US" altLang="en-US" sz="1600" b="1" smtClean="0">
              <a:latin typeface="Arial" pitchFamily="34" charset="0"/>
            </a:endParaRPr>
          </a:p>
          <a:p>
            <a:endParaRPr lang="en-US" altLang="en-US" b="1" smtClean="0">
              <a:latin typeface="Arial" pitchFamily="34" charset="0"/>
            </a:endParaRPr>
          </a:p>
          <a:p>
            <a:endParaRPr lang="en-US" altLang="en-US" b="1" smtClean="0">
              <a:latin typeface="Arial" pitchFamily="34" charset="0"/>
            </a:endParaRPr>
          </a:p>
          <a:p>
            <a:endParaRPr lang="en-US" altLang="en-US" b="1" smtClean="0">
              <a:latin typeface="Arial" pitchFamily="34" charset="0"/>
            </a:endParaRPr>
          </a:p>
          <a:p>
            <a:endParaRPr lang="en-US" altLang="en-US" b="1" smtClean="0">
              <a:latin typeface="Arial" pitchFamily="34" charset="0"/>
            </a:endParaRPr>
          </a:p>
          <a:p>
            <a:endParaRPr lang="en-US" altLang="en-US" smtClean="0">
              <a:latin typeface="Arial" pitchFamily="34" charset="0"/>
            </a:endParaRPr>
          </a:p>
        </p:txBody>
      </p:sp>
      <p:sp>
        <p:nvSpPr>
          <p:cNvPr id="220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3811CFFE-C7C9-4838-8078-FA5E8AC56840}" type="slidenum">
              <a:rPr lang="en-US" altLang="en-US"/>
              <a:pPr/>
              <a:t>17</a:t>
            </a:fld>
            <a:endParaRPr lang="en-US" altLang="en-US"/>
          </a:p>
        </p:txBody>
      </p:sp>
    </p:spTree>
    <p:extLst>
      <p:ext uri="{BB962C8B-B14F-4D97-AF65-F5344CB8AC3E}">
        <p14:creationId xmlns:p14="http://schemas.microsoft.com/office/powerpoint/2010/main" val="2014521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latin typeface="Arial" pitchFamily="34" charset="0"/>
              </a:rPr>
              <a:t>Compartment Numbering </a:t>
            </a:r>
          </a:p>
          <a:p>
            <a:endParaRPr lang="en-US" altLang="en-US" sz="1400" smtClean="0">
              <a:latin typeface="Arial" pitchFamily="34" charset="0"/>
            </a:endParaRPr>
          </a:p>
          <a:p>
            <a:endParaRPr lang="en-US" altLang="en-US" sz="1400" smtClean="0">
              <a:latin typeface="Arial" pitchFamily="34" charset="0"/>
            </a:endParaRPr>
          </a:p>
          <a:p>
            <a:r>
              <a:rPr lang="en-US" altLang="en-US" sz="1400" smtClean="0">
                <a:latin typeface="Arial" pitchFamily="34" charset="0"/>
              </a:rPr>
              <a:t>Review this numbering system.  Use pointer if helpful.</a:t>
            </a:r>
          </a:p>
          <a:p>
            <a:r>
              <a:rPr lang="en-US" altLang="en-US" smtClean="0">
                <a:latin typeface="Arial" pitchFamily="34" charset="0"/>
              </a:rPr>
              <a:t/>
            </a:r>
            <a:br>
              <a:rPr lang="en-US" altLang="en-US" smtClean="0">
                <a:latin typeface="Arial" pitchFamily="34" charset="0"/>
              </a:rPr>
            </a:br>
            <a:endParaRPr lang="en-US" altLang="en-US" smtClean="0">
              <a:latin typeface="Arial" pitchFamily="34" charset="0"/>
            </a:endParaRPr>
          </a:p>
          <a:p>
            <a:endParaRPr lang="en-US" altLang="en-US" b="1" smtClean="0">
              <a:latin typeface="Arial" pitchFamily="34" charset="0"/>
            </a:endParaRPr>
          </a:p>
          <a:p>
            <a:endParaRPr lang="en-US" altLang="en-US" b="1" smtClean="0">
              <a:latin typeface="Arial" pitchFamily="34" charset="0"/>
            </a:endParaRPr>
          </a:p>
          <a:p>
            <a:endParaRPr lang="en-US" altLang="en-US" b="1" smtClean="0">
              <a:latin typeface="Arial" pitchFamily="34" charset="0"/>
            </a:endParaRPr>
          </a:p>
          <a:p>
            <a:endParaRPr lang="en-US" altLang="en-US" b="1" smtClean="0">
              <a:latin typeface="Arial" pitchFamily="34" charset="0"/>
            </a:endParaRPr>
          </a:p>
          <a:p>
            <a:endParaRPr lang="en-US" altLang="en-US" b="1" smtClean="0">
              <a:latin typeface="Arial" pitchFamily="34" charset="0"/>
            </a:endParaRPr>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7BD32B7-E375-4FBC-8A4B-A50195703788}" type="slidenum">
              <a:rPr lang="en-US" altLang="en-US"/>
              <a:pPr/>
              <a:t>18</a:t>
            </a:fld>
            <a:endParaRPr lang="en-US" altLang="en-US"/>
          </a:p>
        </p:txBody>
      </p:sp>
      <p:pic>
        <p:nvPicPr>
          <p:cNvPr id="2211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60950" y="4608513"/>
            <a:ext cx="817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3122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xfrm>
            <a:off x="706438" y="4449763"/>
            <a:ext cx="6108700" cy="421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latin typeface="Arial" pitchFamily="34" charset="0"/>
              </a:rPr>
              <a:t>Deck Number</a:t>
            </a:r>
          </a:p>
          <a:p>
            <a:endParaRPr lang="en-US" altLang="en-US" sz="1400" b="1" smtClean="0">
              <a:latin typeface="Arial" pitchFamily="34" charset="0"/>
            </a:endParaRPr>
          </a:p>
          <a:p>
            <a:r>
              <a:rPr lang="en-US" altLang="en-US" sz="1400" b="1" smtClean="0">
                <a:latin typeface="Arial" pitchFamily="34" charset="0"/>
              </a:rPr>
              <a:t>Review  the two diagrams using the pointer:</a:t>
            </a:r>
          </a:p>
          <a:p>
            <a:pPr marL="628650" lvl="1" indent="-171450">
              <a:buFontTx/>
              <a:buChar char="•"/>
            </a:pPr>
            <a:r>
              <a:rPr lang="en-US" altLang="en-US" sz="1400" smtClean="0">
                <a:latin typeface="Arial" pitchFamily="34" charset="0"/>
              </a:rPr>
              <a:t>The Main Deck is 1 (Except on an Aircraft Carrier – see below). </a:t>
            </a:r>
          </a:p>
          <a:p>
            <a:pPr marL="628650" lvl="1" indent="-171450">
              <a:buFontTx/>
              <a:buChar char="•"/>
            </a:pPr>
            <a:r>
              <a:rPr lang="en-US" altLang="en-US" sz="1400" smtClean="0">
                <a:latin typeface="Arial" pitchFamily="34" charset="0"/>
              </a:rPr>
              <a:t>The first deck below the main deck is 2, while the second deck below is 3. </a:t>
            </a:r>
          </a:p>
          <a:p>
            <a:pPr marL="628650" lvl="1" indent="-171450">
              <a:buFontTx/>
              <a:buChar char="•"/>
            </a:pPr>
            <a:r>
              <a:rPr lang="en-US" altLang="en-US" sz="1400" smtClean="0">
                <a:latin typeface="Arial" pitchFamily="34" charset="0"/>
              </a:rPr>
              <a:t>The first deck above the main deck is 01, the second is 02.</a:t>
            </a:r>
          </a:p>
          <a:p>
            <a:pPr marL="628650" lvl="1" indent="-171450">
              <a:buFontTx/>
              <a:buChar char="•"/>
            </a:pPr>
            <a:endParaRPr lang="en-US" altLang="en-US" sz="1400" smtClean="0">
              <a:latin typeface="Arial" pitchFamily="34" charset="0"/>
            </a:endParaRPr>
          </a:p>
          <a:p>
            <a:endParaRPr lang="en-US" altLang="en-US" smtClean="0">
              <a:latin typeface="Arial" pitchFamily="34" charset="0"/>
            </a:endParaRPr>
          </a:p>
        </p:txBody>
      </p:sp>
      <p:sp>
        <p:nvSpPr>
          <p:cNvPr id="222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1FF8D74-3725-4C81-85CD-013E12877A6E}" type="slidenum">
              <a:rPr lang="en-US" altLang="en-US"/>
              <a:pPr/>
              <a:t>19</a:t>
            </a:fld>
            <a:endParaRPr lang="en-US" altLang="en-US"/>
          </a:p>
        </p:txBody>
      </p:sp>
      <p:pic>
        <p:nvPicPr>
          <p:cNvPr id="22221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6438" y="6513513"/>
            <a:ext cx="5526087" cy="2219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2214"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4556125"/>
            <a:ext cx="787400" cy="6175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358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8609B894-F2D8-49F7-9AF9-245FBF71FCEE}" type="slidenum">
              <a:rPr lang="en-US" altLang="en-US"/>
              <a:pPr>
                <a:spcBef>
                  <a:spcPct val="0"/>
                </a:spcBef>
              </a:pPr>
              <a:t>2</a:t>
            </a:fld>
            <a:endParaRPr lang="en-US" altLang="en-US"/>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xfrm>
            <a:off x="704850" y="4799013"/>
            <a:ext cx="5657850" cy="3584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latin typeface="Arial" pitchFamily="34" charset="0"/>
            </a:endParaRPr>
          </a:p>
          <a:p>
            <a:r>
              <a:rPr lang="en-US" altLang="en-US" sz="1400" b="1" smtClean="0">
                <a:latin typeface="Arial" pitchFamily="34" charset="0"/>
              </a:rPr>
              <a:t>Topics</a:t>
            </a:r>
          </a:p>
          <a:p>
            <a:endParaRPr lang="en-US" altLang="en-US" sz="1400" b="1" smtClean="0">
              <a:latin typeface="Arial" pitchFamily="34" charset="0"/>
            </a:endParaRPr>
          </a:p>
          <a:p>
            <a:r>
              <a:rPr lang="en-US" altLang="en-US" sz="1400" smtClean="0">
                <a:latin typeface="Arial" pitchFamily="34" charset="0"/>
              </a:rPr>
              <a:t>Read and review the topics to be covered.</a:t>
            </a:r>
          </a:p>
          <a:p>
            <a:endParaRPr lang="en-US" altLang="en-US" smtClean="0">
              <a:latin typeface="Arial" pitchFamily="34" charset="0"/>
            </a:endParaRPr>
          </a:p>
          <a:p>
            <a:endParaRPr lang="en-US" altLang="en-US" smtClean="0">
              <a:latin typeface="Arial" pitchFamily="34" charset="0"/>
            </a:endParaRPr>
          </a:p>
          <a:p>
            <a:endParaRPr lang="en-US" altLang="en-US" u="sng" smtClean="0">
              <a:solidFill>
                <a:schemeClr val="tx2"/>
              </a:solidFill>
              <a:latin typeface="Arial" pitchFamily="34" charset="0"/>
            </a:endParaRPr>
          </a:p>
          <a:p>
            <a:endParaRPr lang="en-US" altLang="en-US" b="1" u="sng" smtClean="0">
              <a:latin typeface="Arial" pitchFamily="34" charset="0"/>
            </a:endParaRPr>
          </a:p>
        </p:txBody>
      </p:sp>
    </p:spTree>
    <p:extLst>
      <p:ext uri="{BB962C8B-B14F-4D97-AF65-F5344CB8AC3E}">
        <p14:creationId xmlns:p14="http://schemas.microsoft.com/office/powerpoint/2010/main" val="1440111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latin typeface="Arial" pitchFamily="34" charset="0"/>
              </a:rPr>
              <a:t>Frame Numbers</a:t>
            </a:r>
          </a:p>
          <a:p>
            <a:endParaRPr lang="en-US" altLang="en-US" sz="1400" smtClean="0">
              <a:latin typeface="Arial" pitchFamily="34" charset="0"/>
            </a:endParaRPr>
          </a:p>
          <a:p>
            <a:r>
              <a:rPr lang="en-US" altLang="en-US" sz="1400" smtClean="0">
                <a:latin typeface="Arial" pitchFamily="34" charset="0"/>
              </a:rPr>
              <a:t>Read this page.</a:t>
            </a:r>
          </a:p>
          <a:p>
            <a:endParaRPr lang="en-US" altLang="en-US" sz="1400" smtClean="0">
              <a:latin typeface="Arial" pitchFamily="34" charset="0"/>
            </a:endParaRPr>
          </a:p>
          <a:p>
            <a:r>
              <a:rPr lang="en-US" altLang="en-US" sz="1400" smtClean="0">
                <a:latin typeface="Arial" pitchFamily="34" charset="0"/>
              </a:rPr>
              <a:t>Ask if questions.</a:t>
            </a:r>
          </a:p>
        </p:txBody>
      </p:sp>
      <p:sp>
        <p:nvSpPr>
          <p:cNvPr id="223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636DAC8-EB42-47C7-94D7-4D404138B3BA}" type="slidenum">
              <a:rPr lang="en-US" altLang="en-US"/>
              <a:pPr/>
              <a:t>20</a:t>
            </a:fld>
            <a:endParaRPr lang="en-US" altLang="en-US"/>
          </a:p>
        </p:txBody>
      </p:sp>
    </p:spTree>
    <p:extLst>
      <p:ext uri="{BB962C8B-B14F-4D97-AF65-F5344CB8AC3E}">
        <p14:creationId xmlns:p14="http://schemas.microsoft.com/office/powerpoint/2010/main" val="555065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dirty="0" smtClean="0">
                <a:latin typeface="Arial" pitchFamily="34" charset="0"/>
                <a:cs typeface="Arial" pitchFamily="34" charset="0"/>
              </a:rPr>
              <a:t>Decks and Frames Pop Quiz!</a:t>
            </a:r>
          </a:p>
          <a:p>
            <a:r>
              <a:rPr lang="en-US" altLang="en-US" b="1" dirty="0" smtClean="0">
                <a:latin typeface="Arial" pitchFamily="34" charset="0"/>
                <a:cs typeface="Arial" pitchFamily="34" charset="0"/>
              </a:rPr>
              <a:t>                                               </a:t>
            </a:r>
          </a:p>
          <a:p>
            <a:r>
              <a:rPr lang="en-US" altLang="en-US" b="1" dirty="0" smtClean="0">
                <a:latin typeface="Arial" pitchFamily="34" charset="0"/>
                <a:cs typeface="Arial" pitchFamily="34" charset="0"/>
              </a:rPr>
              <a:t>		     Target Answers in </a:t>
            </a:r>
            <a:r>
              <a:rPr lang="en-US" altLang="en-US" b="1" i="1" dirty="0" smtClean="0">
                <a:latin typeface="Arial" pitchFamily="34" charset="0"/>
                <a:cs typeface="Arial" pitchFamily="34" charset="0"/>
              </a:rPr>
              <a:t>ALL CAPS ITALICS</a:t>
            </a:r>
            <a:endParaRPr lang="en-US" altLang="en-US" b="1" i="1" dirty="0" smtClean="0">
              <a:solidFill>
                <a:srgbClr val="FF0000"/>
              </a:solidFill>
              <a:latin typeface="Arial" pitchFamily="34" charset="0"/>
              <a:cs typeface="Arial" pitchFamily="34" charset="0"/>
            </a:endParaRPr>
          </a:p>
          <a:p>
            <a:endParaRPr lang="en-US" altLang="en-US" b="1" dirty="0" smtClean="0">
              <a:solidFill>
                <a:srgbClr val="FF0000"/>
              </a:solidFill>
              <a:latin typeface="Arial" pitchFamily="34" charset="0"/>
              <a:cs typeface="Arial" pitchFamily="34" charset="0"/>
            </a:endParaRPr>
          </a:p>
          <a:p>
            <a:r>
              <a:rPr lang="en-US" altLang="en-US" b="1" dirty="0" smtClean="0">
                <a:latin typeface="Arial" pitchFamily="34" charset="0"/>
                <a:cs typeface="Arial" pitchFamily="34" charset="0"/>
              </a:rPr>
              <a:t>Have participants complete the quiz.  </a:t>
            </a:r>
          </a:p>
          <a:p>
            <a:r>
              <a:rPr lang="en-US" altLang="en-US" b="1" dirty="0" smtClean="0">
                <a:latin typeface="Arial" pitchFamily="34" charset="0"/>
                <a:cs typeface="Arial" pitchFamily="34" charset="0"/>
              </a:rPr>
              <a:t>Allow 1-2 minutes.</a:t>
            </a:r>
          </a:p>
          <a:p>
            <a:r>
              <a:rPr lang="en-US" altLang="en-US" b="1" dirty="0" smtClean="0">
                <a:latin typeface="Arial" pitchFamily="34" charset="0"/>
                <a:cs typeface="Arial" pitchFamily="34" charset="0"/>
              </a:rPr>
              <a:t>Discuss answers as a group .</a:t>
            </a:r>
            <a:r>
              <a:rPr lang="en-US" altLang="en-US" b="1" dirty="0" smtClean="0">
                <a:solidFill>
                  <a:srgbClr val="FF0000"/>
                </a:solidFill>
                <a:latin typeface="Arial" pitchFamily="34" charset="0"/>
                <a:cs typeface="Arial" pitchFamily="34" charset="0"/>
              </a:rPr>
              <a:t> </a:t>
            </a:r>
          </a:p>
          <a:p>
            <a:endParaRPr lang="en-US" altLang="en-US" b="1" dirty="0" smtClean="0">
              <a:latin typeface="Arial" pitchFamily="34" charset="0"/>
              <a:cs typeface="Arial" pitchFamily="34" charset="0"/>
            </a:endParaRPr>
          </a:p>
          <a:p>
            <a:r>
              <a:rPr lang="en-US" altLang="en-US" dirty="0" smtClean="0">
                <a:latin typeface="Arial" pitchFamily="34" charset="0"/>
                <a:cs typeface="Arial" pitchFamily="34" charset="0"/>
              </a:rPr>
              <a:t>A complete deck must go the entire length of the ship.  Half decks may be referred to as   </a:t>
            </a:r>
            <a:r>
              <a:rPr lang="en-US" altLang="en-US" i="1" dirty="0" smtClean="0">
                <a:latin typeface="Arial" pitchFamily="34" charset="0"/>
                <a:cs typeface="Arial" pitchFamily="34" charset="0"/>
              </a:rPr>
              <a:t>FLATS</a:t>
            </a:r>
            <a:r>
              <a:rPr lang="en-US" altLang="en-US" dirty="0" smtClean="0">
                <a:solidFill>
                  <a:srgbClr val="FF0000"/>
                </a:solidFill>
                <a:latin typeface="Arial" pitchFamily="34" charset="0"/>
                <a:cs typeface="Arial" pitchFamily="34" charset="0"/>
              </a:rPr>
              <a:t>  </a:t>
            </a:r>
            <a:r>
              <a:rPr lang="en-US" altLang="en-US" dirty="0" smtClean="0">
                <a:latin typeface="Arial" pitchFamily="34" charset="0"/>
                <a:cs typeface="Arial" pitchFamily="34" charset="0"/>
              </a:rPr>
              <a:t>?</a:t>
            </a:r>
          </a:p>
          <a:p>
            <a:r>
              <a:rPr lang="en-US" altLang="en-US" b="1" i="1" dirty="0" smtClean="0">
                <a:latin typeface="Arial" pitchFamily="34" charset="0"/>
                <a:cs typeface="Arial" pitchFamily="34" charset="0"/>
              </a:rPr>
              <a:t>Find the Star.  </a:t>
            </a:r>
            <a:endParaRPr lang="en-US" altLang="en-US" dirty="0" smtClean="0">
              <a:latin typeface="Arial" pitchFamily="34" charset="0"/>
              <a:cs typeface="Arial" pitchFamily="34" charset="0"/>
            </a:endParaRPr>
          </a:p>
          <a:p>
            <a:r>
              <a:rPr lang="en-US" altLang="en-US" dirty="0" smtClean="0">
                <a:latin typeface="Arial" pitchFamily="34" charset="0"/>
                <a:cs typeface="Arial" pitchFamily="34" charset="0"/>
              </a:rPr>
              <a:t>What do the first two numbers designate?  </a:t>
            </a:r>
            <a:r>
              <a:rPr lang="en-US" altLang="en-US" i="1" dirty="0" smtClean="0">
                <a:latin typeface="Arial" pitchFamily="34" charset="0"/>
                <a:cs typeface="Arial" pitchFamily="34" charset="0"/>
              </a:rPr>
              <a:t>DECK</a:t>
            </a:r>
            <a:r>
              <a:rPr lang="en-US" altLang="en-US" dirty="0" smtClean="0">
                <a:solidFill>
                  <a:srgbClr val="FF0000"/>
                </a:solidFill>
                <a:latin typeface="Arial" pitchFamily="34" charset="0"/>
                <a:cs typeface="Arial" pitchFamily="34" charset="0"/>
              </a:rPr>
              <a:t> </a:t>
            </a:r>
            <a:r>
              <a:rPr lang="en-US" altLang="en-US" dirty="0" smtClean="0">
                <a:latin typeface="Arial" pitchFamily="34" charset="0"/>
                <a:cs typeface="Arial" pitchFamily="34" charset="0"/>
              </a:rPr>
              <a:t> and </a:t>
            </a:r>
            <a:r>
              <a:rPr lang="en-US" altLang="en-US" dirty="0" smtClean="0">
                <a:solidFill>
                  <a:srgbClr val="FF0000"/>
                </a:solidFill>
                <a:latin typeface="Arial" pitchFamily="34" charset="0"/>
                <a:cs typeface="Arial" pitchFamily="34" charset="0"/>
              </a:rPr>
              <a:t> </a:t>
            </a:r>
            <a:r>
              <a:rPr lang="en-US" altLang="en-US" i="1" dirty="0" smtClean="0">
                <a:latin typeface="Arial" pitchFamily="34" charset="0"/>
                <a:cs typeface="Arial" pitchFamily="34" charset="0"/>
              </a:rPr>
              <a:t>FRAME</a:t>
            </a:r>
          </a:p>
          <a:p>
            <a:r>
              <a:rPr lang="en-US" altLang="en-US" dirty="0" smtClean="0">
                <a:latin typeface="Arial" pitchFamily="34" charset="0"/>
                <a:cs typeface="Arial" pitchFamily="34" charset="0"/>
              </a:rPr>
              <a:t>What would the first two numbers of the next space (aft) be? </a:t>
            </a:r>
            <a:r>
              <a:rPr lang="en-US" altLang="en-US" dirty="0" smtClean="0">
                <a:solidFill>
                  <a:srgbClr val="FF0000"/>
                </a:solidFill>
                <a:latin typeface="Arial" pitchFamily="34" charset="0"/>
                <a:cs typeface="Arial" pitchFamily="34" charset="0"/>
              </a:rPr>
              <a:t>  </a:t>
            </a:r>
            <a:r>
              <a:rPr lang="en-US" altLang="en-US" i="1" dirty="0" smtClean="0">
                <a:latin typeface="Arial" pitchFamily="34" charset="0"/>
                <a:cs typeface="Arial" pitchFamily="34" charset="0"/>
              </a:rPr>
              <a:t>5 -  80</a:t>
            </a:r>
          </a:p>
          <a:p>
            <a:r>
              <a:rPr lang="en-US" altLang="en-US" b="1" i="1" dirty="0" smtClean="0">
                <a:latin typeface="Arial" pitchFamily="34" charset="0"/>
                <a:cs typeface="Arial" pitchFamily="34" charset="0"/>
              </a:rPr>
              <a:t>Find the First Platform.</a:t>
            </a:r>
          </a:p>
          <a:p>
            <a:r>
              <a:rPr lang="en-US" altLang="en-US" dirty="0" smtClean="0">
                <a:latin typeface="Arial" pitchFamily="34" charset="0"/>
                <a:cs typeface="Arial" pitchFamily="34" charset="0"/>
              </a:rPr>
              <a:t>What Frames does this platform span?  </a:t>
            </a:r>
            <a:r>
              <a:rPr lang="en-US" altLang="en-US" i="1" dirty="0" smtClean="0">
                <a:latin typeface="Arial" pitchFamily="34" charset="0"/>
                <a:cs typeface="Arial" pitchFamily="34" charset="0"/>
              </a:rPr>
              <a:t>0 to  40</a:t>
            </a:r>
          </a:p>
          <a:p>
            <a:r>
              <a:rPr lang="en-US" altLang="en-US" dirty="0" smtClean="0">
                <a:latin typeface="Arial" pitchFamily="34" charset="0"/>
                <a:cs typeface="Arial" pitchFamily="34" charset="0"/>
              </a:rPr>
              <a:t>What deck is it located?  </a:t>
            </a:r>
            <a:r>
              <a:rPr lang="en-US" altLang="en-US" i="1" dirty="0" smtClean="0">
                <a:latin typeface="Arial" pitchFamily="34" charset="0"/>
                <a:cs typeface="Arial" pitchFamily="34" charset="0"/>
              </a:rPr>
              <a:t>4.5</a:t>
            </a:r>
          </a:p>
          <a:p>
            <a:endParaRPr lang="en-US" altLang="en-US" dirty="0" smtClean="0">
              <a:latin typeface="Arial" pitchFamily="34" charset="0"/>
              <a:cs typeface="Arial" pitchFamily="34" charset="0"/>
            </a:endParaRPr>
          </a:p>
          <a:p>
            <a:endParaRPr lang="en-US" altLang="en-US" dirty="0" smtClean="0">
              <a:latin typeface="Arial" pitchFamily="34" charset="0"/>
              <a:cs typeface="Arial" pitchFamily="34" charset="0"/>
            </a:endParaRPr>
          </a:p>
          <a:p>
            <a:endParaRPr lang="en-US" altLang="en-US" dirty="0" smtClean="0">
              <a:latin typeface="Arial" pitchFamily="34" charset="0"/>
            </a:endParaRPr>
          </a:p>
        </p:txBody>
      </p:sp>
      <p:sp>
        <p:nvSpPr>
          <p:cNvPr id="224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3D5E4D54-4C74-413B-8850-676FDE2FD9A4}" type="slidenum">
              <a:rPr lang="en-US" altLang="en-US"/>
              <a:pPr/>
              <a:t>21</a:t>
            </a:fld>
            <a:endParaRPr lang="en-US" altLang="en-US"/>
          </a:p>
        </p:txBody>
      </p:sp>
      <p:pic>
        <p:nvPicPr>
          <p:cNvPr id="22426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4970463"/>
            <a:ext cx="642937" cy="5667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426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1363" y="4970463"/>
            <a:ext cx="593725" cy="5667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0476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latin typeface="Arial" pitchFamily="34" charset="0"/>
              </a:rPr>
              <a:t>Centerline Relationship (Side)</a:t>
            </a:r>
          </a:p>
          <a:p>
            <a:endParaRPr lang="en-US" altLang="en-US" sz="1400" b="1" smtClean="0">
              <a:latin typeface="Arial" pitchFamily="34" charset="0"/>
            </a:endParaRPr>
          </a:p>
          <a:p>
            <a:r>
              <a:rPr lang="en-US" altLang="en-US" sz="1400" smtClean="0">
                <a:latin typeface="Arial" pitchFamily="34" charset="0"/>
              </a:rPr>
              <a:t>Read this page.</a:t>
            </a:r>
          </a:p>
          <a:p>
            <a:endParaRPr lang="en-US" altLang="en-US" sz="1400" smtClean="0">
              <a:latin typeface="Arial" pitchFamily="34" charset="0"/>
            </a:endParaRPr>
          </a:p>
          <a:p>
            <a:r>
              <a:rPr lang="en-US" altLang="en-US" sz="1400" smtClean="0">
                <a:latin typeface="Arial" pitchFamily="34" charset="0"/>
              </a:rPr>
              <a:t>Stop to review and use pointer after each compartment description.</a:t>
            </a:r>
          </a:p>
          <a:p>
            <a:endParaRPr lang="en-US" altLang="en-US" sz="1400" smtClean="0">
              <a:latin typeface="Arial" pitchFamily="34" charset="0"/>
            </a:endParaRPr>
          </a:p>
          <a:p>
            <a:r>
              <a:rPr lang="en-US" altLang="en-US" sz="1400" smtClean="0">
                <a:latin typeface="Arial" pitchFamily="34" charset="0"/>
              </a:rPr>
              <a:t>Ask if questions.</a:t>
            </a:r>
          </a:p>
          <a:p>
            <a:endParaRPr lang="en-US" altLang="en-US" sz="1400" smtClean="0">
              <a:latin typeface="Arial" pitchFamily="34" charset="0"/>
            </a:endParaRPr>
          </a:p>
          <a:p>
            <a:endParaRPr lang="en-US" altLang="en-US" smtClean="0">
              <a:latin typeface="Arial" pitchFamily="34" charset="0"/>
            </a:endParaRPr>
          </a:p>
          <a:p>
            <a:endParaRPr lang="en-US" altLang="en-US" smtClean="0">
              <a:latin typeface="Arial" pitchFamily="34" charset="0"/>
            </a:endParaRPr>
          </a:p>
        </p:txBody>
      </p:sp>
      <p:sp>
        <p:nvSpPr>
          <p:cNvPr id="225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DE9A108-640F-43DF-B643-D51BEF23CCAD}" type="slidenum">
              <a:rPr lang="en-US" altLang="en-US"/>
              <a:pPr/>
              <a:t>22</a:t>
            </a:fld>
            <a:endParaRPr lang="en-US" altLang="en-US"/>
          </a:p>
        </p:txBody>
      </p:sp>
      <p:pic>
        <p:nvPicPr>
          <p:cNvPr id="22528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8738" y="4379913"/>
            <a:ext cx="787400" cy="6175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44208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solidFill>
                  <a:srgbClr val="000000"/>
                </a:solidFill>
                <a:latin typeface="Arial" pitchFamily="34" charset="0"/>
                <a:cs typeface="Arial" pitchFamily="34" charset="0"/>
              </a:rPr>
              <a:t>Compartment Type</a:t>
            </a:r>
            <a:endParaRPr lang="en-US" altLang="en-US" sz="1400" smtClean="0">
              <a:solidFill>
                <a:srgbClr val="000000"/>
              </a:solidFill>
              <a:latin typeface="Arial" pitchFamily="34" charset="0"/>
              <a:cs typeface="Arial" pitchFamily="34" charset="0"/>
            </a:endParaRPr>
          </a:p>
          <a:p>
            <a:endParaRPr lang="en-US" altLang="en-US" sz="1400" smtClean="0">
              <a:solidFill>
                <a:srgbClr val="000000"/>
              </a:solidFill>
              <a:latin typeface="Times New Roman" pitchFamily="18" charset="0"/>
            </a:endParaRPr>
          </a:p>
          <a:p>
            <a:r>
              <a:rPr lang="en-US" altLang="en-US" sz="1400" smtClean="0">
                <a:solidFill>
                  <a:srgbClr val="000000"/>
                </a:solidFill>
                <a:latin typeface="Arial" pitchFamily="34" charset="0"/>
                <a:cs typeface="Arial" pitchFamily="34" charset="0"/>
              </a:rPr>
              <a:t>Ask participants to read to themselves..</a:t>
            </a:r>
          </a:p>
          <a:p>
            <a:endParaRPr lang="en-US" altLang="en-US" sz="1400" smtClean="0">
              <a:solidFill>
                <a:srgbClr val="000000"/>
              </a:solidFill>
              <a:latin typeface="Arial" pitchFamily="34" charset="0"/>
              <a:cs typeface="Arial" pitchFamily="34" charset="0"/>
            </a:endParaRPr>
          </a:p>
          <a:p>
            <a:r>
              <a:rPr lang="en-US" altLang="en-US" sz="1400" smtClean="0">
                <a:solidFill>
                  <a:srgbClr val="000000"/>
                </a:solidFill>
                <a:latin typeface="Arial" pitchFamily="34" charset="0"/>
                <a:cs typeface="Arial" pitchFamily="34" charset="0"/>
              </a:rPr>
              <a:t>Encourage participants to review/study these on their own.</a:t>
            </a:r>
          </a:p>
          <a:p>
            <a:endParaRPr lang="en-US" altLang="en-US" sz="1400" smtClean="0">
              <a:solidFill>
                <a:srgbClr val="000000"/>
              </a:solidFill>
              <a:latin typeface="Arial" pitchFamily="34" charset="0"/>
              <a:cs typeface="Arial" pitchFamily="34" charset="0"/>
            </a:endParaRPr>
          </a:p>
          <a:p>
            <a:r>
              <a:rPr lang="en-US" altLang="en-US" sz="1400" smtClean="0">
                <a:solidFill>
                  <a:srgbClr val="000000"/>
                </a:solidFill>
                <a:latin typeface="Arial" pitchFamily="34" charset="0"/>
                <a:cs typeface="Arial" pitchFamily="34" charset="0"/>
              </a:rPr>
              <a:t>Ask if there are questions.</a:t>
            </a:r>
          </a:p>
          <a:p>
            <a:endParaRPr lang="en-US" altLang="en-US" smtClean="0">
              <a:solidFill>
                <a:srgbClr val="000000"/>
              </a:solidFill>
              <a:latin typeface="Times New Roman" pitchFamily="18" charset="0"/>
            </a:endParaRPr>
          </a:p>
        </p:txBody>
      </p:sp>
      <p:sp>
        <p:nvSpPr>
          <p:cNvPr id="226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353EBD1-41A9-4C22-A2C2-C6177E5C1CD1}" type="slidenum">
              <a:rPr lang="en-US" altLang="en-US"/>
              <a:pPr/>
              <a:t>23</a:t>
            </a:fld>
            <a:endParaRPr lang="en-US" altLang="en-US"/>
          </a:p>
        </p:txBody>
      </p:sp>
    </p:spTree>
    <p:extLst>
      <p:ext uri="{BB962C8B-B14F-4D97-AF65-F5344CB8AC3E}">
        <p14:creationId xmlns:p14="http://schemas.microsoft.com/office/powerpoint/2010/main" val="3606177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ln/>
        </p:spPr>
      </p:sp>
      <p:sp>
        <p:nvSpPr>
          <p:cNvPr id="227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solidFill>
                  <a:srgbClr val="000000"/>
                </a:solidFill>
                <a:latin typeface="Arial" pitchFamily="34" charset="0"/>
                <a:cs typeface="Arial" pitchFamily="34" charset="0"/>
              </a:rPr>
              <a:t>More Compartment Type</a:t>
            </a:r>
            <a:endParaRPr lang="en-US" altLang="en-US" sz="1400" smtClean="0">
              <a:solidFill>
                <a:srgbClr val="000000"/>
              </a:solidFill>
              <a:latin typeface="Arial" pitchFamily="34" charset="0"/>
              <a:cs typeface="Arial" pitchFamily="34" charset="0"/>
            </a:endParaRPr>
          </a:p>
          <a:p>
            <a:endParaRPr lang="en-US" altLang="en-US" sz="1400" smtClean="0">
              <a:solidFill>
                <a:srgbClr val="000000"/>
              </a:solidFill>
              <a:latin typeface="Times New Roman" pitchFamily="18" charset="0"/>
            </a:endParaRPr>
          </a:p>
          <a:p>
            <a:r>
              <a:rPr lang="en-US" altLang="en-US" sz="1400" smtClean="0">
                <a:solidFill>
                  <a:srgbClr val="000000"/>
                </a:solidFill>
                <a:latin typeface="Arial" pitchFamily="34" charset="0"/>
                <a:cs typeface="Arial" pitchFamily="34" charset="0"/>
              </a:rPr>
              <a:t>Ask participants to read to themselves..</a:t>
            </a:r>
          </a:p>
          <a:p>
            <a:endParaRPr lang="en-US" altLang="en-US" sz="1400" smtClean="0">
              <a:solidFill>
                <a:srgbClr val="000000"/>
              </a:solidFill>
              <a:latin typeface="Arial" pitchFamily="34" charset="0"/>
              <a:cs typeface="Arial" pitchFamily="34" charset="0"/>
            </a:endParaRPr>
          </a:p>
          <a:p>
            <a:r>
              <a:rPr lang="en-US" altLang="en-US" sz="1400" smtClean="0">
                <a:solidFill>
                  <a:srgbClr val="000000"/>
                </a:solidFill>
                <a:latin typeface="Arial" pitchFamily="34" charset="0"/>
                <a:cs typeface="Arial" pitchFamily="34" charset="0"/>
              </a:rPr>
              <a:t>Encourage participants to review/study these on their own.</a:t>
            </a:r>
          </a:p>
          <a:p>
            <a:endParaRPr lang="en-US" altLang="en-US" sz="1400" smtClean="0">
              <a:solidFill>
                <a:srgbClr val="000000"/>
              </a:solidFill>
              <a:latin typeface="Arial" pitchFamily="34" charset="0"/>
              <a:cs typeface="Arial" pitchFamily="34" charset="0"/>
            </a:endParaRPr>
          </a:p>
          <a:p>
            <a:r>
              <a:rPr lang="en-US" altLang="en-US" sz="1400" smtClean="0">
                <a:solidFill>
                  <a:srgbClr val="000000"/>
                </a:solidFill>
                <a:latin typeface="Arial" pitchFamily="34" charset="0"/>
                <a:cs typeface="Arial" pitchFamily="34" charset="0"/>
              </a:rPr>
              <a:t>Ask if there are questions.</a:t>
            </a:r>
          </a:p>
        </p:txBody>
      </p:sp>
      <p:sp>
        <p:nvSpPr>
          <p:cNvPr id="227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3973FDC-9EFE-4029-B126-FA65FD0E08A4}" type="slidenum">
              <a:rPr lang="en-US" altLang="en-US"/>
              <a:pPr/>
              <a:t>24</a:t>
            </a:fld>
            <a:endParaRPr lang="en-US" altLang="en-US"/>
          </a:p>
        </p:txBody>
      </p:sp>
    </p:spTree>
    <p:extLst>
      <p:ext uri="{BB962C8B-B14F-4D97-AF65-F5344CB8AC3E}">
        <p14:creationId xmlns:p14="http://schemas.microsoft.com/office/powerpoint/2010/main" val="5634493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a:ln/>
        </p:spPr>
      </p:sp>
      <p:sp>
        <p:nvSpPr>
          <p:cNvPr id="228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dirty="0" smtClean="0">
                <a:solidFill>
                  <a:srgbClr val="000000"/>
                </a:solidFill>
                <a:latin typeface="Times New Roman" pitchFamily="18" charset="0"/>
              </a:rPr>
              <a:t>Quiz</a:t>
            </a:r>
          </a:p>
          <a:p>
            <a:r>
              <a:rPr lang="en-US" altLang="en-US" sz="1400" b="1" dirty="0" smtClean="0">
                <a:solidFill>
                  <a:srgbClr val="000000"/>
                </a:solidFill>
                <a:latin typeface="Times New Roman" pitchFamily="18" charset="0"/>
              </a:rPr>
              <a:t>                                                 </a:t>
            </a:r>
          </a:p>
          <a:p>
            <a:r>
              <a:rPr lang="en-US" altLang="en-US" sz="1400" b="1" dirty="0" smtClean="0">
                <a:solidFill>
                  <a:srgbClr val="000000"/>
                </a:solidFill>
                <a:latin typeface="Arial" pitchFamily="34" charset="0"/>
                <a:cs typeface="Arial" pitchFamily="34" charset="0"/>
              </a:rPr>
              <a:t>                                               Target answers in </a:t>
            </a:r>
            <a:r>
              <a:rPr lang="en-US" altLang="en-US" sz="1400" b="1" i="1" dirty="0" smtClean="0">
                <a:latin typeface="Arial" pitchFamily="34" charset="0"/>
                <a:cs typeface="Arial" pitchFamily="34" charset="0"/>
              </a:rPr>
              <a:t>ALL CAPS ITALICS</a:t>
            </a:r>
          </a:p>
          <a:p>
            <a:endParaRPr lang="en-US" altLang="en-US" sz="1400" b="1" dirty="0" smtClean="0">
              <a:solidFill>
                <a:srgbClr val="000000"/>
              </a:solidFill>
              <a:latin typeface="Arial" pitchFamily="34" charset="0"/>
              <a:cs typeface="Arial" pitchFamily="34" charset="0"/>
            </a:endParaRPr>
          </a:p>
          <a:p>
            <a:r>
              <a:rPr lang="en-US" altLang="en-US" sz="1400" dirty="0" smtClean="0">
                <a:solidFill>
                  <a:srgbClr val="000000"/>
                </a:solidFill>
                <a:latin typeface="Arial" pitchFamily="34" charset="0"/>
                <a:cs typeface="Arial" pitchFamily="34" charset="0"/>
              </a:rPr>
              <a:t>Based on the Tac Number above:</a:t>
            </a:r>
          </a:p>
          <a:p>
            <a:endParaRPr lang="en-US" altLang="en-US" sz="1400" dirty="0" smtClean="0">
              <a:solidFill>
                <a:srgbClr val="000000"/>
              </a:solidFill>
              <a:latin typeface="Arial" pitchFamily="34" charset="0"/>
              <a:cs typeface="Arial" pitchFamily="34" charset="0"/>
            </a:endParaRPr>
          </a:p>
          <a:p>
            <a:pPr marL="685800" lvl="1" indent="-228600">
              <a:buFont typeface="Calibri" pitchFamily="34" charset="0"/>
              <a:buAutoNum type="arabicPeriod"/>
            </a:pPr>
            <a:r>
              <a:rPr lang="en-US" altLang="en-US" sz="1400" dirty="0" smtClean="0">
                <a:solidFill>
                  <a:srgbClr val="000000"/>
                </a:solidFill>
                <a:latin typeface="Arial" pitchFamily="34" charset="0"/>
                <a:cs typeface="Arial" pitchFamily="34" charset="0"/>
              </a:rPr>
              <a:t>Are you on the port or starboard side of the ship? </a:t>
            </a:r>
            <a:r>
              <a:rPr lang="en-US" altLang="en-US" sz="1400" i="1" dirty="0" smtClean="0">
                <a:latin typeface="Arial" pitchFamily="34" charset="0"/>
                <a:cs typeface="Arial" pitchFamily="34" charset="0"/>
              </a:rPr>
              <a:t>STARBOARD</a:t>
            </a:r>
          </a:p>
          <a:p>
            <a:pPr marL="685800" lvl="1" indent="-228600">
              <a:buFont typeface="Calibri" pitchFamily="34" charset="0"/>
              <a:buAutoNum type="arabicPeriod"/>
            </a:pPr>
            <a:endParaRPr lang="en-US" altLang="en-US" sz="1400" dirty="0" smtClean="0">
              <a:solidFill>
                <a:srgbClr val="000000"/>
              </a:solidFill>
              <a:latin typeface="Arial" pitchFamily="34" charset="0"/>
              <a:cs typeface="Arial" pitchFamily="34" charset="0"/>
            </a:endParaRPr>
          </a:p>
          <a:p>
            <a:pPr marL="685800" lvl="1" indent="-228600">
              <a:buFont typeface="Calibri" pitchFamily="34" charset="0"/>
              <a:buAutoNum type="arabicPeriod"/>
            </a:pPr>
            <a:r>
              <a:rPr lang="en-US" altLang="en-US" sz="1400" dirty="0" smtClean="0">
                <a:solidFill>
                  <a:srgbClr val="000000"/>
                </a:solidFill>
                <a:latin typeface="Arial" pitchFamily="34" charset="0"/>
                <a:cs typeface="Arial" pitchFamily="34" charset="0"/>
              </a:rPr>
              <a:t>Are you likely close to the bow?  </a:t>
            </a:r>
            <a:r>
              <a:rPr lang="en-US" altLang="en-US" sz="1400" i="1" dirty="0" smtClean="0">
                <a:latin typeface="Arial" pitchFamily="34" charset="0"/>
                <a:cs typeface="Arial" pitchFamily="34" charset="0"/>
              </a:rPr>
              <a:t>NO</a:t>
            </a:r>
          </a:p>
          <a:p>
            <a:pPr marL="685800" lvl="1" indent="-228600">
              <a:buFont typeface="Calibri" pitchFamily="34" charset="0"/>
              <a:buAutoNum type="arabicPeriod"/>
            </a:pPr>
            <a:endParaRPr lang="en-US" altLang="en-US" sz="1400" dirty="0" smtClean="0">
              <a:solidFill>
                <a:srgbClr val="000000"/>
              </a:solidFill>
              <a:latin typeface="Arial" pitchFamily="34" charset="0"/>
              <a:cs typeface="Arial" pitchFamily="34" charset="0"/>
            </a:endParaRPr>
          </a:p>
          <a:p>
            <a:pPr marL="685800" lvl="1" indent="-228600">
              <a:buFont typeface="Calibri" pitchFamily="34" charset="0"/>
              <a:buAutoNum type="arabicPeriod"/>
            </a:pPr>
            <a:r>
              <a:rPr lang="en-US" altLang="en-US" sz="1400" dirty="0" smtClean="0">
                <a:solidFill>
                  <a:srgbClr val="000000"/>
                </a:solidFill>
                <a:latin typeface="Arial" pitchFamily="34" charset="0"/>
                <a:cs typeface="Arial" pitchFamily="34" charset="0"/>
              </a:rPr>
              <a:t>What deck are you on?   </a:t>
            </a:r>
            <a:r>
              <a:rPr lang="en-US" altLang="en-US" sz="1400" i="1" dirty="0" smtClean="0">
                <a:latin typeface="Arial" pitchFamily="34" charset="0"/>
                <a:cs typeface="Arial" pitchFamily="34" charset="0"/>
              </a:rPr>
              <a:t>2</a:t>
            </a:r>
          </a:p>
          <a:p>
            <a:pPr marL="685800" lvl="1" indent="-228600">
              <a:buFont typeface="Calibri" pitchFamily="34" charset="0"/>
              <a:buAutoNum type="arabicPeriod"/>
            </a:pPr>
            <a:endParaRPr lang="en-US" altLang="en-US" sz="1400" dirty="0" smtClean="0">
              <a:solidFill>
                <a:srgbClr val="000000"/>
              </a:solidFill>
              <a:latin typeface="Arial" pitchFamily="34" charset="0"/>
              <a:cs typeface="Arial" pitchFamily="34" charset="0"/>
            </a:endParaRPr>
          </a:p>
          <a:p>
            <a:pPr marL="685800" lvl="1" indent="-228600">
              <a:buFont typeface="Calibri" pitchFamily="34" charset="0"/>
              <a:buAutoNum type="arabicPeriod"/>
            </a:pPr>
            <a:r>
              <a:rPr lang="en-US" altLang="en-US" sz="1400" dirty="0" smtClean="0">
                <a:solidFill>
                  <a:srgbClr val="000000"/>
                </a:solidFill>
                <a:latin typeface="Arial" pitchFamily="34" charset="0"/>
                <a:cs typeface="Arial" pitchFamily="34" charset="0"/>
              </a:rPr>
              <a:t>What type of space is it?  </a:t>
            </a:r>
            <a:r>
              <a:rPr lang="en-US" altLang="en-US" sz="1400" i="1" dirty="0" smtClean="0">
                <a:latin typeface="Arial" pitchFamily="34" charset="0"/>
                <a:cs typeface="Arial" pitchFamily="34" charset="0"/>
              </a:rPr>
              <a:t>LIVING QUARTERS</a:t>
            </a:r>
          </a:p>
          <a:p>
            <a:endParaRPr lang="en-US" altLang="en-US" dirty="0" smtClean="0">
              <a:solidFill>
                <a:srgbClr val="000000"/>
              </a:solidFill>
              <a:latin typeface="Times New Roman" pitchFamily="18" charset="0"/>
            </a:endParaRPr>
          </a:p>
        </p:txBody>
      </p:sp>
      <p:sp>
        <p:nvSpPr>
          <p:cNvPr id="228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DDD6EE09-6C89-42C0-B19A-D7D37D1DE240}" type="slidenum">
              <a:rPr lang="en-US" altLang="en-US"/>
              <a:pPr/>
              <a:t>25</a:t>
            </a:fld>
            <a:endParaRPr lang="en-US" altLang="en-US"/>
          </a:p>
        </p:txBody>
      </p:sp>
      <p:pic>
        <p:nvPicPr>
          <p:cNvPr id="22835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338" y="4837113"/>
            <a:ext cx="642937" cy="5667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835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2138" y="4837113"/>
            <a:ext cx="593725" cy="5667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0428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dirty="0" smtClean="0">
                <a:latin typeface="Arial" pitchFamily="34" charset="0"/>
              </a:rPr>
              <a:t>Where Are You?   </a:t>
            </a:r>
          </a:p>
          <a:p>
            <a:r>
              <a:rPr lang="en-US" altLang="en-US" sz="1400" b="1" dirty="0" smtClean="0">
                <a:latin typeface="Arial" pitchFamily="34" charset="0"/>
              </a:rPr>
              <a:t>                               Target answer </a:t>
            </a:r>
            <a:r>
              <a:rPr lang="en-US" altLang="en-US" sz="1400" b="1" dirty="0">
                <a:latin typeface="Arial" pitchFamily="34" charset="0"/>
              </a:rPr>
              <a:t> </a:t>
            </a:r>
            <a:r>
              <a:rPr lang="en-US" altLang="en-US" sz="1400" b="1" dirty="0" smtClean="0">
                <a:latin typeface="Arial" pitchFamily="34" charset="0"/>
              </a:rPr>
              <a:t>below</a:t>
            </a:r>
          </a:p>
          <a:p>
            <a:endParaRPr lang="en-US" altLang="en-US" sz="1400" b="1" dirty="0" smtClean="0">
              <a:latin typeface="Arial" pitchFamily="34" charset="0"/>
            </a:endParaRPr>
          </a:p>
          <a:p>
            <a:endParaRPr lang="en-US" altLang="en-US" sz="1400" b="1" dirty="0" smtClean="0">
              <a:latin typeface="Arial" pitchFamily="34" charset="0"/>
            </a:endParaRPr>
          </a:p>
          <a:p>
            <a:r>
              <a:rPr lang="en-US" altLang="en-US" sz="1400" dirty="0" smtClean="0">
                <a:latin typeface="Arial" pitchFamily="34" charset="0"/>
              </a:rPr>
              <a:t>If you are in the space designated by the star, what is your Tac Number?</a:t>
            </a:r>
          </a:p>
          <a:p>
            <a:endParaRPr lang="en-US" altLang="en-US" sz="1400" b="1" dirty="0" smtClean="0">
              <a:latin typeface="Arial" pitchFamily="34" charset="0"/>
            </a:endParaRPr>
          </a:p>
          <a:p>
            <a:r>
              <a:rPr lang="en-US" altLang="en-US" sz="1400" b="1" dirty="0" smtClean="0">
                <a:solidFill>
                  <a:srgbClr val="FF0000"/>
                </a:solidFill>
                <a:latin typeface="Arial" pitchFamily="34" charset="0"/>
              </a:rPr>
              <a:t>                           </a:t>
            </a:r>
            <a:r>
              <a:rPr lang="en-US" altLang="en-US" sz="1400" b="1" i="1" dirty="0" smtClean="0">
                <a:latin typeface="Arial" pitchFamily="34" charset="0"/>
              </a:rPr>
              <a:t>2-20-0-L</a:t>
            </a:r>
          </a:p>
        </p:txBody>
      </p:sp>
      <p:sp>
        <p:nvSpPr>
          <p:cNvPr id="229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B8C3762-1F77-4718-A190-DCBA3BBE5615}" type="slidenum">
              <a:rPr lang="en-US" altLang="en-US"/>
              <a:pPr/>
              <a:t>26</a:t>
            </a:fld>
            <a:endParaRPr lang="en-US" altLang="en-US"/>
          </a:p>
        </p:txBody>
      </p:sp>
      <p:sp>
        <p:nvSpPr>
          <p:cNvPr id="229381" name="TextBox 1"/>
          <p:cNvSpPr txBox="1">
            <a:spLocks noChangeArrowheads="1"/>
          </p:cNvSpPr>
          <p:nvPr/>
        </p:nvSpPr>
        <p:spPr bwMode="auto">
          <a:xfrm>
            <a:off x="3228975" y="2252663"/>
            <a:ext cx="3810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altLang="en-US"/>
          </a:p>
        </p:txBody>
      </p:sp>
      <p:sp>
        <p:nvSpPr>
          <p:cNvPr id="229382" name="TextBox 2"/>
          <p:cNvSpPr txBox="1">
            <a:spLocks noChangeArrowheads="1"/>
          </p:cNvSpPr>
          <p:nvPr/>
        </p:nvSpPr>
        <p:spPr bwMode="auto">
          <a:xfrm>
            <a:off x="3216275" y="2000250"/>
            <a:ext cx="3937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altLang="en-US"/>
          </a:p>
        </p:txBody>
      </p:sp>
      <p:sp>
        <p:nvSpPr>
          <p:cNvPr id="229383" name="TextBox 1"/>
          <p:cNvSpPr txBox="1">
            <a:spLocks noChangeArrowheads="1"/>
          </p:cNvSpPr>
          <p:nvPr/>
        </p:nvSpPr>
        <p:spPr bwMode="auto">
          <a:xfrm>
            <a:off x="3267075" y="2220913"/>
            <a:ext cx="3810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altLang="en-US"/>
          </a:p>
        </p:txBody>
      </p:sp>
      <p:pic>
        <p:nvPicPr>
          <p:cNvPr id="22938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338" y="4760913"/>
            <a:ext cx="593725" cy="5667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0299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7FA51FA4-F3BF-4CB4-8601-87EEC44401E4}" type="slidenum">
              <a:rPr lang="en-US" altLang="en-US">
                <a:solidFill>
                  <a:srgbClr val="000000"/>
                </a:solidFill>
              </a:rPr>
              <a:pPr>
                <a:spcBef>
                  <a:spcPct val="0"/>
                </a:spcBef>
              </a:pPr>
              <a:t>27</a:t>
            </a:fld>
            <a:endParaRPr lang="en-US" altLang="en-US">
              <a:solidFill>
                <a:srgbClr val="000000"/>
              </a:solidFill>
            </a:endParaRPr>
          </a:p>
        </p:txBody>
      </p:sp>
      <p:sp>
        <p:nvSpPr>
          <p:cNvPr id="251907" name="Rectangle 2"/>
          <p:cNvSpPr>
            <a:spLocks noGrp="1" noRot="1" noChangeAspect="1" noChangeArrowheads="1" noTextEdit="1"/>
          </p:cNvSpPr>
          <p:nvPr>
            <p:ph type="sldImg"/>
          </p:nvPr>
        </p:nvSpPr>
        <p:spPr>
          <a:ln/>
        </p:spPr>
      </p:sp>
      <p:sp>
        <p:nvSpPr>
          <p:cNvPr id="5" name="Rectangle 3"/>
          <p:cNvSpPr txBox="1">
            <a:spLocks noChangeArrowheads="1"/>
          </p:cNvSpPr>
          <p:nvPr/>
        </p:nvSpPr>
        <p:spPr bwMode="auto">
          <a:xfrm>
            <a:off x="706438" y="4507706"/>
            <a:ext cx="5664200" cy="409892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71" tIns="46985" rIns="93971" bIns="46985" numCol="1" anchor="t" anchorCtr="0" compatLnSpc="1">
            <a:prstTxWarp prst="textNoShape">
              <a:avLst/>
            </a:prstTxWarp>
          </a:bodyPr>
          <a:lst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eaLnBrk="1" hangingPunct="1"/>
            <a:r>
              <a:rPr lang="en-US" altLang="en-US" sz="1400" b="1" dirty="0" smtClean="0">
                <a:latin typeface="Arial" pitchFamily="34" charset="0"/>
              </a:rPr>
              <a:t>Hazards Found On-board</a:t>
            </a:r>
          </a:p>
          <a:p>
            <a:pPr eaLnBrk="1" hangingPunct="1">
              <a:buFontTx/>
              <a:buChar char="•"/>
            </a:pPr>
            <a:endParaRPr lang="en-US" altLang="en-US" sz="1400" dirty="0" smtClean="0">
              <a:latin typeface="Arial" pitchFamily="34" charset="0"/>
            </a:endParaRPr>
          </a:p>
          <a:p>
            <a:pPr eaLnBrk="1" hangingPunct="1"/>
            <a:r>
              <a:rPr lang="en-US" altLang="en-US" sz="1400" dirty="0" smtClean="0">
                <a:latin typeface="Arial" pitchFamily="34" charset="0"/>
              </a:rPr>
              <a:t>State:  “The following are types of workplace hazards you will find in the shipyard, on-board ship, and in your shop.”  </a:t>
            </a:r>
          </a:p>
          <a:p>
            <a:pPr eaLnBrk="1" hangingPunct="1"/>
            <a:endParaRPr lang="en-US" altLang="en-US" sz="1400" dirty="0" smtClean="0">
              <a:latin typeface="Arial" pitchFamily="34" charset="0"/>
            </a:endParaRPr>
          </a:p>
          <a:p>
            <a:pPr eaLnBrk="1" hangingPunct="1"/>
            <a:r>
              <a:rPr lang="en-US" altLang="en-US" sz="1400" dirty="0" smtClean="0">
                <a:latin typeface="Arial" pitchFamily="34" charset="0"/>
              </a:rPr>
              <a:t>Ask participants to circle the Physical Hazards  they are exposed to.</a:t>
            </a:r>
          </a:p>
          <a:p>
            <a:pPr eaLnBrk="1" hangingPunct="1"/>
            <a:endParaRPr lang="en-US" altLang="en-US" sz="1400" dirty="0" smtClean="0">
              <a:latin typeface="Arial" pitchFamily="34" charset="0"/>
            </a:endParaRPr>
          </a:p>
          <a:p>
            <a:pPr eaLnBrk="1" hangingPunct="1"/>
            <a:r>
              <a:rPr lang="en-US" altLang="en-US" sz="1400" dirty="0" smtClean="0">
                <a:latin typeface="Arial" pitchFamily="34" charset="0"/>
              </a:rPr>
              <a:t>Ask  participants to share their answers with the class.  Allow 1-3 to participate.</a:t>
            </a:r>
          </a:p>
          <a:p>
            <a:pPr eaLnBrk="1" hangingPunct="1"/>
            <a:endParaRPr lang="en-US" altLang="en-US" sz="1400" dirty="0">
              <a:latin typeface="Arial" pitchFamily="34" charset="0"/>
            </a:endParaRPr>
          </a:p>
          <a:p>
            <a:pPr eaLnBrk="1" hangingPunct="1"/>
            <a:r>
              <a:rPr lang="en-US" altLang="en-US" sz="1400" dirty="0" smtClean="0">
                <a:latin typeface="Arial" pitchFamily="34" charset="0"/>
              </a:rPr>
              <a:t>Play video and ask participants to list at least 4 shipyard hazards.</a:t>
            </a:r>
          </a:p>
        </p:txBody>
      </p:sp>
      <p:pic>
        <p:nvPicPr>
          <p:cNvPr id="2" name="Picture 1"/>
          <p:cNvPicPr>
            <a:picLocks noChangeAspect="1"/>
          </p:cNvPicPr>
          <p:nvPr/>
        </p:nvPicPr>
        <p:blipFill>
          <a:blip r:embed="rId3"/>
          <a:stretch>
            <a:fillRect/>
          </a:stretch>
        </p:blipFill>
        <p:spPr>
          <a:xfrm>
            <a:off x="5079868" y="7656512"/>
            <a:ext cx="798645" cy="530398"/>
          </a:xfrm>
          <a:prstGeom prst="rect">
            <a:avLst/>
          </a:prstGeom>
        </p:spPr>
      </p:pic>
    </p:spTree>
    <p:extLst>
      <p:ext uri="{BB962C8B-B14F-4D97-AF65-F5344CB8AC3E}">
        <p14:creationId xmlns:p14="http://schemas.microsoft.com/office/powerpoint/2010/main" val="2730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11B861B1-92B2-4753-9F40-3B5A0AFB8F2D}" type="slidenum">
              <a:rPr lang="en-US" altLang="en-US"/>
              <a:pPr>
                <a:spcBef>
                  <a:spcPct val="0"/>
                </a:spcBef>
              </a:pPr>
              <a:t>28</a:t>
            </a:fld>
            <a:endParaRPr lang="en-US" altLang="en-US"/>
          </a:p>
        </p:txBody>
      </p:sp>
      <p:sp>
        <p:nvSpPr>
          <p:cNvPr id="230403" name="Rectangle 2"/>
          <p:cNvSpPr>
            <a:spLocks noGrp="1" noRot="1" noChangeAspect="1" noChangeArrowheads="1" noTextEdit="1"/>
          </p:cNvSpPr>
          <p:nvPr>
            <p:ph type="sldImg"/>
          </p:nvPr>
        </p:nvSpPr>
        <p:spPr>
          <a:xfrm>
            <a:off x="1073150" y="804863"/>
            <a:ext cx="4930775" cy="3698875"/>
          </a:xfrm>
          <a:ln/>
        </p:spPr>
      </p:sp>
      <p:sp>
        <p:nvSpPr>
          <p:cNvPr id="230404" name="Rectangle 3"/>
          <p:cNvSpPr>
            <a:spLocks noGrp="1" noChangeArrowheads="1"/>
          </p:cNvSpPr>
          <p:nvPr>
            <p:ph type="body" idx="1"/>
          </p:nvPr>
        </p:nvSpPr>
        <p:spPr>
          <a:xfrm>
            <a:off x="942975" y="4799013"/>
            <a:ext cx="5505450" cy="3771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latin typeface="Arial" pitchFamily="34" charset="0"/>
              </a:rPr>
              <a:t>Emergency Response</a:t>
            </a:r>
          </a:p>
          <a:p>
            <a:endParaRPr lang="en-US" altLang="en-US" sz="1400" smtClean="0">
              <a:latin typeface="Arial" pitchFamily="34" charset="0"/>
            </a:endParaRPr>
          </a:p>
          <a:p>
            <a:r>
              <a:rPr lang="en-US" altLang="en-US" sz="1400" smtClean="0">
                <a:latin typeface="Arial" pitchFamily="34" charset="0"/>
              </a:rPr>
              <a:t>Ask for a volunteer to read this page.</a:t>
            </a:r>
          </a:p>
          <a:p>
            <a:endParaRPr lang="en-US" altLang="en-US" sz="1400" smtClean="0">
              <a:latin typeface="Arial" pitchFamily="34" charset="0"/>
            </a:endParaRPr>
          </a:p>
          <a:p>
            <a:r>
              <a:rPr lang="en-US" altLang="en-US" sz="1400" smtClean="0">
                <a:latin typeface="Arial" pitchFamily="34" charset="0"/>
              </a:rPr>
              <a:t>Restate the type of emergencies listed .</a:t>
            </a:r>
          </a:p>
          <a:p>
            <a:endParaRPr lang="en-US" altLang="en-US" sz="1400" smtClean="0">
              <a:latin typeface="Arial" pitchFamily="34" charset="0"/>
            </a:endParaRPr>
          </a:p>
          <a:p>
            <a:r>
              <a:rPr lang="en-US" altLang="en-US" sz="1400" smtClean="0">
                <a:latin typeface="Arial" pitchFamily="34" charset="0"/>
              </a:rPr>
              <a:t>Ask if any questions.</a:t>
            </a:r>
          </a:p>
        </p:txBody>
      </p:sp>
    </p:spTree>
    <p:extLst>
      <p:ext uri="{BB962C8B-B14F-4D97-AF65-F5344CB8AC3E}">
        <p14:creationId xmlns:p14="http://schemas.microsoft.com/office/powerpoint/2010/main" val="3141950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E51BCE96-B875-4595-9752-DBB966A780F1}" type="slidenum">
              <a:rPr lang="en-US" altLang="en-US"/>
              <a:pPr>
                <a:spcBef>
                  <a:spcPct val="0"/>
                </a:spcBef>
              </a:pPr>
              <a:t>29</a:t>
            </a:fld>
            <a:endParaRPr lang="en-US" altLang="en-US"/>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xfrm>
            <a:off x="706438" y="4654550"/>
            <a:ext cx="5664200" cy="334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smtClean="0">
                <a:solidFill>
                  <a:schemeClr val="tx2"/>
                </a:solidFill>
                <a:latin typeface="Arial" pitchFamily="34" charset="0"/>
              </a:rPr>
              <a:t>Emergency Response-Port of San Diego</a:t>
            </a:r>
          </a:p>
          <a:p>
            <a:pPr>
              <a:lnSpc>
                <a:spcPct val="90000"/>
              </a:lnSpc>
            </a:pPr>
            <a:endParaRPr lang="en-US" altLang="en-US" b="1" smtClean="0">
              <a:solidFill>
                <a:schemeClr val="tx2"/>
              </a:solidFill>
              <a:latin typeface="Arial" pitchFamily="34" charset="0"/>
            </a:endParaRPr>
          </a:p>
          <a:p>
            <a:pPr>
              <a:lnSpc>
                <a:spcPct val="90000"/>
              </a:lnSpc>
            </a:pPr>
            <a:endParaRPr lang="en-US" altLang="en-US" i="1" smtClean="0">
              <a:latin typeface="CommonBullets" pitchFamily="34" charset="2"/>
            </a:endParaRPr>
          </a:p>
          <a:p>
            <a:pPr>
              <a:lnSpc>
                <a:spcPct val="90000"/>
              </a:lnSpc>
            </a:pPr>
            <a:endParaRPr lang="en-US" altLang="en-US" smtClean="0">
              <a:latin typeface="Arial" pitchFamily="34" charset="0"/>
            </a:endParaRPr>
          </a:p>
          <a:p>
            <a:pPr lvl="1"/>
            <a:endParaRPr lang="en-US" altLang="en-US" i="1" smtClean="0">
              <a:latin typeface="CommonBullets" pitchFamily="34" charset="2"/>
            </a:endParaRPr>
          </a:p>
          <a:p>
            <a:pPr lvl="1"/>
            <a:endParaRPr lang="en-US" altLang="en-US" i="1" smtClean="0">
              <a:solidFill>
                <a:srgbClr val="000000"/>
              </a:solidFill>
              <a:latin typeface="CommonBullets" pitchFamily="34" charset="2"/>
            </a:endParaRPr>
          </a:p>
        </p:txBody>
      </p:sp>
      <p:sp>
        <p:nvSpPr>
          <p:cNvPr id="231429" name="Text Box 4"/>
          <p:cNvSpPr txBox="1">
            <a:spLocks noChangeArrowheads="1"/>
          </p:cNvSpPr>
          <p:nvPr/>
        </p:nvSpPr>
        <p:spPr bwMode="auto">
          <a:xfrm>
            <a:off x="735013" y="5299075"/>
            <a:ext cx="262890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046" tIns="47023" rIns="94046" bIns="47023">
            <a:spAutoFit/>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en-US" altLang="en-US" b="1"/>
              <a:t>Video Dos  </a:t>
            </a:r>
            <a:r>
              <a:rPr lang="en-US" altLang="en-US" sz="1800" b="1"/>
              <a:t> </a:t>
            </a:r>
            <a:r>
              <a:rPr lang="en-US" altLang="en-US" sz="1800"/>
              <a:t>                        </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p:txBody>
      </p:sp>
      <p:sp>
        <p:nvSpPr>
          <p:cNvPr id="231430" name="Text Box 5"/>
          <p:cNvSpPr txBox="1">
            <a:spLocks noChangeArrowheads="1"/>
          </p:cNvSpPr>
          <p:nvPr/>
        </p:nvSpPr>
        <p:spPr bwMode="auto">
          <a:xfrm>
            <a:off x="3536950" y="5299075"/>
            <a:ext cx="277812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046" tIns="47023" rIns="94046" bIns="47023">
            <a:spAutoFit/>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en-US" altLang="en-US" b="1"/>
              <a:t>Video Don’ts    </a:t>
            </a:r>
            <a:r>
              <a:rPr lang="en-US" altLang="en-US" sz="1800"/>
              <a:t>                       </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p:txBody>
      </p:sp>
      <p:sp>
        <p:nvSpPr>
          <p:cNvPr id="231431" name="TextBox 1"/>
          <p:cNvSpPr txBox="1">
            <a:spLocks noChangeArrowheads="1"/>
          </p:cNvSpPr>
          <p:nvPr/>
        </p:nvSpPr>
        <p:spPr bwMode="auto">
          <a:xfrm>
            <a:off x="1173163" y="8047038"/>
            <a:ext cx="4729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b="1" i="1"/>
              <a:t>A best practice is to report all close calls!</a:t>
            </a:r>
          </a:p>
        </p:txBody>
      </p:sp>
    </p:spTree>
    <p:extLst>
      <p:ext uri="{BB962C8B-B14F-4D97-AF65-F5344CB8AC3E}">
        <p14:creationId xmlns:p14="http://schemas.microsoft.com/office/powerpoint/2010/main" val="3472065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xfrm>
            <a:off x="987425" y="779463"/>
            <a:ext cx="5048250" cy="3787775"/>
          </a:xfrm>
          <a:ln/>
        </p:spPr>
      </p:sp>
      <p:sp>
        <p:nvSpPr>
          <p:cNvPr id="2058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718D9C4-F1C1-4240-B97C-1AD023988D8A}" type="slidenum">
              <a:rPr lang="en-US" altLang="en-US"/>
              <a:pPr/>
              <a:t>3</a:t>
            </a:fld>
            <a:endParaRPr lang="en-US" altLang="en-US"/>
          </a:p>
        </p:txBody>
      </p:sp>
      <p:sp>
        <p:nvSpPr>
          <p:cNvPr id="205828" name="Rectangle 2"/>
          <p:cNvSpPr>
            <a:spLocks noChangeArrowheads="1"/>
          </p:cNvSpPr>
          <p:nvPr/>
        </p:nvSpPr>
        <p:spPr bwMode="auto">
          <a:xfrm>
            <a:off x="946150" y="4887913"/>
            <a:ext cx="5554663"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50000"/>
              </a:lnSpc>
            </a:pPr>
            <a:r>
              <a:rPr lang="en-US" altLang="en-US" sz="1400" b="1">
                <a:ea typeface="Calibri" pitchFamily="34" charset="0"/>
                <a:cs typeface="Arial" pitchFamily="34" charset="0"/>
              </a:rPr>
              <a:t>Ship Terminology</a:t>
            </a:r>
          </a:p>
          <a:p>
            <a:pPr>
              <a:lnSpc>
                <a:spcPct val="150000"/>
              </a:lnSpc>
            </a:pPr>
            <a:endParaRPr lang="en-US" altLang="en-US" sz="1400">
              <a:ea typeface="Calibri" pitchFamily="34" charset="0"/>
              <a:cs typeface="Arial" pitchFamily="34" charset="0"/>
            </a:endParaRPr>
          </a:p>
          <a:p>
            <a:pPr>
              <a:lnSpc>
                <a:spcPct val="150000"/>
              </a:lnSpc>
            </a:pPr>
            <a:r>
              <a:rPr lang="en-US" altLang="en-US" sz="1400">
                <a:ea typeface="Calibri" pitchFamily="34" charset="0"/>
                <a:cs typeface="Arial" pitchFamily="34" charset="0"/>
              </a:rPr>
              <a:t>Read the words and definitions in this section.</a:t>
            </a:r>
          </a:p>
          <a:p>
            <a:pPr>
              <a:lnSpc>
                <a:spcPct val="150000"/>
              </a:lnSpc>
            </a:pPr>
            <a:endParaRPr lang="en-US" altLang="en-US" sz="1400">
              <a:ea typeface="Calibri" pitchFamily="34" charset="0"/>
              <a:cs typeface="Arial" pitchFamily="34" charset="0"/>
            </a:endParaRPr>
          </a:p>
          <a:p>
            <a:pPr>
              <a:lnSpc>
                <a:spcPct val="150000"/>
              </a:lnSpc>
            </a:pPr>
            <a:r>
              <a:rPr lang="en-US" altLang="en-US" sz="1400">
                <a:ea typeface="Calibri" pitchFamily="34" charset="0"/>
                <a:cs typeface="Arial" pitchFamily="34" charset="0"/>
              </a:rPr>
              <a:t>Review each word by reading it and asking for a participant to read the corresponding answer.</a:t>
            </a:r>
          </a:p>
          <a:p>
            <a:pPr>
              <a:lnSpc>
                <a:spcPct val="150000"/>
              </a:lnSpc>
            </a:pPr>
            <a:endParaRPr lang="en-US" altLang="en-US" sz="1400">
              <a:ea typeface="Calibri" pitchFamily="34" charset="0"/>
              <a:cs typeface="Arial" pitchFamily="34" charset="0"/>
            </a:endParaRPr>
          </a:p>
          <a:p>
            <a:pPr>
              <a:lnSpc>
                <a:spcPct val="150000"/>
              </a:lnSpc>
            </a:pPr>
            <a:r>
              <a:rPr lang="en-US" altLang="en-US" sz="1400">
                <a:ea typeface="Calibri" pitchFamily="34" charset="0"/>
                <a:cs typeface="Arial" pitchFamily="34" charset="0"/>
              </a:rPr>
              <a:t>Reinforce that these terms as vital to their navigation within a ship.  Recommend that each participant review on their own to become very familiar with all these Ship Terminology.</a:t>
            </a:r>
          </a:p>
          <a:p>
            <a:pPr>
              <a:lnSpc>
                <a:spcPct val="150000"/>
              </a:lnSpc>
            </a:pPr>
            <a:endParaRPr lang="en-US" altLang="en-US" sz="1400" b="1">
              <a:ea typeface="Calibri" pitchFamily="34" charset="0"/>
              <a:cs typeface="Arial" pitchFamily="34" charset="0"/>
            </a:endParaRPr>
          </a:p>
          <a:p>
            <a:pPr>
              <a:lnSpc>
                <a:spcPct val="150000"/>
              </a:lnSpc>
            </a:pPr>
            <a:endParaRPr lang="en-US" altLang="en-US" sz="1400">
              <a:ea typeface="Calibri" pitchFamily="34" charset="0"/>
              <a:cs typeface="Arial" pitchFamily="34" charset="0"/>
            </a:endParaRPr>
          </a:p>
        </p:txBody>
      </p:sp>
    </p:spTree>
    <p:extLst>
      <p:ext uri="{BB962C8B-B14F-4D97-AF65-F5344CB8AC3E}">
        <p14:creationId xmlns:p14="http://schemas.microsoft.com/office/powerpoint/2010/main" val="38872773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BD6F3E96-E037-4796-91DE-915F772FAF75}" type="slidenum">
              <a:rPr lang="en-US" altLang="en-US"/>
              <a:pPr>
                <a:spcBef>
                  <a:spcPct val="0"/>
                </a:spcBef>
              </a:pPr>
              <a:t>30</a:t>
            </a:fld>
            <a:endParaRPr lang="en-US" altLang="en-US"/>
          </a:p>
        </p:txBody>
      </p:sp>
      <p:sp>
        <p:nvSpPr>
          <p:cNvPr id="232451" name="Rectangle 2"/>
          <p:cNvSpPr>
            <a:spLocks noGrp="1" noRot="1" noChangeAspect="1" noChangeArrowheads="1" noTextEdit="1"/>
          </p:cNvSpPr>
          <p:nvPr>
            <p:ph type="sldImg"/>
          </p:nvPr>
        </p:nvSpPr>
        <p:spPr>
          <a:xfrm>
            <a:off x="1073150" y="804863"/>
            <a:ext cx="4930775" cy="3698875"/>
          </a:xfrm>
          <a:ln/>
        </p:spPr>
      </p:sp>
      <p:sp>
        <p:nvSpPr>
          <p:cNvPr id="232452" name="Rectangle 3"/>
          <p:cNvSpPr>
            <a:spLocks noGrp="1" noChangeArrowheads="1"/>
          </p:cNvSpPr>
          <p:nvPr>
            <p:ph type="body" idx="1"/>
          </p:nvPr>
        </p:nvSpPr>
        <p:spPr>
          <a:xfrm>
            <a:off x="942975" y="4799013"/>
            <a:ext cx="5505450" cy="3848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dirty="0" smtClean="0">
                <a:latin typeface="Arial" pitchFamily="34" charset="0"/>
              </a:rPr>
              <a:t>Muster Areas</a:t>
            </a:r>
          </a:p>
          <a:p>
            <a:endParaRPr lang="en-US" altLang="en-US" sz="1400" dirty="0" smtClean="0">
              <a:latin typeface="Arial" pitchFamily="34" charset="0"/>
            </a:endParaRPr>
          </a:p>
          <a:p>
            <a:r>
              <a:rPr lang="en-US" altLang="en-US" sz="1400" dirty="0" smtClean="0">
                <a:latin typeface="Arial" pitchFamily="34" charset="0"/>
              </a:rPr>
              <a:t>State:  “Now we’re going to talk about Muster Areas.”</a:t>
            </a:r>
          </a:p>
          <a:p>
            <a:endParaRPr lang="en-US" altLang="en-US" sz="1400" dirty="0" smtClean="0">
              <a:latin typeface="Arial" pitchFamily="34" charset="0"/>
            </a:endParaRPr>
          </a:p>
          <a:p>
            <a:r>
              <a:rPr lang="en-US" altLang="en-US" sz="1400" dirty="0" smtClean="0">
                <a:latin typeface="Arial" pitchFamily="34" charset="0"/>
              </a:rPr>
              <a:t>Read the first paragraph.</a:t>
            </a:r>
          </a:p>
          <a:p>
            <a:endParaRPr lang="en-US" altLang="en-US" sz="1400" dirty="0" smtClean="0">
              <a:latin typeface="Arial" pitchFamily="34" charset="0"/>
            </a:endParaRPr>
          </a:p>
          <a:p>
            <a:r>
              <a:rPr lang="en-US" altLang="en-US" sz="1400" dirty="0" smtClean="0">
                <a:latin typeface="Arial" pitchFamily="34" charset="0"/>
              </a:rPr>
              <a:t>Ask the question:  How many of you are familiar with this term  or have participated in a “muster”?</a:t>
            </a:r>
          </a:p>
          <a:p>
            <a:endParaRPr lang="en-US" altLang="en-US" sz="1400" dirty="0" smtClean="0">
              <a:latin typeface="Arial" pitchFamily="34" charset="0"/>
            </a:endParaRPr>
          </a:p>
          <a:p>
            <a:r>
              <a:rPr lang="en-US" altLang="en-US" sz="1400" dirty="0" smtClean="0">
                <a:latin typeface="Arial" pitchFamily="34" charset="0"/>
              </a:rPr>
              <a:t>Read the 2</a:t>
            </a:r>
            <a:r>
              <a:rPr lang="en-US" altLang="en-US" sz="1400" baseline="30000" dirty="0" smtClean="0">
                <a:latin typeface="Arial" pitchFamily="34" charset="0"/>
              </a:rPr>
              <a:t>nd</a:t>
            </a:r>
            <a:r>
              <a:rPr lang="en-US" altLang="en-US" sz="1400" dirty="0" smtClean="0">
                <a:latin typeface="Arial" pitchFamily="34" charset="0"/>
              </a:rPr>
              <a:t> and 3</a:t>
            </a:r>
            <a:r>
              <a:rPr lang="en-US" altLang="en-US" sz="1400" baseline="30000" dirty="0" smtClean="0">
                <a:latin typeface="Arial" pitchFamily="34" charset="0"/>
              </a:rPr>
              <a:t>rd</a:t>
            </a:r>
            <a:r>
              <a:rPr lang="en-US" altLang="en-US" sz="1400" dirty="0" smtClean="0">
                <a:latin typeface="Arial" pitchFamily="34" charset="0"/>
              </a:rPr>
              <a:t> paragraphs.</a:t>
            </a:r>
          </a:p>
          <a:p>
            <a:endParaRPr lang="en-US" altLang="en-US" sz="1400" dirty="0" smtClean="0">
              <a:latin typeface="Arial" pitchFamily="34" charset="0"/>
            </a:endParaRPr>
          </a:p>
          <a:p>
            <a:r>
              <a:rPr lang="en-US" altLang="en-US" sz="1400" dirty="0" smtClean="0">
                <a:latin typeface="Arial" pitchFamily="34" charset="0"/>
              </a:rPr>
              <a:t>Emphasize the  importance of </a:t>
            </a:r>
            <a:r>
              <a:rPr lang="en-US" altLang="en-US" sz="1400" dirty="0" smtClean="0">
                <a:solidFill>
                  <a:srgbClr val="FF0000"/>
                </a:solidFill>
                <a:latin typeface="Arial" pitchFamily="34" charset="0"/>
              </a:rPr>
              <a:t>NEVER </a:t>
            </a:r>
            <a:r>
              <a:rPr lang="en-US" altLang="en-US" sz="1400" dirty="0" smtClean="0">
                <a:latin typeface="Arial" pitchFamily="34" charset="0"/>
              </a:rPr>
              <a:t>leaving the muster area without letting your Supervisor know.</a:t>
            </a:r>
          </a:p>
        </p:txBody>
      </p:sp>
    </p:spTree>
    <p:extLst>
      <p:ext uri="{BB962C8B-B14F-4D97-AF65-F5344CB8AC3E}">
        <p14:creationId xmlns:p14="http://schemas.microsoft.com/office/powerpoint/2010/main" val="30009210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07686556-0F9D-47F3-BF60-CB93E1C3BE53}" type="slidenum">
              <a:rPr lang="en-US" altLang="en-US"/>
              <a:pPr>
                <a:spcBef>
                  <a:spcPct val="0"/>
                </a:spcBef>
              </a:pPr>
              <a:t>31</a:t>
            </a:fld>
            <a:endParaRPr lang="en-US" altLang="en-US"/>
          </a:p>
        </p:txBody>
      </p:sp>
      <p:sp>
        <p:nvSpPr>
          <p:cNvPr id="233475" name="Rectangle 2"/>
          <p:cNvSpPr>
            <a:spLocks noGrp="1" noRot="1" noChangeAspect="1" noChangeArrowheads="1" noTextEdit="1"/>
          </p:cNvSpPr>
          <p:nvPr>
            <p:ph type="sldImg"/>
          </p:nvPr>
        </p:nvSpPr>
        <p:spPr>
          <a:xfrm>
            <a:off x="1073150" y="804863"/>
            <a:ext cx="4930775" cy="3698875"/>
          </a:xfrm>
          <a:ln/>
        </p:spPr>
      </p:sp>
      <p:sp>
        <p:nvSpPr>
          <p:cNvPr id="233476" name="Rectangle 3"/>
          <p:cNvSpPr>
            <a:spLocks noGrp="1" noChangeArrowheads="1"/>
          </p:cNvSpPr>
          <p:nvPr>
            <p:ph type="body" idx="1"/>
          </p:nvPr>
        </p:nvSpPr>
        <p:spPr>
          <a:xfrm>
            <a:off x="942975" y="4799013"/>
            <a:ext cx="5505450" cy="3238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latin typeface="Arial" pitchFamily="34" charset="0"/>
              </a:rPr>
              <a:t>Emergencies in the Yard</a:t>
            </a:r>
          </a:p>
          <a:p>
            <a:endParaRPr lang="en-US" altLang="en-US" sz="1400" b="1" smtClean="0">
              <a:latin typeface="Arial" pitchFamily="34" charset="0"/>
            </a:endParaRPr>
          </a:p>
          <a:p>
            <a:r>
              <a:rPr lang="en-US" altLang="en-US" sz="1400" smtClean="0">
                <a:latin typeface="Arial" pitchFamily="34" charset="0"/>
              </a:rPr>
              <a:t>Read this page.</a:t>
            </a:r>
          </a:p>
          <a:p>
            <a:endParaRPr lang="en-US" altLang="en-US" smtClean="0">
              <a:latin typeface="Arial" pitchFamily="34" charset="0"/>
            </a:endParaRPr>
          </a:p>
          <a:p>
            <a:endParaRPr lang="en-US" altLang="en-US" smtClean="0">
              <a:latin typeface="Arial" pitchFamily="34" charset="0"/>
            </a:endParaRPr>
          </a:p>
          <a:p>
            <a:endParaRPr lang="en-US" altLang="en-US" smtClean="0">
              <a:latin typeface="Arial" pitchFamily="34" charset="0"/>
            </a:endParaRPr>
          </a:p>
          <a:p>
            <a:endParaRPr lang="en-US" altLang="en-US" b="1" i="1" smtClean="0">
              <a:latin typeface="Arial" pitchFamily="34" charset="0"/>
            </a:endParaRPr>
          </a:p>
        </p:txBody>
      </p:sp>
    </p:spTree>
    <p:extLst>
      <p:ext uri="{BB962C8B-B14F-4D97-AF65-F5344CB8AC3E}">
        <p14:creationId xmlns:p14="http://schemas.microsoft.com/office/powerpoint/2010/main" val="14708643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A267AFC5-86CB-49FF-9485-05C2E3687FBF}" type="slidenum">
              <a:rPr lang="en-US" altLang="en-US"/>
              <a:pPr>
                <a:spcBef>
                  <a:spcPct val="0"/>
                </a:spcBef>
              </a:pPr>
              <a:t>32</a:t>
            </a:fld>
            <a:endParaRPr lang="en-US" altLang="en-US"/>
          </a:p>
        </p:txBody>
      </p:sp>
      <p:sp>
        <p:nvSpPr>
          <p:cNvPr id="234499" name="Rectangle 2"/>
          <p:cNvSpPr>
            <a:spLocks noGrp="1" noRot="1" noChangeAspect="1" noChangeArrowheads="1" noTextEdit="1"/>
          </p:cNvSpPr>
          <p:nvPr>
            <p:ph type="sldImg"/>
          </p:nvPr>
        </p:nvSpPr>
        <p:spPr>
          <a:xfrm>
            <a:off x="1073150" y="804863"/>
            <a:ext cx="4930775" cy="3698875"/>
          </a:xfrm>
          <a:ln/>
        </p:spPr>
      </p:sp>
      <p:sp>
        <p:nvSpPr>
          <p:cNvPr id="234500" name="Rectangle 3"/>
          <p:cNvSpPr>
            <a:spLocks noGrp="1" noChangeArrowheads="1"/>
          </p:cNvSpPr>
          <p:nvPr>
            <p:ph type="body" idx="1"/>
          </p:nvPr>
        </p:nvSpPr>
        <p:spPr>
          <a:xfrm>
            <a:off x="942975" y="4799013"/>
            <a:ext cx="5505450" cy="4100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latin typeface="Arial" pitchFamily="34" charset="0"/>
              </a:rPr>
              <a:t>Navy Ship Emergency Alarms</a:t>
            </a:r>
          </a:p>
          <a:p>
            <a:endParaRPr lang="en-US" altLang="en-US" sz="1400" b="1" smtClean="0">
              <a:latin typeface="Arial" pitchFamily="34" charset="0"/>
            </a:endParaRPr>
          </a:p>
          <a:p>
            <a:r>
              <a:rPr lang="en-US" altLang="en-US" sz="1400" smtClean="0">
                <a:latin typeface="Arial" pitchFamily="34" charset="0"/>
              </a:rPr>
              <a:t>Read the first paragraph.</a:t>
            </a:r>
          </a:p>
          <a:p>
            <a:endParaRPr lang="en-US" altLang="en-US" sz="1400" smtClean="0">
              <a:latin typeface="Arial" pitchFamily="34" charset="0"/>
            </a:endParaRPr>
          </a:p>
          <a:p>
            <a:r>
              <a:rPr lang="en-US" altLang="en-US" sz="1400" smtClean="0">
                <a:latin typeface="Arial" pitchFamily="34" charset="0"/>
              </a:rPr>
              <a:t>Ask for a volunteer to read 1)  General Alarm.</a:t>
            </a:r>
          </a:p>
          <a:p>
            <a:endParaRPr lang="en-US" altLang="en-US" sz="1400" smtClean="0">
              <a:latin typeface="Arial" pitchFamily="34" charset="0"/>
            </a:endParaRPr>
          </a:p>
          <a:p>
            <a:r>
              <a:rPr lang="en-US" altLang="en-US" sz="1400" smtClean="0">
                <a:latin typeface="Arial" pitchFamily="34" charset="0"/>
              </a:rPr>
              <a:t>Ask for a volunteer to read 2) Fire Alarm.</a:t>
            </a:r>
          </a:p>
          <a:p>
            <a:endParaRPr lang="en-US" altLang="en-US" sz="1400" smtClean="0">
              <a:latin typeface="Arial" pitchFamily="34" charset="0"/>
            </a:endParaRPr>
          </a:p>
          <a:p>
            <a:r>
              <a:rPr lang="en-US" altLang="en-US" sz="1400" smtClean="0">
                <a:latin typeface="Arial" pitchFamily="34" charset="0"/>
              </a:rPr>
              <a:t>Read 3) Machinery Space Alarm.</a:t>
            </a:r>
          </a:p>
          <a:p>
            <a:endParaRPr lang="en-US" altLang="en-US" sz="1400" smtClean="0">
              <a:latin typeface="Arial" pitchFamily="34" charset="0"/>
            </a:endParaRPr>
          </a:p>
          <a:p>
            <a:r>
              <a:rPr lang="en-US" altLang="en-US" sz="1400" smtClean="0">
                <a:latin typeface="Arial" pitchFamily="34" charset="0"/>
              </a:rPr>
              <a:t>Ask if questions.</a:t>
            </a:r>
          </a:p>
          <a:p>
            <a:endParaRPr lang="en-US" altLang="en-US" sz="1400" smtClean="0">
              <a:latin typeface="Arial" pitchFamily="34" charset="0"/>
            </a:endParaRPr>
          </a:p>
          <a:p>
            <a:r>
              <a:rPr lang="en-US" altLang="en-US" sz="1400" smtClean="0">
                <a:latin typeface="Arial" pitchFamily="34" charset="0"/>
              </a:rPr>
              <a:t>Thank volunteers.</a:t>
            </a:r>
          </a:p>
        </p:txBody>
      </p:sp>
    </p:spTree>
    <p:extLst>
      <p:ext uri="{BB962C8B-B14F-4D97-AF65-F5344CB8AC3E}">
        <p14:creationId xmlns:p14="http://schemas.microsoft.com/office/powerpoint/2010/main" val="19966206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9B5605AB-68DD-482B-B591-E9FA17A551FD}" type="slidenum">
              <a:rPr lang="en-US" altLang="en-US"/>
              <a:pPr>
                <a:spcBef>
                  <a:spcPct val="0"/>
                </a:spcBef>
              </a:pPr>
              <a:t>33</a:t>
            </a:fld>
            <a:endParaRPr lang="en-US" altLang="en-US"/>
          </a:p>
        </p:txBody>
      </p:sp>
      <p:sp>
        <p:nvSpPr>
          <p:cNvPr id="235523" name="Rectangle 2"/>
          <p:cNvSpPr>
            <a:spLocks noGrp="1" noRot="1" noChangeAspect="1" noChangeArrowheads="1" noTextEdit="1"/>
          </p:cNvSpPr>
          <p:nvPr>
            <p:ph type="sldImg"/>
          </p:nvPr>
        </p:nvSpPr>
        <p:spPr>
          <a:xfrm>
            <a:off x="1073150" y="804863"/>
            <a:ext cx="4930775" cy="3698875"/>
          </a:xfrm>
          <a:ln/>
        </p:spPr>
      </p:sp>
      <p:sp>
        <p:nvSpPr>
          <p:cNvPr id="235524" name="Rectangle 3"/>
          <p:cNvSpPr>
            <a:spLocks noGrp="1" noChangeArrowheads="1"/>
          </p:cNvSpPr>
          <p:nvPr>
            <p:ph type="body" idx="1"/>
          </p:nvPr>
        </p:nvSpPr>
        <p:spPr>
          <a:xfrm>
            <a:off x="942975" y="4799013"/>
            <a:ext cx="5505450" cy="420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latin typeface="Arial" pitchFamily="34" charset="0"/>
              </a:rPr>
              <a:t>More Navy Ship Alarms</a:t>
            </a:r>
          </a:p>
          <a:p>
            <a:endParaRPr lang="en-US" altLang="en-US" sz="1400" b="1" smtClean="0">
              <a:latin typeface="Arial" pitchFamily="34" charset="0"/>
            </a:endParaRPr>
          </a:p>
          <a:p>
            <a:r>
              <a:rPr lang="en-US" altLang="en-US" sz="1400" smtClean="0">
                <a:latin typeface="Arial" pitchFamily="34" charset="0"/>
              </a:rPr>
              <a:t>Ask for a volunteer to read 4)  Machinery Space Co2 Alarm.</a:t>
            </a:r>
          </a:p>
          <a:p>
            <a:endParaRPr lang="en-US" altLang="en-US" sz="1400" smtClean="0">
              <a:latin typeface="Arial" pitchFamily="34" charset="0"/>
            </a:endParaRPr>
          </a:p>
          <a:p>
            <a:r>
              <a:rPr lang="en-US" altLang="en-US" sz="1400" smtClean="0">
                <a:latin typeface="Arial" pitchFamily="34" charset="0"/>
              </a:rPr>
              <a:t>Ask for a volunteer to read 5) Cargo Space Co2 Alarm</a:t>
            </a:r>
          </a:p>
          <a:p>
            <a:endParaRPr lang="en-US" altLang="en-US" sz="1400" smtClean="0">
              <a:latin typeface="Arial" pitchFamily="34" charset="0"/>
            </a:endParaRPr>
          </a:p>
          <a:p>
            <a:r>
              <a:rPr lang="en-US" altLang="en-US" sz="1400" smtClean="0">
                <a:latin typeface="Arial" pitchFamily="34" charset="0"/>
              </a:rPr>
              <a:t>Read 6) Abandon Ship Alarm.</a:t>
            </a:r>
          </a:p>
          <a:p>
            <a:endParaRPr lang="en-US" altLang="en-US" sz="1400" smtClean="0">
              <a:latin typeface="Arial" pitchFamily="34" charset="0"/>
            </a:endParaRPr>
          </a:p>
          <a:p>
            <a:r>
              <a:rPr lang="en-US" altLang="en-US" sz="1400" smtClean="0">
                <a:latin typeface="Arial" pitchFamily="34" charset="0"/>
              </a:rPr>
              <a:t>Ask if questions.</a:t>
            </a:r>
          </a:p>
          <a:p>
            <a:r>
              <a:rPr lang="en-US" altLang="en-US" sz="1400" smtClean="0">
                <a:latin typeface="Arial" pitchFamily="34" charset="0"/>
              </a:rPr>
              <a:t> </a:t>
            </a:r>
          </a:p>
          <a:p>
            <a:r>
              <a:rPr lang="en-US" altLang="en-US" sz="1400" smtClean="0">
                <a:latin typeface="Arial" pitchFamily="34" charset="0"/>
              </a:rPr>
              <a:t>Read and emphasize last paragraph.</a:t>
            </a:r>
          </a:p>
          <a:p>
            <a:endParaRPr lang="en-US" altLang="en-US" sz="1400" smtClean="0">
              <a:latin typeface="Arial" pitchFamily="34" charset="0"/>
            </a:endParaRPr>
          </a:p>
          <a:p>
            <a:r>
              <a:rPr lang="en-US" altLang="en-US" sz="1400" b="1" i="1" smtClean="0">
                <a:latin typeface="Arial" pitchFamily="34" charset="0"/>
              </a:rPr>
              <a:t>Thank Volunteers.</a:t>
            </a:r>
          </a:p>
        </p:txBody>
      </p:sp>
    </p:spTree>
    <p:extLst>
      <p:ext uri="{BB962C8B-B14F-4D97-AF65-F5344CB8AC3E}">
        <p14:creationId xmlns:p14="http://schemas.microsoft.com/office/powerpoint/2010/main" val="8947689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66F3E7A9-D470-4C32-A534-B0B782FF4163}" type="slidenum">
              <a:rPr lang="en-US" altLang="en-US"/>
              <a:pPr>
                <a:spcBef>
                  <a:spcPct val="0"/>
                </a:spcBef>
              </a:pPr>
              <a:t>34</a:t>
            </a:fld>
            <a:endParaRPr lang="en-US" altLang="en-US"/>
          </a:p>
        </p:txBody>
      </p:sp>
      <p:sp>
        <p:nvSpPr>
          <p:cNvPr id="236547" name="Rectangle 2"/>
          <p:cNvSpPr>
            <a:spLocks noGrp="1" noRot="1" noChangeAspect="1" noChangeArrowheads="1" noTextEdit="1"/>
          </p:cNvSpPr>
          <p:nvPr>
            <p:ph type="sldImg"/>
          </p:nvPr>
        </p:nvSpPr>
        <p:spPr>
          <a:xfrm>
            <a:off x="1095375" y="842963"/>
            <a:ext cx="4929188" cy="3697287"/>
          </a:xfrm>
          <a:ln/>
        </p:spPr>
      </p:sp>
      <p:sp>
        <p:nvSpPr>
          <p:cNvPr id="236548" name="Rectangle 3"/>
          <p:cNvSpPr>
            <a:spLocks noGrp="1" noChangeArrowheads="1"/>
          </p:cNvSpPr>
          <p:nvPr>
            <p:ph type="body" idx="1"/>
          </p:nvPr>
        </p:nvSpPr>
        <p:spPr>
          <a:xfrm>
            <a:off x="942975" y="4799013"/>
            <a:ext cx="5505450" cy="4446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latin typeface="Arial" pitchFamily="34" charset="0"/>
              </a:rPr>
              <a:t>In Conclusion!</a:t>
            </a:r>
          </a:p>
          <a:p>
            <a:endParaRPr lang="en-US" altLang="en-US" sz="1400" smtClean="0">
              <a:latin typeface="Arial" pitchFamily="34" charset="0"/>
            </a:endParaRPr>
          </a:p>
          <a:p>
            <a:pPr>
              <a:lnSpc>
                <a:spcPct val="150000"/>
              </a:lnSpc>
            </a:pPr>
            <a:r>
              <a:rPr lang="en-US" altLang="en-US" sz="1400" smtClean="0">
                <a:latin typeface="Arial" pitchFamily="34" charset="0"/>
              </a:rPr>
              <a:t>Review bullet points.</a:t>
            </a:r>
          </a:p>
          <a:p>
            <a:pPr>
              <a:lnSpc>
                <a:spcPct val="150000"/>
              </a:lnSpc>
            </a:pPr>
            <a:endParaRPr lang="en-US" altLang="en-US" sz="1400" smtClean="0">
              <a:latin typeface="Arial" pitchFamily="34" charset="0"/>
            </a:endParaRPr>
          </a:p>
          <a:p>
            <a:pPr>
              <a:lnSpc>
                <a:spcPct val="150000"/>
              </a:lnSpc>
            </a:pPr>
            <a:r>
              <a:rPr lang="en-US" altLang="en-US" sz="1400" smtClean="0">
                <a:latin typeface="Arial" pitchFamily="34" charset="0"/>
              </a:rPr>
              <a:t>Ask if questions.</a:t>
            </a:r>
          </a:p>
        </p:txBody>
      </p:sp>
    </p:spTree>
    <p:extLst>
      <p:ext uri="{BB962C8B-B14F-4D97-AF65-F5344CB8AC3E}">
        <p14:creationId xmlns:p14="http://schemas.microsoft.com/office/powerpoint/2010/main" val="1759300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xfrm>
            <a:off x="706438" y="4449763"/>
            <a:ext cx="5664200" cy="4044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itchFamily="34" charset="0"/>
              </a:rPr>
              <a:t>Notes</a:t>
            </a:r>
          </a:p>
          <a:p>
            <a:endParaRPr lang="en-US" altLang="en-US" b="1" dirty="0" smtClean="0">
              <a:latin typeface="Arial" pitchFamily="34" charset="0"/>
            </a:endParaRPr>
          </a:p>
          <a:p>
            <a:r>
              <a:rPr lang="en-US" altLang="en-US" sz="1800" b="1" dirty="0" smtClean="0">
                <a:latin typeface="Arial"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237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3DD8E34-0B59-477A-965E-3DD957198988}" type="slidenum">
              <a:rPr lang="en-US" altLang="en-US"/>
              <a:pPr/>
              <a:t>35</a:t>
            </a:fld>
            <a:endParaRPr lang="en-US" altLang="en-US"/>
          </a:p>
        </p:txBody>
      </p:sp>
    </p:spTree>
    <p:extLst>
      <p:ext uri="{BB962C8B-B14F-4D97-AF65-F5344CB8AC3E}">
        <p14:creationId xmlns:p14="http://schemas.microsoft.com/office/powerpoint/2010/main" val="3282407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xfrm>
            <a:off x="987425" y="779463"/>
            <a:ext cx="5048250" cy="3787775"/>
          </a:xfrm>
          <a:ln/>
        </p:spPr>
      </p:sp>
      <p:sp>
        <p:nvSpPr>
          <p:cNvPr id="2068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377889B-C9D8-47B9-A220-7A26D5861974}" type="slidenum">
              <a:rPr lang="en-US" altLang="en-US"/>
              <a:pPr/>
              <a:t>4</a:t>
            </a:fld>
            <a:endParaRPr lang="en-US" altLang="en-US"/>
          </a:p>
        </p:txBody>
      </p:sp>
      <p:sp>
        <p:nvSpPr>
          <p:cNvPr id="206852" name="TextBox 3"/>
          <p:cNvSpPr txBox="1">
            <a:spLocks noChangeArrowheads="1"/>
          </p:cNvSpPr>
          <p:nvPr/>
        </p:nvSpPr>
        <p:spPr bwMode="auto">
          <a:xfrm>
            <a:off x="1004888" y="4687888"/>
            <a:ext cx="565467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altLang="en-US" sz="1400"/>
          </a:p>
          <a:p>
            <a:endParaRPr lang="en-US" altLang="en-US" sz="1400"/>
          </a:p>
          <a:p>
            <a:r>
              <a:rPr lang="en-US" altLang="en-US" sz="1400" b="1"/>
              <a:t>Ship Terminology</a:t>
            </a:r>
          </a:p>
          <a:p>
            <a:endParaRPr lang="en-US" altLang="en-US" sz="1400"/>
          </a:p>
          <a:p>
            <a:r>
              <a:rPr lang="en-US" altLang="en-US" sz="1400"/>
              <a:t>Ask students to read the definitions</a:t>
            </a:r>
          </a:p>
          <a:p>
            <a:endParaRPr lang="en-US" altLang="en-US" sz="1400"/>
          </a:p>
          <a:p>
            <a:r>
              <a:rPr lang="en-US" altLang="en-US" sz="1400"/>
              <a:t>Select terms that correspond to the drawing above and point to each </a:t>
            </a:r>
          </a:p>
          <a:p>
            <a:r>
              <a:rPr lang="en-US" altLang="en-US" sz="1400"/>
              <a:t>location.   </a:t>
            </a:r>
          </a:p>
          <a:p>
            <a:endParaRPr lang="en-US" altLang="en-US" sz="1400"/>
          </a:p>
          <a:p>
            <a:r>
              <a:rPr lang="en-US" altLang="en-US" sz="1400"/>
              <a:t>Ask if any questions.</a:t>
            </a:r>
          </a:p>
          <a:p>
            <a:endParaRPr lang="en-US" altLang="en-US" sz="1400"/>
          </a:p>
          <a:p>
            <a:endParaRPr lang="en-US" altLang="en-US" sz="1400"/>
          </a:p>
        </p:txBody>
      </p:sp>
      <p:pic>
        <p:nvPicPr>
          <p:cNvPr id="206853"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5218113"/>
            <a:ext cx="787400" cy="6175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66414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0242B18-B7D5-4D3A-881C-108934BA853D}" type="slidenum">
              <a:rPr lang="en-US" altLang="en-US"/>
              <a:pPr/>
              <a:t>5</a:t>
            </a:fld>
            <a:endParaRPr lang="en-US" altLang="en-US"/>
          </a:p>
        </p:txBody>
      </p:sp>
      <p:sp>
        <p:nvSpPr>
          <p:cNvPr id="207876" name="TextBox 1"/>
          <p:cNvSpPr txBox="1">
            <a:spLocks noChangeArrowheads="1"/>
          </p:cNvSpPr>
          <p:nvPr/>
        </p:nvSpPr>
        <p:spPr bwMode="auto">
          <a:xfrm>
            <a:off x="711200" y="5051425"/>
            <a:ext cx="56546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400" b="1"/>
              <a:t>Ship Terminology-Continued</a:t>
            </a:r>
          </a:p>
          <a:p>
            <a:endParaRPr lang="en-US" altLang="en-US" sz="1400"/>
          </a:p>
          <a:p>
            <a:r>
              <a:rPr lang="en-US" altLang="en-US" sz="1400"/>
              <a:t>Ask students to read the definitions</a:t>
            </a:r>
          </a:p>
          <a:p>
            <a:endParaRPr lang="en-US" altLang="en-US" sz="1400"/>
          </a:p>
          <a:p>
            <a:r>
              <a:rPr lang="en-US" altLang="en-US" sz="1400"/>
              <a:t>Select terms that correspond to the drawing above and point to each </a:t>
            </a:r>
          </a:p>
          <a:p>
            <a:r>
              <a:rPr lang="en-US" altLang="en-US" sz="1400"/>
              <a:t>location.   </a:t>
            </a:r>
          </a:p>
          <a:p>
            <a:endParaRPr lang="en-US" altLang="en-US" sz="1400"/>
          </a:p>
          <a:p>
            <a:r>
              <a:rPr lang="en-US" altLang="en-US" sz="1400"/>
              <a:t>Ask if any questions.</a:t>
            </a:r>
          </a:p>
        </p:txBody>
      </p:sp>
      <p:pic>
        <p:nvPicPr>
          <p:cNvPr id="20787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4922838"/>
            <a:ext cx="787400" cy="6159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070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B97CDA48-3832-49AB-A04F-6534BF574F43}" type="slidenum">
              <a:rPr lang="en-US" altLang="en-US"/>
              <a:pPr>
                <a:spcBef>
                  <a:spcPct val="0"/>
                </a:spcBef>
              </a:pPr>
              <a:t>6</a:t>
            </a:fld>
            <a:endParaRPr lang="en-US" altLang="en-US"/>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xfrm>
            <a:off x="719138" y="4532313"/>
            <a:ext cx="5657850" cy="3952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latin typeface="Arial" pitchFamily="34" charset="0"/>
              </a:rPr>
              <a:t>Ship Navigation and Safety</a:t>
            </a:r>
          </a:p>
          <a:p>
            <a:endParaRPr lang="en-US" altLang="en-US" sz="800" b="1" smtClean="0">
              <a:latin typeface="Arial" pitchFamily="34" charset="0"/>
            </a:endParaRPr>
          </a:p>
          <a:p>
            <a:endParaRPr lang="en-US" altLang="en-US" sz="1400" smtClean="0">
              <a:latin typeface="Arial" pitchFamily="34" charset="0"/>
            </a:endParaRPr>
          </a:p>
          <a:p>
            <a:r>
              <a:rPr lang="en-US" altLang="en-US" sz="1400" smtClean="0">
                <a:latin typeface="Arial" pitchFamily="34" charset="0"/>
              </a:rPr>
              <a:t>Say – “As you watch the video, identify one or two facts regarding each of the following.  Write your facts on the lines next to the term.</a:t>
            </a:r>
          </a:p>
          <a:p>
            <a:endParaRPr lang="en-US" altLang="en-US" sz="800" b="1" i="1" smtClean="0">
              <a:latin typeface="Arial" pitchFamily="34" charset="0"/>
            </a:endParaRPr>
          </a:p>
          <a:p>
            <a:r>
              <a:rPr lang="en-US" altLang="en-US" sz="1400" smtClean="0">
                <a:latin typeface="Arial" pitchFamily="34" charset="0"/>
              </a:rPr>
              <a:t>Review answers with the class.</a:t>
            </a:r>
          </a:p>
          <a:p>
            <a:endParaRPr lang="en-US" altLang="en-US" sz="1400" smtClean="0">
              <a:latin typeface="Arial" pitchFamily="34" charset="0"/>
            </a:endParaRPr>
          </a:p>
          <a:p>
            <a:r>
              <a:rPr lang="en-US" altLang="en-US" sz="1400" smtClean="0">
                <a:latin typeface="Arial" pitchFamily="34" charset="0"/>
              </a:rPr>
              <a:t>Read and remind participants of the Note at the bottom of the page. </a:t>
            </a:r>
          </a:p>
          <a:p>
            <a:endParaRPr lang="en-US" altLang="en-US" sz="1400" smtClean="0">
              <a:latin typeface="Arial" pitchFamily="34" charset="0"/>
            </a:endParaRPr>
          </a:p>
          <a:p>
            <a:r>
              <a:rPr lang="en-US" altLang="en-US" sz="1400" smtClean="0">
                <a:latin typeface="Arial" pitchFamily="34" charset="0"/>
              </a:rPr>
              <a:t>Ask if any questions.</a:t>
            </a:r>
          </a:p>
          <a:p>
            <a:endParaRPr lang="en-US" altLang="en-US" smtClean="0">
              <a:latin typeface="Arial" pitchFamily="34" charset="0"/>
            </a:endParaRPr>
          </a:p>
        </p:txBody>
      </p:sp>
      <p:pic>
        <p:nvPicPr>
          <p:cNvPr id="208901" name="Picture 3" descr="MPj04310140000[1]">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1150" y="4605338"/>
            <a:ext cx="665163" cy="5857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890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32400" y="4600575"/>
            <a:ext cx="6461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0997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itchFamily="34" charset="0"/>
              </a:rPr>
              <a:t>Bow and Stern</a:t>
            </a:r>
          </a:p>
          <a:p>
            <a:endParaRPr lang="en-US" altLang="en-US" b="1" smtClean="0">
              <a:latin typeface="Arial" pitchFamily="34" charset="0"/>
            </a:endParaRPr>
          </a:p>
          <a:p>
            <a:endParaRPr lang="en-US" altLang="en-US" b="1" smtClean="0">
              <a:latin typeface="Arial" pitchFamily="34" charset="0"/>
            </a:endParaRPr>
          </a:p>
          <a:p>
            <a:r>
              <a:rPr lang="en-US" altLang="en-US" sz="1400" smtClean="0">
                <a:latin typeface="Arial" pitchFamily="34" charset="0"/>
              </a:rPr>
              <a:t>Read and remind participants  the terms and use pointer to identify location on ship pictures and diagram.</a:t>
            </a:r>
          </a:p>
          <a:p>
            <a:endParaRPr lang="en-US" altLang="en-US" sz="1400" smtClean="0">
              <a:latin typeface="Arial" pitchFamily="34" charset="0"/>
            </a:endParaRPr>
          </a:p>
          <a:p>
            <a:endParaRPr lang="en-US" altLang="en-US" smtClean="0">
              <a:latin typeface="Arial" pitchFamily="34" charset="0"/>
            </a:endParaRPr>
          </a:p>
        </p:txBody>
      </p:sp>
      <p:sp>
        <p:nvSpPr>
          <p:cNvPr id="209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7B0341E-3B65-4007-820D-54526BE773DE}" type="slidenum">
              <a:rPr lang="en-US" altLang="en-US"/>
              <a:pPr/>
              <a:t>7</a:t>
            </a:fld>
            <a:endParaRPr lang="en-US" altLang="en-US"/>
          </a:p>
        </p:txBody>
      </p:sp>
      <p:pic>
        <p:nvPicPr>
          <p:cNvPr id="20992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138" y="6894513"/>
            <a:ext cx="5165725"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flipH="1">
            <a:off x="904875" y="8505825"/>
            <a:ext cx="476726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9927"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050" y="4295775"/>
            <a:ext cx="785813" cy="6175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71726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latin typeface="Arial" pitchFamily="34" charset="0"/>
              </a:rPr>
              <a:t>Port and Starboard</a:t>
            </a:r>
          </a:p>
          <a:p>
            <a:endParaRPr lang="en-US" altLang="en-US" sz="1400" smtClean="0">
              <a:latin typeface="Arial" pitchFamily="34" charset="0"/>
            </a:endParaRPr>
          </a:p>
          <a:p>
            <a:r>
              <a:rPr lang="en-US" altLang="en-US" sz="1400" smtClean="0">
                <a:latin typeface="Arial" pitchFamily="34" charset="0"/>
              </a:rPr>
              <a:t>Read and remind participants  the terms and use pointer to identify location on ship diagram.</a:t>
            </a:r>
          </a:p>
          <a:p>
            <a:endParaRPr lang="en-US" altLang="en-US" smtClean="0">
              <a:latin typeface="Arial" pitchFamily="34" charset="0"/>
            </a:endParaRPr>
          </a:p>
          <a:p>
            <a:endParaRPr lang="en-US" altLang="en-US" smtClean="0">
              <a:latin typeface="Arial" pitchFamily="34" charset="0"/>
            </a:endParaRPr>
          </a:p>
        </p:txBody>
      </p:sp>
      <p:sp>
        <p:nvSpPr>
          <p:cNvPr id="210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CEA7DC6-754E-4FF2-B6DE-573A2D30B1F7}" type="slidenum">
              <a:rPr lang="en-US" altLang="en-US"/>
              <a:pPr/>
              <a:t>8</a:t>
            </a:fld>
            <a:endParaRPr lang="en-US" altLang="en-US"/>
          </a:p>
        </p:txBody>
      </p:sp>
      <p:pic>
        <p:nvPicPr>
          <p:cNvPr id="210949"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8738" y="4303713"/>
            <a:ext cx="787400" cy="6175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23355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xfrm>
            <a:off x="1184275" y="727075"/>
            <a:ext cx="4679950" cy="3511550"/>
          </a:xfrm>
          <a:ln/>
        </p:spPr>
      </p:sp>
      <p:sp>
        <p:nvSpPr>
          <p:cNvPr id="211971" name="Notes Placeholder 2"/>
          <p:cNvSpPr>
            <a:spLocks noGrp="1"/>
          </p:cNvSpPr>
          <p:nvPr>
            <p:ph type="body" idx="1"/>
          </p:nvPr>
        </p:nvSpPr>
        <p:spPr>
          <a:xfrm>
            <a:off x="719138" y="4608513"/>
            <a:ext cx="5657850" cy="4546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dirty="0" smtClean="0">
                <a:latin typeface="Arial" pitchFamily="34" charset="0"/>
              </a:rPr>
              <a:t>Terminology Exercise</a:t>
            </a:r>
          </a:p>
          <a:p>
            <a:endParaRPr lang="en-US" altLang="en-US" dirty="0" smtClean="0">
              <a:latin typeface="Arial" pitchFamily="34" charset="0"/>
            </a:endParaRPr>
          </a:p>
          <a:p>
            <a:endParaRPr lang="en-US" altLang="en-US" dirty="0" smtClean="0">
              <a:latin typeface="Arial" pitchFamily="34" charset="0"/>
            </a:endParaRPr>
          </a:p>
          <a:p>
            <a:endParaRPr lang="en-US" altLang="en-US" dirty="0" smtClean="0">
              <a:latin typeface="Arial" pitchFamily="34" charset="0"/>
            </a:endParaRPr>
          </a:p>
          <a:p>
            <a:r>
              <a:rPr lang="en-US" altLang="en-US" sz="1400" dirty="0" smtClean="0">
                <a:latin typeface="Arial" pitchFamily="34" charset="0"/>
              </a:rPr>
              <a:t>Ask  participants to write the appropriate letter below in the spaces above.  Allow 1 minute.  Review answers with the class.</a:t>
            </a:r>
          </a:p>
          <a:p>
            <a:endParaRPr lang="en-US" altLang="en-US" dirty="0" smtClean="0">
              <a:latin typeface="Arial" pitchFamily="34" charset="0"/>
            </a:endParaRPr>
          </a:p>
          <a:p>
            <a:endParaRPr lang="en-US" altLang="en-US" dirty="0" smtClean="0">
              <a:latin typeface="Arial" pitchFamily="34" charset="0"/>
            </a:endParaRPr>
          </a:p>
          <a:p>
            <a:endParaRPr lang="en-US" altLang="en-US" dirty="0" smtClean="0">
              <a:latin typeface="Arial" pitchFamily="34" charset="0"/>
            </a:endParaRPr>
          </a:p>
          <a:p>
            <a:r>
              <a:rPr lang="en-US" altLang="en-US" dirty="0" smtClean="0">
                <a:latin typeface="Arial" pitchFamily="34" charset="0"/>
              </a:rPr>
              <a:t>Target answers above.</a:t>
            </a:r>
          </a:p>
          <a:p>
            <a:pPr marL="1143000" lvl="2" indent="-228600">
              <a:buFont typeface="Calibri" pitchFamily="34" charset="0"/>
              <a:buAutoNum type="alphaUcPeriod"/>
            </a:pPr>
            <a:r>
              <a:rPr lang="en-US" altLang="en-US" dirty="0" smtClean="0">
                <a:latin typeface="Arial" pitchFamily="34" charset="0"/>
              </a:rPr>
              <a:t>Port</a:t>
            </a:r>
          </a:p>
          <a:p>
            <a:pPr marL="1143000" lvl="2" indent="-228600">
              <a:buFont typeface="Calibri" pitchFamily="34" charset="0"/>
              <a:buAutoNum type="alphaUcPeriod"/>
            </a:pPr>
            <a:r>
              <a:rPr lang="en-US" altLang="en-US" dirty="0" smtClean="0">
                <a:latin typeface="Arial" pitchFamily="34" charset="0"/>
              </a:rPr>
              <a:t>Starboard</a:t>
            </a:r>
          </a:p>
          <a:p>
            <a:pPr marL="1143000" lvl="2" indent="-228600">
              <a:buFont typeface="Calibri" pitchFamily="34" charset="0"/>
              <a:buAutoNum type="alphaUcPeriod"/>
            </a:pPr>
            <a:r>
              <a:rPr lang="en-US" altLang="en-US" dirty="0" smtClean="0">
                <a:latin typeface="Arial" pitchFamily="34" charset="0"/>
              </a:rPr>
              <a:t>Stern</a:t>
            </a:r>
          </a:p>
          <a:p>
            <a:pPr marL="1143000" lvl="2" indent="-228600">
              <a:buFont typeface="Calibri" pitchFamily="34" charset="0"/>
              <a:buAutoNum type="alphaUcPeriod"/>
            </a:pPr>
            <a:r>
              <a:rPr lang="en-US" altLang="en-US" dirty="0" smtClean="0">
                <a:latin typeface="Arial" pitchFamily="34" charset="0"/>
              </a:rPr>
              <a:t>Bow</a:t>
            </a:r>
          </a:p>
          <a:p>
            <a:pPr marL="1143000" lvl="2" indent="-228600">
              <a:buFont typeface="Calibri" pitchFamily="34" charset="0"/>
              <a:buAutoNum type="alphaUcPeriod"/>
            </a:pPr>
            <a:r>
              <a:rPr lang="en-US" altLang="en-US" dirty="0" smtClean="0">
                <a:latin typeface="Arial" pitchFamily="34" charset="0"/>
              </a:rPr>
              <a:t>Aft</a:t>
            </a:r>
          </a:p>
          <a:p>
            <a:pPr marL="1143000" lvl="2" indent="-228600">
              <a:buFont typeface="Calibri" pitchFamily="34" charset="0"/>
              <a:buAutoNum type="alphaUcPeriod"/>
            </a:pPr>
            <a:r>
              <a:rPr lang="en-US" altLang="en-US" dirty="0" smtClean="0">
                <a:latin typeface="Arial" pitchFamily="34" charset="0"/>
              </a:rPr>
              <a:t>Forward</a:t>
            </a:r>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5517EAD-9417-4477-BCCC-511F685B398E}" type="slidenum">
              <a:rPr lang="en-US" altLang="en-US"/>
              <a:pPr/>
              <a:t>9</a:t>
            </a:fld>
            <a:endParaRPr lang="en-US" altLang="en-US"/>
          </a:p>
        </p:txBody>
      </p:sp>
      <p:pic>
        <p:nvPicPr>
          <p:cNvPr id="21197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4989513"/>
            <a:ext cx="625475" cy="5667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1974" name="TextBox 1"/>
          <p:cNvSpPr txBox="1">
            <a:spLocks noChangeArrowheads="1"/>
          </p:cNvSpPr>
          <p:nvPr/>
        </p:nvSpPr>
        <p:spPr bwMode="auto">
          <a:xfrm>
            <a:off x="2624138" y="2035175"/>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400">
                <a:solidFill>
                  <a:srgbClr val="FF0000"/>
                </a:solidFill>
              </a:rPr>
              <a:t>E</a:t>
            </a:r>
          </a:p>
        </p:txBody>
      </p:sp>
      <p:sp>
        <p:nvSpPr>
          <p:cNvPr id="211975" name="TextBox 2"/>
          <p:cNvSpPr txBox="1">
            <a:spLocks noChangeArrowheads="1"/>
          </p:cNvSpPr>
          <p:nvPr/>
        </p:nvSpPr>
        <p:spPr bwMode="auto">
          <a:xfrm>
            <a:off x="5103813" y="2239963"/>
            <a:ext cx="31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400">
                <a:solidFill>
                  <a:srgbClr val="FF0000"/>
                </a:solidFill>
              </a:rPr>
              <a:t>D</a:t>
            </a:r>
          </a:p>
        </p:txBody>
      </p:sp>
      <p:sp>
        <p:nvSpPr>
          <p:cNvPr id="211976" name="TextBox 3"/>
          <p:cNvSpPr txBox="1">
            <a:spLocks noChangeArrowheads="1"/>
          </p:cNvSpPr>
          <p:nvPr/>
        </p:nvSpPr>
        <p:spPr bwMode="auto">
          <a:xfrm>
            <a:off x="4090988" y="3006725"/>
            <a:ext cx="293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400">
                <a:solidFill>
                  <a:srgbClr val="FF0000"/>
                </a:solidFill>
              </a:rPr>
              <a:t>F</a:t>
            </a:r>
          </a:p>
        </p:txBody>
      </p:sp>
      <p:sp>
        <p:nvSpPr>
          <p:cNvPr id="211977" name="TextBox 5"/>
          <p:cNvSpPr txBox="1">
            <a:spLocks noChangeArrowheads="1"/>
          </p:cNvSpPr>
          <p:nvPr/>
        </p:nvSpPr>
        <p:spPr bwMode="auto">
          <a:xfrm>
            <a:off x="1843088" y="2266950"/>
            <a:ext cx="315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400">
                <a:solidFill>
                  <a:srgbClr val="FF0000"/>
                </a:solidFill>
              </a:rPr>
              <a:t>C</a:t>
            </a:r>
          </a:p>
        </p:txBody>
      </p:sp>
      <p:sp>
        <p:nvSpPr>
          <p:cNvPr id="211978" name="TextBox 6"/>
          <p:cNvSpPr txBox="1">
            <a:spLocks noChangeArrowheads="1"/>
          </p:cNvSpPr>
          <p:nvPr/>
        </p:nvSpPr>
        <p:spPr bwMode="auto">
          <a:xfrm>
            <a:off x="3462338" y="1835150"/>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400">
                <a:solidFill>
                  <a:srgbClr val="FF0000"/>
                </a:solidFill>
              </a:rPr>
              <a:t>A</a:t>
            </a:r>
          </a:p>
        </p:txBody>
      </p:sp>
      <p:sp>
        <p:nvSpPr>
          <p:cNvPr id="211979" name="TextBox 7"/>
          <p:cNvSpPr txBox="1">
            <a:spLocks noChangeArrowheads="1"/>
          </p:cNvSpPr>
          <p:nvPr/>
        </p:nvSpPr>
        <p:spPr bwMode="auto">
          <a:xfrm>
            <a:off x="3462338" y="3214688"/>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400">
                <a:solidFill>
                  <a:srgbClr val="FF0000"/>
                </a:solidFill>
              </a:rPr>
              <a:t>B</a:t>
            </a:r>
          </a:p>
        </p:txBody>
      </p:sp>
      <p:pic>
        <p:nvPicPr>
          <p:cNvPr id="2119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538" y="6186488"/>
            <a:ext cx="593725" cy="5667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3549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6CC6AAD-599E-4C8E-A165-E06E1B8BDB26}" type="datetime1">
              <a:rPr lang="en-US"/>
              <a:pPr>
                <a:defRPr/>
              </a:pPr>
              <a:t>2/10/2020</a:t>
            </a:fld>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3BCA9BBE-BA9E-447F-A9DC-F4C6A26C3592}" type="slidenum">
              <a:rPr lang="en-US" altLang="en-US"/>
              <a:pPr>
                <a:defRPr/>
              </a:pPr>
              <a:t>‹#›</a:t>
            </a:fld>
            <a:endParaRPr lang="en-US" altLang="en-US"/>
          </a:p>
        </p:txBody>
      </p:sp>
    </p:spTree>
    <p:extLst>
      <p:ext uri="{BB962C8B-B14F-4D97-AF65-F5344CB8AC3E}">
        <p14:creationId xmlns:p14="http://schemas.microsoft.com/office/powerpoint/2010/main" val="1265169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59D94C5-7B09-4603-A76D-AAEB2A546B22}" type="datetime1">
              <a:rPr lang="en-US"/>
              <a:pPr>
                <a:defRPr/>
              </a:pPr>
              <a:t>2/10/2020</a:t>
            </a:fld>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23A9DCA2-64EE-4085-BA06-DF50FA7FD419}" type="slidenum">
              <a:rPr lang="en-US" altLang="en-US"/>
              <a:pPr>
                <a:defRPr/>
              </a:pPr>
              <a:t>‹#›</a:t>
            </a:fld>
            <a:endParaRPr lang="en-US" altLang="en-US"/>
          </a:p>
        </p:txBody>
      </p:sp>
    </p:spTree>
    <p:extLst>
      <p:ext uri="{BB962C8B-B14F-4D97-AF65-F5344CB8AC3E}">
        <p14:creationId xmlns:p14="http://schemas.microsoft.com/office/powerpoint/2010/main" val="2454757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BD9938E-9DB4-41A8-A52A-2444F0ED224E}" type="datetime1">
              <a:rPr lang="en-US"/>
              <a:pPr>
                <a:defRPr/>
              </a:pPr>
              <a:t>2/10/2020</a:t>
            </a:fld>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4B0A43E8-1DC4-4F8D-A5BB-22695B1AE007}" type="slidenum">
              <a:rPr lang="en-US" altLang="en-US"/>
              <a:pPr>
                <a:defRPr/>
              </a:pPr>
              <a:t>‹#›</a:t>
            </a:fld>
            <a:endParaRPr lang="en-US" altLang="en-US"/>
          </a:p>
        </p:txBody>
      </p:sp>
    </p:spTree>
    <p:extLst>
      <p:ext uri="{BB962C8B-B14F-4D97-AF65-F5344CB8AC3E}">
        <p14:creationId xmlns:p14="http://schemas.microsoft.com/office/powerpoint/2010/main" val="318698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76400"/>
            <a:ext cx="4038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CDCC90B5-0ADD-490A-A6F8-57FE5CEACB0E}" type="datetime1">
              <a:rPr lang="en-US"/>
              <a:pPr>
                <a:defRPr/>
              </a:pPr>
              <a:t>2/10/2020</a:t>
            </a:fld>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0F26340C-09D1-4509-A2E0-36C295E825D9}" type="slidenum">
              <a:rPr lang="en-US" altLang="en-US"/>
              <a:pPr>
                <a:defRPr/>
              </a:pPr>
              <a:t>‹#›</a:t>
            </a:fld>
            <a:endParaRPr lang="en-US" altLang="en-US"/>
          </a:p>
        </p:txBody>
      </p:sp>
    </p:spTree>
    <p:extLst>
      <p:ext uri="{BB962C8B-B14F-4D97-AF65-F5344CB8AC3E}">
        <p14:creationId xmlns:p14="http://schemas.microsoft.com/office/powerpoint/2010/main" val="4262310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1 line for Copied In Content">
    <p:bg bwMode="auto">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2000" y="788400"/>
            <a:ext cx="8492400" cy="338400"/>
          </a:xfrm>
          <a:prstGeom prst="rect">
            <a:avLst/>
          </a:prstGeom>
        </p:spPr>
        <p:txBody>
          <a:bodyPr lIns="0" tIns="0" rIns="0" bIns="0" anchor="t">
            <a:noAutofit/>
          </a:bodyPr>
          <a:lstStyle>
            <a:lvl1pPr>
              <a:defRPr sz="2400" baseline="0"/>
            </a:lvl1pPr>
          </a:lstStyle>
          <a:p>
            <a:r>
              <a:rPr lang="en-US" smtClean="0"/>
              <a:t>Click to edit Master title style</a:t>
            </a:r>
            <a:endParaRPr lang="en-AU" dirty="0"/>
          </a:p>
        </p:txBody>
      </p:sp>
      <p:sp>
        <p:nvSpPr>
          <p:cNvPr id="3" name="Slide Number Placeholder 4"/>
          <p:cNvSpPr>
            <a:spLocks noGrp="1"/>
          </p:cNvSpPr>
          <p:nvPr>
            <p:ph type="sldNum" sz="quarter" idx="10"/>
          </p:nvPr>
        </p:nvSpPr>
        <p:spPr/>
        <p:txBody>
          <a:bodyPr/>
          <a:lstStyle>
            <a:lvl1pPr>
              <a:defRPr smtClean="0"/>
            </a:lvl1pPr>
          </a:lstStyle>
          <a:p>
            <a:pPr>
              <a:defRPr/>
            </a:pPr>
            <a:fld id="{0C43FEAD-9013-4694-B21B-7AAD1A6710D4}" type="slidenum">
              <a:rPr lang="en-AU" altLang="en-US"/>
              <a:pPr>
                <a:defRPr/>
              </a:pPr>
              <a:t>‹#›</a:t>
            </a:fld>
            <a:endParaRPr lang="en-AU" altLang="en-US"/>
          </a:p>
        </p:txBody>
      </p:sp>
    </p:spTree>
    <p:extLst>
      <p:ext uri="{BB962C8B-B14F-4D97-AF65-F5344CB8AC3E}">
        <p14:creationId xmlns:p14="http://schemas.microsoft.com/office/powerpoint/2010/main" val="23709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image only, 1 line">
    <p:bg bwMode="auto">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432000" y="788400"/>
            <a:ext cx="8492400" cy="338400"/>
          </a:xfrm>
          <a:prstGeom prst="rect">
            <a:avLst/>
          </a:prstGeom>
        </p:spPr>
        <p:txBody>
          <a:bodyPr lIns="0" tIns="0" rIns="0" bIns="0" anchor="t">
            <a:noAutofit/>
          </a:bodyPr>
          <a:lstStyle/>
          <a:p>
            <a:r>
              <a:rPr lang="en-US" smtClean="0"/>
              <a:t>Click to edit Master title style</a:t>
            </a:r>
            <a:endParaRPr lang="en-AU" dirty="0"/>
          </a:p>
        </p:txBody>
      </p:sp>
      <p:sp>
        <p:nvSpPr>
          <p:cNvPr id="9" name="Picture Placeholder 10"/>
          <p:cNvSpPr>
            <a:spLocks noGrp="1"/>
          </p:cNvSpPr>
          <p:nvPr>
            <p:ph type="pic" sz="quarter" idx="14"/>
          </p:nvPr>
        </p:nvSpPr>
        <p:spPr>
          <a:xfrm>
            <a:off x="0" y="1958400"/>
            <a:ext cx="9144000" cy="4125600"/>
          </a:xfrm>
        </p:spPr>
        <p:txBody>
          <a:bodyPr/>
          <a:lstStyle>
            <a:lvl1pPr marL="0" indent="0">
              <a:buNone/>
              <a:defRPr baseline="0"/>
            </a:lvl1pPr>
          </a:lstStyle>
          <a:p>
            <a:pPr lvl="0"/>
            <a:r>
              <a:rPr lang="en-US" noProof="0" dirty="0" smtClean="0"/>
              <a:t>Click icon to add picture</a:t>
            </a:r>
            <a:endParaRPr lang="en-AU" noProof="0" dirty="0"/>
          </a:p>
        </p:txBody>
      </p:sp>
      <p:sp>
        <p:nvSpPr>
          <p:cNvPr id="4" name="Slide Number Placeholder 4"/>
          <p:cNvSpPr>
            <a:spLocks noGrp="1"/>
          </p:cNvSpPr>
          <p:nvPr>
            <p:ph type="sldNum" sz="quarter" idx="15"/>
          </p:nvPr>
        </p:nvSpPr>
        <p:spPr/>
        <p:txBody>
          <a:bodyPr/>
          <a:lstStyle>
            <a:lvl1pPr>
              <a:defRPr smtClean="0"/>
            </a:lvl1pPr>
          </a:lstStyle>
          <a:p>
            <a:pPr>
              <a:defRPr/>
            </a:pPr>
            <a:fld id="{E0EC791E-41AD-4B4E-BB2B-E0E590277BC1}" type="slidenum">
              <a:rPr lang="en-AU" altLang="en-US"/>
              <a:pPr>
                <a:defRPr/>
              </a:pPr>
              <a:t>‹#›</a:t>
            </a:fld>
            <a:endParaRPr lang="en-AU" altLang="en-US"/>
          </a:p>
        </p:txBody>
      </p:sp>
    </p:spTree>
    <p:extLst>
      <p:ext uri="{BB962C8B-B14F-4D97-AF65-F5344CB8AC3E}">
        <p14:creationId xmlns:p14="http://schemas.microsoft.com/office/powerpoint/2010/main" val="14461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wo column text, no subtitle 1 line">
    <p:spTree>
      <p:nvGrpSpPr>
        <p:cNvPr id="1" name=""/>
        <p:cNvGrpSpPr/>
        <p:nvPr/>
      </p:nvGrpSpPr>
      <p:grpSpPr>
        <a:xfrm>
          <a:off x="0" y="0"/>
          <a:ext cx="0" cy="0"/>
          <a:chOff x="0" y="0"/>
          <a:chExt cx="0" cy="0"/>
        </a:xfrm>
      </p:grpSpPr>
      <p:sp>
        <p:nvSpPr>
          <p:cNvPr id="2" name="Title 1"/>
          <p:cNvSpPr>
            <a:spLocks noGrp="1"/>
          </p:cNvSpPr>
          <p:nvPr>
            <p:ph type="title"/>
          </p:nvPr>
        </p:nvSpPr>
        <p:spPr>
          <a:xfrm>
            <a:off x="432000" y="788400"/>
            <a:ext cx="8492400" cy="338400"/>
          </a:xfrm>
          <a:prstGeom prst="rect">
            <a:avLst/>
          </a:prstGeom>
        </p:spPr>
        <p:txBody>
          <a:bodyPr lIns="0" tIns="0" rIns="0" bIns="0" anchor="t">
            <a:noAutofit/>
          </a:bodyPr>
          <a:lstStyle/>
          <a:p>
            <a:r>
              <a:rPr lang="en-US" smtClean="0"/>
              <a:t>Click to edit Master title style</a:t>
            </a:r>
            <a:endParaRPr lang="en-AU" dirty="0"/>
          </a:p>
        </p:txBody>
      </p:sp>
      <p:sp>
        <p:nvSpPr>
          <p:cNvPr id="13" name="Text Placeholder 7"/>
          <p:cNvSpPr>
            <a:spLocks noGrp="1"/>
          </p:cNvSpPr>
          <p:nvPr>
            <p:ph type="body" sz="quarter" idx="16"/>
          </p:nvPr>
        </p:nvSpPr>
        <p:spPr>
          <a:xfrm>
            <a:off x="4795200" y="1940400"/>
            <a:ext cx="4129200" cy="4143600"/>
          </a:xfrm>
        </p:spPr>
        <p:txBody>
          <a:bodyPr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 name="Text Placeholder 7"/>
          <p:cNvSpPr>
            <a:spLocks noGrp="1"/>
          </p:cNvSpPr>
          <p:nvPr>
            <p:ph type="body" sz="quarter" idx="17"/>
          </p:nvPr>
        </p:nvSpPr>
        <p:spPr>
          <a:xfrm>
            <a:off x="432000" y="1940400"/>
            <a:ext cx="3894750" cy="4143600"/>
          </a:xfrm>
        </p:spPr>
        <p:txBody>
          <a:bodyPr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Slide Number Placeholder 4"/>
          <p:cNvSpPr>
            <a:spLocks noGrp="1"/>
          </p:cNvSpPr>
          <p:nvPr>
            <p:ph type="sldNum" sz="quarter" idx="18"/>
          </p:nvPr>
        </p:nvSpPr>
        <p:spPr/>
        <p:txBody>
          <a:bodyPr/>
          <a:lstStyle>
            <a:lvl1pPr>
              <a:defRPr smtClean="0"/>
            </a:lvl1pPr>
          </a:lstStyle>
          <a:p>
            <a:pPr>
              <a:defRPr/>
            </a:pPr>
            <a:fld id="{B9216FCB-D7E6-4FA5-BF48-3E219A5D4452}" type="slidenum">
              <a:rPr lang="en-AU" altLang="en-US"/>
              <a:pPr>
                <a:defRPr/>
              </a:pPr>
              <a:t>‹#›</a:t>
            </a:fld>
            <a:endParaRPr lang="en-AU" altLang="en-US"/>
          </a:p>
        </p:txBody>
      </p:sp>
    </p:spTree>
    <p:extLst>
      <p:ext uri="{BB962C8B-B14F-4D97-AF65-F5344CB8AC3E}">
        <p14:creationId xmlns:p14="http://schemas.microsoft.com/office/powerpoint/2010/main" val="1341666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Only, 2 line for Copied In Content">
    <p:bg bwMode="auto">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2000" y="788400"/>
            <a:ext cx="8492400" cy="669600"/>
          </a:xfrm>
          <a:prstGeom prst="rect">
            <a:avLst/>
          </a:prstGeom>
        </p:spPr>
        <p:txBody>
          <a:bodyPr lIns="0" tIns="0" rIns="0" bIns="0" anchor="t">
            <a:noAutofit/>
          </a:bodyPr>
          <a:lstStyle>
            <a:lvl1pPr>
              <a:defRPr sz="2400" baseline="0"/>
            </a:lvl1pPr>
          </a:lstStyle>
          <a:p>
            <a:r>
              <a:rPr lang="en-US" smtClean="0"/>
              <a:t>Click to edit Master title style</a:t>
            </a:r>
            <a:endParaRPr lang="en-AU" dirty="0"/>
          </a:p>
        </p:txBody>
      </p:sp>
      <p:sp>
        <p:nvSpPr>
          <p:cNvPr id="3" name="Slide Number Placeholder 4"/>
          <p:cNvSpPr>
            <a:spLocks noGrp="1"/>
          </p:cNvSpPr>
          <p:nvPr>
            <p:ph type="sldNum" sz="quarter" idx="10"/>
          </p:nvPr>
        </p:nvSpPr>
        <p:spPr/>
        <p:txBody>
          <a:bodyPr/>
          <a:lstStyle>
            <a:lvl1pPr>
              <a:defRPr smtClean="0"/>
            </a:lvl1pPr>
          </a:lstStyle>
          <a:p>
            <a:pPr>
              <a:defRPr/>
            </a:pPr>
            <a:fld id="{030BD558-2CFD-41D0-B7B1-E74BA1E7E88E}" type="slidenum">
              <a:rPr lang="en-AU" altLang="en-US"/>
              <a:pPr>
                <a:defRPr/>
              </a:pPr>
              <a:t>‹#›</a:t>
            </a:fld>
            <a:endParaRPr lang="en-AU" altLang="en-US"/>
          </a:p>
        </p:txBody>
      </p:sp>
    </p:spTree>
    <p:extLst>
      <p:ext uri="{BB962C8B-B14F-4D97-AF65-F5344CB8AC3E}">
        <p14:creationId xmlns:p14="http://schemas.microsoft.com/office/powerpoint/2010/main" val="1225176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DA9FA3B-0931-4DB1-9DDD-A0CCE709C1D4}" type="datetime1">
              <a:rPr lang="en-US" smtClean="0"/>
              <a:t>2/10/2020</a:t>
            </a:fld>
            <a:endParaRPr 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DEF32F8D-9AAA-47BA-950D-5666F894FA06}" type="slidenum">
              <a:rPr lang="en-US" altLang="en-US"/>
              <a:pPr>
                <a:defRPr/>
              </a:pPr>
              <a:t>‹#›</a:t>
            </a:fld>
            <a:endParaRPr lang="en-US" altLang="en-US"/>
          </a:p>
        </p:txBody>
      </p:sp>
      <p:sp>
        <p:nvSpPr>
          <p:cNvPr id="4" name="Title 3"/>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881751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DA9FA3B-0931-4DB1-9DDD-A0CCE709C1D4}" type="datetime1">
              <a:rPr lang="en-US" smtClean="0"/>
              <a:t>2/10/2020</a:t>
            </a:fld>
            <a:endParaRPr 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DEF32F8D-9AAA-47BA-950D-5666F894FA06}" type="slidenum">
              <a:rPr lang="en-US" altLang="en-US"/>
              <a:pPr>
                <a:defRPr/>
              </a:pPr>
              <a:t>‹#›</a:t>
            </a:fld>
            <a:endParaRPr lang="en-US" altLang="en-US"/>
          </a:p>
        </p:txBody>
      </p:sp>
      <p:sp>
        <p:nvSpPr>
          <p:cNvPr id="4" name="Title 3"/>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714141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D0BA3E8-6CDB-45D9-A470-38794A4206B1}" type="datetime1">
              <a:rPr lang="en-US"/>
              <a:pPr>
                <a:defRPr/>
              </a:pPr>
              <a:t>2/10/2020</a:t>
            </a:fld>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7F2DE705-E817-4D36-B08B-C8397932E074}" type="slidenum">
              <a:rPr lang="en-US" altLang="en-US"/>
              <a:pPr>
                <a:defRPr/>
              </a:pPr>
              <a:t>‹#›</a:t>
            </a:fld>
            <a:endParaRPr lang="en-US" altLang="en-US"/>
          </a:p>
        </p:txBody>
      </p:sp>
    </p:spTree>
    <p:extLst>
      <p:ext uri="{BB962C8B-B14F-4D97-AF65-F5344CB8AC3E}">
        <p14:creationId xmlns:p14="http://schemas.microsoft.com/office/powerpoint/2010/main" val="4224563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74A2D01-1B57-41A2-940F-490280983482}" type="datetime1">
              <a:rPr lang="en-US"/>
              <a:pPr>
                <a:defRPr/>
              </a:pPr>
              <a:t>2/10/2020</a:t>
            </a:fld>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B6054FAD-5600-4492-9A2E-40563E0046D1}" type="slidenum">
              <a:rPr lang="en-US" altLang="en-US"/>
              <a:pPr>
                <a:defRPr/>
              </a:pPr>
              <a:t>‹#›</a:t>
            </a:fld>
            <a:endParaRPr lang="en-US" altLang="en-US"/>
          </a:p>
        </p:txBody>
      </p:sp>
    </p:spTree>
    <p:extLst>
      <p:ext uri="{BB962C8B-B14F-4D97-AF65-F5344CB8AC3E}">
        <p14:creationId xmlns:p14="http://schemas.microsoft.com/office/powerpoint/2010/main" val="1600053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2E40CEB1-020B-48BA-BB97-D6DDE6318CB1}" type="datetime1">
              <a:rPr lang="en-US"/>
              <a:pPr>
                <a:defRPr/>
              </a:pPr>
              <a:t>2/10/2020</a:t>
            </a:fld>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683C496A-F6EB-4AB3-84C3-1F43DF51B74A}" type="slidenum">
              <a:rPr lang="en-US" altLang="en-US"/>
              <a:pPr>
                <a:defRPr/>
              </a:pPr>
              <a:t>‹#›</a:t>
            </a:fld>
            <a:endParaRPr lang="en-US" altLang="en-US"/>
          </a:p>
        </p:txBody>
      </p:sp>
    </p:spTree>
    <p:extLst>
      <p:ext uri="{BB962C8B-B14F-4D97-AF65-F5344CB8AC3E}">
        <p14:creationId xmlns:p14="http://schemas.microsoft.com/office/powerpoint/2010/main" val="3371905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D5F3619A-CCAD-453C-B805-00DBD1789973}" type="datetime1">
              <a:rPr lang="en-US"/>
              <a:pPr>
                <a:defRPr/>
              </a:pPr>
              <a:t>2/10/2020</a:t>
            </a:fld>
            <a:endParaRPr 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DE006C1A-A4D7-4727-94FC-7BC4F8A19F9D}" type="slidenum">
              <a:rPr lang="en-US" altLang="en-US"/>
              <a:pPr>
                <a:defRPr/>
              </a:pPr>
              <a:t>‹#›</a:t>
            </a:fld>
            <a:endParaRPr lang="en-US" altLang="en-US"/>
          </a:p>
        </p:txBody>
      </p:sp>
    </p:spTree>
    <p:extLst>
      <p:ext uri="{BB962C8B-B14F-4D97-AF65-F5344CB8AC3E}">
        <p14:creationId xmlns:p14="http://schemas.microsoft.com/office/powerpoint/2010/main" val="232826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84B62DBA-67DB-40FB-9BFD-47A5A6F920CE}" type="datetime1">
              <a:rPr lang="en-US"/>
              <a:pPr>
                <a:defRPr/>
              </a:pPr>
              <a:t>2/10/2020</a:t>
            </a:fld>
            <a:endParaRPr 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9C5D5EC1-E235-465B-BD95-12F6967BFBEB}" type="slidenum">
              <a:rPr lang="en-US" altLang="en-US"/>
              <a:pPr>
                <a:defRPr/>
              </a:pPr>
              <a:t>‹#›</a:t>
            </a:fld>
            <a:endParaRPr lang="en-US" altLang="en-US"/>
          </a:p>
        </p:txBody>
      </p:sp>
    </p:spTree>
    <p:extLst>
      <p:ext uri="{BB962C8B-B14F-4D97-AF65-F5344CB8AC3E}">
        <p14:creationId xmlns:p14="http://schemas.microsoft.com/office/powerpoint/2010/main" val="2368928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F57680A-8790-430E-89AB-1E8AC44FCC50}" type="datetime1">
              <a:rPr lang="en-US"/>
              <a:pPr>
                <a:defRPr/>
              </a:pPr>
              <a:t>2/10/2020</a:t>
            </a:fld>
            <a:endParaRPr 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1AD879E8-A898-4855-BECC-2DEA7D0E9B31}" type="slidenum">
              <a:rPr lang="en-US" altLang="en-US"/>
              <a:pPr>
                <a:defRPr/>
              </a:pPr>
              <a:t>‹#›</a:t>
            </a:fld>
            <a:endParaRPr lang="en-US" altLang="en-US"/>
          </a:p>
        </p:txBody>
      </p:sp>
    </p:spTree>
    <p:extLst>
      <p:ext uri="{BB962C8B-B14F-4D97-AF65-F5344CB8AC3E}">
        <p14:creationId xmlns:p14="http://schemas.microsoft.com/office/powerpoint/2010/main" val="2824779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9A7BCD2-E0E1-4153-B0FF-1D76F1DF2A5F}" type="datetime1">
              <a:rPr lang="en-US"/>
              <a:pPr>
                <a:defRPr/>
              </a:pPr>
              <a:t>2/10/2020</a:t>
            </a:fld>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9B96C308-62F1-4F1D-98D5-C7C8760B76ED}" type="slidenum">
              <a:rPr lang="en-US" altLang="en-US"/>
              <a:pPr>
                <a:defRPr/>
              </a:pPr>
              <a:t>‹#›</a:t>
            </a:fld>
            <a:endParaRPr lang="en-US" altLang="en-US"/>
          </a:p>
        </p:txBody>
      </p:sp>
    </p:spTree>
    <p:extLst>
      <p:ext uri="{BB962C8B-B14F-4D97-AF65-F5344CB8AC3E}">
        <p14:creationId xmlns:p14="http://schemas.microsoft.com/office/powerpoint/2010/main" val="2004971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10EBD8C-8B6D-41CE-A05D-BF3A205F681A}" type="datetime1">
              <a:rPr lang="en-US"/>
              <a:pPr>
                <a:defRPr/>
              </a:pPr>
              <a:t>2/10/2020</a:t>
            </a:fld>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D68DEA1B-7F97-437E-B21F-7E07CE2668AC}" type="slidenum">
              <a:rPr lang="en-US" altLang="en-US"/>
              <a:pPr>
                <a:defRPr/>
              </a:pPr>
              <a:t>‹#›</a:t>
            </a:fld>
            <a:endParaRPr lang="en-US" altLang="en-US"/>
          </a:p>
        </p:txBody>
      </p:sp>
    </p:spTree>
    <p:extLst>
      <p:ext uri="{BB962C8B-B14F-4D97-AF65-F5344CB8AC3E}">
        <p14:creationId xmlns:p14="http://schemas.microsoft.com/office/powerpoint/2010/main" val="3696815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76400"/>
            <a:ext cx="8229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665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800">
                <a:latin typeface="Arial" charset="0"/>
              </a:defRPr>
            </a:lvl1pPr>
          </a:lstStyle>
          <a:p>
            <a:pPr>
              <a:defRPr/>
            </a:pPr>
            <a:fld id="{8AEE1654-5231-42F5-B267-A9EE33B71173}" type="datetime1">
              <a:rPr lang="en-US"/>
              <a:pPr>
                <a:defRPr/>
              </a:pPr>
              <a:t>2/10/2020</a:t>
            </a:fld>
            <a:endParaRPr lang="en-US" dirty="0"/>
          </a:p>
        </p:txBody>
      </p:sp>
      <p:sp>
        <p:nvSpPr>
          <p:cNvPr id="1030" name="Rectangle 6"/>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8BE7700A-A15F-4301-A91F-9FF657FE2BE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 id="2147484400" r:id="rId12"/>
    <p:sldLayoutId id="2147484401" r:id="rId13"/>
    <p:sldLayoutId id="2147484402" r:id="rId14"/>
    <p:sldLayoutId id="2147484403" r:id="rId15"/>
    <p:sldLayoutId id="2147484404" r:id="rId16"/>
    <p:sldLayoutId id="2147484410" r:id="rId17"/>
    <p:sldLayoutId id="2147484411" r:id="rId18"/>
  </p:sldLayoutIdLst>
  <p:hf hdr="0" dt="0"/>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Shipyard%20Hazards%201-13.avi" TargetMode="External"/><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Emergency%20Response%2011-18.wmv" TargetMode="External"/><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Military%20Vessels%20Port%20of%20SD%20Shipyard_Military%20Vessels.wmv"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nchor="b"/>
          <a:lstStyle/>
          <a:p>
            <a:pPr algn="l"/>
            <a:r>
              <a:rPr lang="en-US" altLang="en-US" smtClean="0"/>
              <a:t>Shipboard Basics</a:t>
            </a:r>
            <a:br>
              <a:rPr lang="en-US" altLang="en-US" smtClean="0"/>
            </a:br>
            <a:r>
              <a:rPr lang="en-US" altLang="en-US" sz="2800" smtClean="0"/>
              <a:t>Navy Ship</a:t>
            </a:r>
          </a:p>
        </p:txBody>
      </p:sp>
      <p:pic>
        <p:nvPicPr>
          <p:cNvPr id="9219" name="Picture 4" title="Navy Shi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1651000"/>
            <a:ext cx="6324600" cy="40005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20"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B12A832E-422A-4CA0-8A9F-40ACF7C808E8}" type="slidenum">
              <a:rPr lang="en-US" altLang="en-US" sz="1400"/>
              <a:pPr>
                <a:spcBef>
                  <a:spcPct val="0"/>
                </a:spcBef>
                <a:buFontTx/>
                <a:buNone/>
              </a:pPr>
              <a:t>1</a:t>
            </a:fld>
            <a:endParaRPr lang="en-US" altLang="en-US" sz="1400"/>
          </a:p>
        </p:txBody>
      </p:sp>
      <p:sp>
        <p:nvSpPr>
          <p:cNvPr id="9221" name="Text Box 40"/>
          <p:cNvSpPr txBox="1">
            <a:spLocks noChangeArrowheads="1"/>
          </p:cNvSpPr>
          <p:nvPr/>
        </p:nvSpPr>
        <p:spPr bwMode="auto">
          <a:xfrm>
            <a:off x="1257300" y="5643563"/>
            <a:ext cx="6324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ja-JP" sz="800">
              <a:ea typeface="MS PGothic" pitchFamily="34" charset="-128"/>
              <a:cs typeface="Arial" pitchFamily="34" charset="0"/>
            </a:endParaRPr>
          </a:p>
          <a:p>
            <a:pPr eaLnBrk="1" hangingPunct="1">
              <a:spcBef>
                <a:spcPct val="0"/>
              </a:spcBef>
              <a:buFontTx/>
              <a:buNone/>
            </a:pPr>
            <a:r>
              <a:rPr lang="en-US" altLang="ja-JP" sz="800">
                <a:ea typeface="MS PGothic" pitchFamily="34" charset="-128"/>
                <a:cs typeface="Arial" pitchFamily="34" charset="0"/>
              </a:rPr>
              <a:t>This material was produced under grant </a:t>
            </a:r>
            <a:r>
              <a:rPr lang="en-US" altLang="en-US" sz="800">
                <a:ea typeface="MS PGothic" pitchFamily="34" charset="-128"/>
                <a:cs typeface="Arial" pitchFamily="34" charset="0"/>
              </a:rPr>
              <a:t>SH-05055-SH8- </a:t>
            </a:r>
            <a:r>
              <a:rPr lang="en-US" altLang="ja-JP" sz="800">
                <a:ea typeface="MS PGothic" pitchFamily="34" charset="-128"/>
                <a:cs typeface="Arial" pitchFamily="34" charset="0"/>
              </a:rPr>
              <a:t>from the Occupational Safety and Health Administration, U.S. Department of Labor.  It does not necessarily reflect the views or policies of the U.S. Department of Labor, nor does mention of trade names, commercial products or organizations imply endorsement by the U.S. Government.</a:t>
            </a:r>
            <a:endParaRPr lang="en-US" altLang="en-US" sz="800">
              <a:ea typeface="MS PGothic" pitchFamily="34" charset="-128"/>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title="Different decks of a s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88" y="1611313"/>
            <a:ext cx="7400925" cy="36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p:cNvSpPr>
            <a:spLocks noGrp="1" noChangeArrowheads="1"/>
          </p:cNvSpPr>
          <p:nvPr>
            <p:ph type="title" idx="4294967295"/>
          </p:nvPr>
        </p:nvSpPr>
        <p:spPr/>
        <p:txBody>
          <a:bodyPr anchor="b"/>
          <a:lstStyle/>
          <a:p>
            <a:pPr algn="l"/>
            <a:r>
              <a:rPr lang="en-US" altLang="en-US" smtClean="0"/>
              <a:t>Decks</a:t>
            </a:r>
            <a:br>
              <a:rPr lang="en-US" altLang="en-US" smtClean="0"/>
            </a:br>
            <a:r>
              <a:rPr lang="en-US" altLang="en-US" sz="2800" smtClean="0"/>
              <a:t>Different Decks of a Ship</a:t>
            </a:r>
          </a:p>
        </p:txBody>
      </p:sp>
      <p:sp>
        <p:nvSpPr>
          <p:cNvPr id="1843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1F9219E2-6079-463D-9C6C-99B988EB4047}" type="slidenum">
              <a:rPr lang="en-AU" altLang="en-US" sz="1400"/>
              <a:pPr>
                <a:spcBef>
                  <a:spcPct val="0"/>
                </a:spcBef>
                <a:buFontTx/>
                <a:buNone/>
              </a:pPr>
              <a:t>10</a:t>
            </a:fld>
            <a:endParaRPr lang="en-AU" altLang="en-US" sz="14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p:txBody>
          <a:bodyPr anchor="b"/>
          <a:lstStyle/>
          <a:p>
            <a:pPr algn="l"/>
            <a:r>
              <a:rPr lang="en-US" altLang="en-US" smtClean="0"/>
              <a:t>Ship Compartment Information</a:t>
            </a:r>
            <a:br>
              <a:rPr lang="en-US" altLang="en-US" smtClean="0"/>
            </a:br>
            <a:r>
              <a:rPr lang="en-US" altLang="en-US" sz="2400" smtClean="0"/>
              <a:t>Cut Away Showing Many Ship’s Compartments</a:t>
            </a:r>
          </a:p>
        </p:txBody>
      </p:sp>
      <p:pic>
        <p:nvPicPr>
          <p:cNvPr id="19459" name="Picture 1" title="Cut away of ship's many compartment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00200"/>
            <a:ext cx="6705600" cy="4614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60" name="Slide Number Placeholder 2"/>
          <p:cNvSpPr>
            <a:spLocks noGrp="1"/>
          </p:cNvSpPr>
          <p:nvPr>
            <p:ph type="sldNum" sz="quarter" idx="1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59451574-501C-4D5C-8237-35F3D54B518E}" type="slidenum">
              <a:rPr lang="en-AU" altLang="en-US" sz="1400"/>
              <a:pPr>
                <a:spcBef>
                  <a:spcPct val="0"/>
                </a:spcBef>
                <a:buFontTx/>
                <a:buNone/>
              </a:pPr>
              <a:t>11</a:t>
            </a:fld>
            <a:endParaRPr lang="en-AU" altLang="en-US" sz="14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p:txBody>
          <a:bodyPr anchor="b"/>
          <a:lstStyle/>
          <a:p>
            <a:pPr algn="l"/>
            <a:r>
              <a:rPr lang="en-US" altLang="en-US" smtClean="0"/>
              <a:t>Centerline</a:t>
            </a:r>
            <a:br>
              <a:rPr lang="en-US" altLang="en-US" smtClean="0"/>
            </a:br>
            <a:r>
              <a:rPr lang="en-US" altLang="en-US" sz="2800" smtClean="0"/>
              <a:t>Line Down the Center of a Ship</a:t>
            </a:r>
          </a:p>
        </p:txBody>
      </p:sp>
      <p:sp>
        <p:nvSpPr>
          <p:cNvPr id="20483" name="TextBox 16"/>
          <p:cNvSpPr txBox="1">
            <a:spLocks noChangeArrowheads="1"/>
          </p:cNvSpPr>
          <p:nvPr/>
        </p:nvSpPr>
        <p:spPr bwMode="auto">
          <a:xfrm rot="-5400000">
            <a:off x="3954462" y="3702051"/>
            <a:ext cx="1235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solidFill>
                  <a:schemeClr val="bg1"/>
                </a:solidFill>
              </a:rPr>
              <a:t>Centerline</a:t>
            </a:r>
          </a:p>
        </p:txBody>
      </p:sp>
      <p:pic>
        <p:nvPicPr>
          <p:cNvPr id="20484" name="Picture 19" title="Line down the center of the shi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1828800"/>
            <a:ext cx="69278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Arrow Connector 20" title="Centerline of ship"/>
          <p:cNvCxnSpPr/>
          <p:nvPr/>
        </p:nvCxnSpPr>
        <p:spPr>
          <a:xfrm flipH="1">
            <a:off x="1981200" y="3543300"/>
            <a:ext cx="5257800" cy="0"/>
          </a:xfrm>
          <a:prstGeom prst="straightConnector1">
            <a:avLst/>
          </a:prstGeom>
          <a:ln w="2952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486" name="TextBox 17"/>
          <p:cNvSpPr txBox="1">
            <a:spLocks noChangeArrowheads="1"/>
          </p:cNvSpPr>
          <p:nvPr/>
        </p:nvSpPr>
        <p:spPr bwMode="auto">
          <a:xfrm>
            <a:off x="4060825" y="3359150"/>
            <a:ext cx="13128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b="1">
                <a:solidFill>
                  <a:schemeClr val="bg1"/>
                </a:solidFill>
              </a:rPr>
              <a:t>Centerline</a:t>
            </a:r>
          </a:p>
        </p:txBody>
      </p:sp>
      <p:sp>
        <p:nvSpPr>
          <p:cNvPr id="20487" name="Slide Number Placeholder 18"/>
          <p:cNvSpPr>
            <a:spLocks noGrp="1"/>
          </p:cNvSpPr>
          <p:nvPr>
            <p:ph type="sldNum" sz="quarter" idx="18"/>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9CDF6428-C106-456C-A241-69DD47ACD51C}" type="slidenum">
              <a:rPr lang="en-AU" altLang="en-US" sz="1400"/>
              <a:pPr>
                <a:spcBef>
                  <a:spcPct val="0"/>
                </a:spcBef>
                <a:buFontTx/>
                <a:buNone/>
              </a:pPr>
              <a:t>12</a:t>
            </a:fld>
            <a:endParaRPr lang="en-AU" altLang="en-US" sz="14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8" title="Arrows pointing out from the centerline"/>
          <p:cNvGrpSpPr>
            <a:grpSpLocks/>
          </p:cNvGrpSpPr>
          <p:nvPr/>
        </p:nvGrpSpPr>
        <p:grpSpPr bwMode="auto">
          <a:xfrm>
            <a:off x="762000" y="2667000"/>
            <a:ext cx="7564438" cy="1990725"/>
            <a:chOff x="530733" y="2428568"/>
            <a:chExt cx="7564930" cy="1991032"/>
          </a:xfrm>
        </p:grpSpPr>
        <p:pic>
          <p:nvPicPr>
            <p:cNvPr id="11" name="Picture 2057" title="Arrows pointing out from centerline"/>
            <p:cNvPicPr>
              <a:picLocks noChangeAspect="1" noChangeArrowheads="1"/>
            </p:cNvPicPr>
            <p:nvPr/>
          </p:nvPicPr>
          <p:blipFill>
            <a:blip r:embed="rId3">
              <a:clrChange>
                <a:clrFrom>
                  <a:srgbClr val="FFFFFF"/>
                </a:clrFrom>
                <a:clrTo>
                  <a:srgbClr val="FFFFFF">
                    <a:alpha val="0"/>
                  </a:srgbClr>
                </a:clrTo>
              </a:clrChange>
              <a:lum bright="100000" contrast="100000"/>
            </a:blip>
            <a:stretch>
              <a:fillRect/>
            </a:stretch>
          </p:blipFill>
          <p:spPr>
            <a:xfrm>
              <a:off x="530733" y="2428568"/>
              <a:ext cx="7564930" cy="1991032"/>
            </a:xfrm>
            <a:prstGeom prst="rect">
              <a:avLst/>
            </a:prstGeom>
            <a:solidFill>
              <a:schemeClr val="bg1">
                <a:lumMod val="50000"/>
              </a:schemeClr>
            </a:solidFill>
            <a:ln w="12700">
              <a:solidFill>
                <a:schemeClr val="tx1"/>
              </a:solidFill>
            </a:ln>
          </p:spPr>
        </p:pic>
        <p:cxnSp>
          <p:nvCxnSpPr>
            <p:cNvPr id="21510" name="Straight Arrow Connector 21"/>
            <p:cNvCxnSpPr>
              <a:cxnSpLocks noChangeShapeType="1"/>
            </p:cNvCxnSpPr>
            <p:nvPr/>
          </p:nvCxnSpPr>
          <p:spPr bwMode="auto">
            <a:xfrm flipV="1">
              <a:off x="2057400" y="2667000"/>
              <a:ext cx="0" cy="685801"/>
            </a:xfrm>
            <a:prstGeom prst="straightConnector1">
              <a:avLst/>
            </a:prstGeom>
            <a:noFill/>
            <a:ln w="28575" algn="ctr">
              <a:solidFill>
                <a:srgbClr val="FC4C02"/>
              </a:solidFill>
              <a:round/>
              <a:headEnd/>
              <a:tailEnd type="arrow" w="med" len="med"/>
            </a:ln>
            <a:extLst>
              <a:ext uri="{909E8E84-426E-40DD-AFC4-6F175D3DCCD1}">
                <a14:hiddenFill xmlns:a14="http://schemas.microsoft.com/office/drawing/2010/main">
                  <a:noFill/>
                </a14:hiddenFill>
              </a:ext>
            </a:extLst>
          </p:spPr>
        </p:cxnSp>
        <p:cxnSp>
          <p:nvCxnSpPr>
            <p:cNvPr id="3" name="Straight Connector 2"/>
            <p:cNvCxnSpPr/>
            <p:nvPr/>
          </p:nvCxnSpPr>
          <p:spPr>
            <a:xfrm>
              <a:off x="694257" y="3352635"/>
              <a:ext cx="7237883" cy="0"/>
            </a:xfrm>
            <a:prstGeom prst="line">
              <a:avLst/>
            </a:prstGeom>
            <a:ln w="19050">
              <a:solidFill>
                <a:srgbClr val="FC4C02"/>
              </a:solidFill>
              <a:prstDash val="lgDashDot"/>
            </a:ln>
          </p:spPr>
          <p:style>
            <a:lnRef idx="1">
              <a:schemeClr val="accent1"/>
            </a:lnRef>
            <a:fillRef idx="0">
              <a:schemeClr val="accent1"/>
            </a:fillRef>
            <a:effectRef idx="0">
              <a:schemeClr val="accent1"/>
            </a:effectRef>
            <a:fontRef idx="minor">
              <a:schemeClr val="tx1"/>
            </a:fontRef>
          </p:style>
        </p:cxnSp>
        <p:cxnSp>
          <p:nvCxnSpPr>
            <p:cNvPr id="21512" name="Straight Arrow Connector 14"/>
            <p:cNvCxnSpPr>
              <a:cxnSpLocks noChangeShapeType="1"/>
            </p:cNvCxnSpPr>
            <p:nvPr/>
          </p:nvCxnSpPr>
          <p:spPr bwMode="auto">
            <a:xfrm flipV="1">
              <a:off x="3352800" y="2666999"/>
              <a:ext cx="1" cy="685802"/>
            </a:xfrm>
            <a:prstGeom prst="straightConnector1">
              <a:avLst/>
            </a:prstGeom>
            <a:noFill/>
            <a:ln w="28575" algn="ctr">
              <a:solidFill>
                <a:srgbClr val="FC4C02"/>
              </a:solidFill>
              <a:round/>
              <a:headEnd/>
              <a:tailEnd type="arrow" w="med" len="med"/>
            </a:ln>
            <a:extLst>
              <a:ext uri="{909E8E84-426E-40DD-AFC4-6F175D3DCCD1}">
                <a14:hiddenFill xmlns:a14="http://schemas.microsoft.com/office/drawing/2010/main">
                  <a:noFill/>
                </a14:hiddenFill>
              </a:ext>
            </a:extLst>
          </p:spPr>
        </p:cxnSp>
        <p:cxnSp>
          <p:nvCxnSpPr>
            <p:cNvPr id="21513" name="Straight Arrow Connector 16"/>
            <p:cNvCxnSpPr>
              <a:cxnSpLocks noChangeShapeType="1"/>
            </p:cNvCxnSpPr>
            <p:nvPr/>
          </p:nvCxnSpPr>
          <p:spPr bwMode="auto">
            <a:xfrm flipV="1">
              <a:off x="4953000" y="2666999"/>
              <a:ext cx="0" cy="685801"/>
            </a:xfrm>
            <a:prstGeom prst="straightConnector1">
              <a:avLst/>
            </a:prstGeom>
            <a:noFill/>
            <a:ln w="28575" algn="ctr">
              <a:solidFill>
                <a:srgbClr val="FC4C02"/>
              </a:solidFill>
              <a:round/>
              <a:headEnd/>
              <a:tailEnd type="arrow" w="med" len="med"/>
            </a:ln>
            <a:extLst>
              <a:ext uri="{909E8E84-426E-40DD-AFC4-6F175D3DCCD1}">
                <a14:hiddenFill xmlns:a14="http://schemas.microsoft.com/office/drawing/2010/main">
                  <a:noFill/>
                </a14:hiddenFill>
              </a:ext>
            </a:extLst>
          </p:spPr>
        </p:cxnSp>
        <p:cxnSp>
          <p:nvCxnSpPr>
            <p:cNvPr id="21514" name="Straight Arrow Connector 17"/>
            <p:cNvCxnSpPr>
              <a:cxnSpLocks noChangeShapeType="1"/>
            </p:cNvCxnSpPr>
            <p:nvPr/>
          </p:nvCxnSpPr>
          <p:spPr bwMode="auto">
            <a:xfrm flipV="1">
              <a:off x="6553200" y="2667000"/>
              <a:ext cx="0" cy="685801"/>
            </a:xfrm>
            <a:prstGeom prst="straightConnector1">
              <a:avLst/>
            </a:prstGeom>
            <a:noFill/>
            <a:ln w="28575" algn="ctr">
              <a:solidFill>
                <a:srgbClr val="FC4C02"/>
              </a:solidFill>
              <a:round/>
              <a:headEnd/>
              <a:tailEnd type="arrow" w="med" len="med"/>
            </a:ln>
            <a:extLst>
              <a:ext uri="{909E8E84-426E-40DD-AFC4-6F175D3DCCD1}">
                <a14:hiddenFill xmlns:a14="http://schemas.microsoft.com/office/drawing/2010/main">
                  <a:noFill/>
                </a14:hiddenFill>
              </a:ext>
            </a:extLst>
          </p:spPr>
        </p:cxnSp>
      </p:grpSp>
      <p:sp>
        <p:nvSpPr>
          <p:cNvPr id="21507" name="Rectangle 2"/>
          <p:cNvSpPr>
            <a:spLocks noGrp="1" noChangeArrowheads="1"/>
          </p:cNvSpPr>
          <p:nvPr>
            <p:ph type="title" idx="4294967295"/>
          </p:nvPr>
        </p:nvSpPr>
        <p:spPr/>
        <p:txBody>
          <a:bodyPr anchor="b"/>
          <a:lstStyle/>
          <a:p>
            <a:pPr algn="l"/>
            <a:r>
              <a:rPr lang="en-US" altLang="en-US" smtClean="0"/>
              <a:t>Outboard</a:t>
            </a:r>
            <a:br>
              <a:rPr lang="en-US" altLang="en-US" smtClean="0"/>
            </a:br>
            <a:r>
              <a:rPr lang="en-US" altLang="en-US" sz="2800" smtClean="0"/>
              <a:t>Arrows Pointing Out From the Centerline</a:t>
            </a:r>
          </a:p>
        </p:txBody>
      </p:sp>
      <p:sp>
        <p:nvSpPr>
          <p:cNvPr id="2150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B6C1674E-1718-4277-921C-04904141D21C}" type="slidenum">
              <a:rPr lang="en-AU" altLang="en-US" sz="1400"/>
              <a:pPr>
                <a:spcBef>
                  <a:spcPct val="0"/>
                </a:spcBef>
                <a:buFontTx/>
                <a:buNone/>
              </a:pPr>
              <a:t>13</a:t>
            </a:fld>
            <a:endParaRPr lang="en-AU" altLang="en-US" sz="14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19" title="Arrows pointing toward the centerline"/>
          <p:cNvGrpSpPr>
            <a:grpSpLocks/>
          </p:cNvGrpSpPr>
          <p:nvPr/>
        </p:nvGrpSpPr>
        <p:grpSpPr bwMode="auto">
          <a:xfrm>
            <a:off x="788988" y="2428875"/>
            <a:ext cx="7566025" cy="1990725"/>
            <a:chOff x="789535" y="2428568"/>
            <a:chExt cx="7564930" cy="1991032"/>
          </a:xfrm>
        </p:grpSpPr>
        <p:pic>
          <p:nvPicPr>
            <p:cNvPr id="11" name="Picture 2057" title="Arrows pointing toward the centerline"/>
            <p:cNvPicPr>
              <a:picLocks noChangeAspect="1" noChangeArrowheads="1"/>
            </p:cNvPicPr>
            <p:nvPr/>
          </p:nvPicPr>
          <p:blipFill>
            <a:blip r:embed="rId3">
              <a:clrChange>
                <a:clrFrom>
                  <a:srgbClr val="FFFFFF"/>
                </a:clrFrom>
                <a:clrTo>
                  <a:srgbClr val="FFFFFF">
                    <a:alpha val="0"/>
                  </a:srgbClr>
                </a:clrTo>
              </a:clrChange>
              <a:lum bright="100000" contrast="100000"/>
            </a:blip>
            <a:stretch>
              <a:fillRect/>
            </a:stretch>
          </p:blipFill>
          <p:spPr>
            <a:xfrm>
              <a:off x="789535" y="2428568"/>
              <a:ext cx="7564930" cy="1991032"/>
            </a:xfrm>
            <a:prstGeom prst="rect">
              <a:avLst/>
            </a:prstGeom>
            <a:solidFill>
              <a:schemeClr val="bg1">
                <a:lumMod val="50000"/>
              </a:schemeClr>
            </a:solidFill>
            <a:ln w="12700">
              <a:solidFill>
                <a:schemeClr val="tx1"/>
              </a:solidFill>
            </a:ln>
          </p:spPr>
        </p:pic>
        <p:cxnSp>
          <p:nvCxnSpPr>
            <p:cNvPr id="22534" name="Straight Arrow Connector 21"/>
            <p:cNvCxnSpPr>
              <a:cxnSpLocks noChangeShapeType="1"/>
            </p:cNvCxnSpPr>
            <p:nvPr/>
          </p:nvCxnSpPr>
          <p:spPr bwMode="auto">
            <a:xfrm flipH="1">
              <a:off x="2362200" y="2667001"/>
              <a:ext cx="30202" cy="685799"/>
            </a:xfrm>
            <a:prstGeom prst="straightConnector1">
              <a:avLst/>
            </a:prstGeom>
            <a:noFill/>
            <a:ln w="28575" algn="ctr">
              <a:solidFill>
                <a:srgbClr val="FC4C02"/>
              </a:solidFill>
              <a:round/>
              <a:headEnd/>
              <a:tailEnd type="arrow" w="med" len="med"/>
            </a:ln>
            <a:extLst>
              <a:ext uri="{909E8E84-426E-40DD-AFC4-6F175D3DCCD1}">
                <a14:hiddenFill xmlns:a14="http://schemas.microsoft.com/office/drawing/2010/main">
                  <a:noFill/>
                </a14:hiddenFill>
              </a:ext>
            </a:extLst>
          </p:spPr>
        </p:cxnSp>
        <p:cxnSp>
          <p:nvCxnSpPr>
            <p:cNvPr id="3" name="Straight Connector 2"/>
            <p:cNvCxnSpPr/>
            <p:nvPr/>
          </p:nvCxnSpPr>
          <p:spPr>
            <a:xfrm>
              <a:off x="953023" y="3352635"/>
              <a:ext cx="7237952" cy="0"/>
            </a:xfrm>
            <a:prstGeom prst="line">
              <a:avLst/>
            </a:prstGeom>
            <a:ln w="19050">
              <a:solidFill>
                <a:srgbClr val="FC4C02"/>
              </a:solidFill>
              <a:prstDash val="lgDashDot"/>
            </a:ln>
          </p:spPr>
          <p:style>
            <a:lnRef idx="1">
              <a:schemeClr val="accent1"/>
            </a:lnRef>
            <a:fillRef idx="0">
              <a:schemeClr val="accent1"/>
            </a:fillRef>
            <a:effectRef idx="0">
              <a:schemeClr val="accent1"/>
            </a:effectRef>
            <a:fontRef idx="minor">
              <a:schemeClr val="tx1"/>
            </a:fontRef>
          </p:style>
        </p:cxnSp>
        <p:cxnSp>
          <p:nvCxnSpPr>
            <p:cNvPr id="22536" name="Straight Arrow Connector 14"/>
            <p:cNvCxnSpPr>
              <a:cxnSpLocks noChangeShapeType="1"/>
            </p:cNvCxnSpPr>
            <p:nvPr/>
          </p:nvCxnSpPr>
          <p:spPr bwMode="auto">
            <a:xfrm>
              <a:off x="3564195" y="2667000"/>
              <a:ext cx="1" cy="685800"/>
            </a:xfrm>
            <a:prstGeom prst="straightConnector1">
              <a:avLst/>
            </a:prstGeom>
            <a:noFill/>
            <a:ln w="28575" algn="ctr">
              <a:solidFill>
                <a:srgbClr val="FC4C02"/>
              </a:solidFill>
              <a:round/>
              <a:headEnd/>
              <a:tailEnd type="arrow" w="med" len="med"/>
            </a:ln>
            <a:extLst>
              <a:ext uri="{909E8E84-426E-40DD-AFC4-6F175D3DCCD1}">
                <a14:hiddenFill xmlns:a14="http://schemas.microsoft.com/office/drawing/2010/main">
                  <a:noFill/>
                </a14:hiddenFill>
              </a:ext>
            </a:extLst>
          </p:spPr>
        </p:cxnSp>
        <p:cxnSp>
          <p:nvCxnSpPr>
            <p:cNvPr id="22537" name="Straight Arrow Connector 16"/>
            <p:cNvCxnSpPr>
              <a:cxnSpLocks noChangeShapeType="1"/>
            </p:cNvCxnSpPr>
            <p:nvPr/>
          </p:nvCxnSpPr>
          <p:spPr bwMode="auto">
            <a:xfrm>
              <a:off x="5181600" y="2667000"/>
              <a:ext cx="0" cy="685799"/>
            </a:xfrm>
            <a:prstGeom prst="straightConnector1">
              <a:avLst/>
            </a:prstGeom>
            <a:noFill/>
            <a:ln w="28575" algn="ctr">
              <a:solidFill>
                <a:srgbClr val="FC4C02"/>
              </a:solidFill>
              <a:round/>
              <a:headEnd/>
              <a:tailEnd type="arrow" w="med" len="med"/>
            </a:ln>
            <a:extLst>
              <a:ext uri="{909E8E84-426E-40DD-AFC4-6F175D3DCCD1}">
                <a14:hiddenFill xmlns:a14="http://schemas.microsoft.com/office/drawing/2010/main">
                  <a:noFill/>
                </a14:hiddenFill>
              </a:ext>
            </a:extLst>
          </p:spPr>
        </p:cxnSp>
        <p:cxnSp>
          <p:nvCxnSpPr>
            <p:cNvPr id="22538" name="Straight Arrow Connector 17"/>
            <p:cNvCxnSpPr>
              <a:cxnSpLocks noChangeShapeType="1"/>
            </p:cNvCxnSpPr>
            <p:nvPr/>
          </p:nvCxnSpPr>
          <p:spPr bwMode="auto">
            <a:xfrm>
              <a:off x="6640552" y="2667000"/>
              <a:ext cx="22999" cy="685799"/>
            </a:xfrm>
            <a:prstGeom prst="straightConnector1">
              <a:avLst/>
            </a:prstGeom>
            <a:noFill/>
            <a:ln w="28575" algn="ctr">
              <a:solidFill>
                <a:srgbClr val="FC4C02"/>
              </a:solidFill>
              <a:round/>
              <a:headEnd/>
              <a:tailEnd type="arrow" w="med" len="med"/>
            </a:ln>
            <a:extLst>
              <a:ext uri="{909E8E84-426E-40DD-AFC4-6F175D3DCCD1}">
                <a14:hiddenFill xmlns:a14="http://schemas.microsoft.com/office/drawing/2010/main">
                  <a:noFill/>
                </a14:hiddenFill>
              </a:ext>
            </a:extLst>
          </p:spPr>
        </p:cxnSp>
      </p:grpSp>
      <p:sp>
        <p:nvSpPr>
          <p:cNvPr id="22531" name="Rectangle 2"/>
          <p:cNvSpPr>
            <a:spLocks noGrp="1" noChangeArrowheads="1"/>
          </p:cNvSpPr>
          <p:nvPr>
            <p:ph type="title" idx="4294967295"/>
          </p:nvPr>
        </p:nvSpPr>
        <p:spPr/>
        <p:txBody>
          <a:bodyPr anchor="b"/>
          <a:lstStyle/>
          <a:p>
            <a:pPr algn="l"/>
            <a:r>
              <a:rPr lang="en-US" altLang="en-US" smtClean="0"/>
              <a:t>Inboard</a:t>
            </a:r>
            <a:br>
              <a:rPr lang="en-US" altLang="en-US" smtClean="0"/>
            </a:br>
            <a:r>
              <a:rPr lang="en-US" altLang="en-US" sz="2800" smtClean="0"/>
              <a:t>Arrows Pointing Toward the Centerline</a:t>
            </a:r>
          </a:p>
        </p:txBody>
      </p:sp>
      <p:sp>
        <p:nvSpPr>
          <p:cNvPr id="22532"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2BC0515B-CDCB-49F1-8708-78400416078A}" type="slidenum">
              <a:rPr lang="en-AU" altLang="en-US" sz="1400"/>
              <a:pPr>
                <a:spcBef>
                  <a:spcPct val="0"/>
                </a:spcBef>
                <a:buFontTx/>
                <a:buNone/>
              </a:pPr>
              <a:t>14</a:t>
            </a:fld>
            <a:endParaRPr lang="en-AU" altLang="en-US" sz="14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title="Line halfway between the forward and aft"/>
          <p:cNvPicPr>
            <a:picLocks noGrp="1" noChangeAspect="1" noChangeArrowheads="1"/>
          </p:cNvPicPr>
          <p:nvPr>
            <p:ph idx="4294967295"/>
          </p:nvPr>
        </p:nvPicPr>
        <p:blipFill>
          <a:blip r:embed="rId3"/>
          <a:stretch>
            <a:fillRect/>
          </a:stretch>
        </p:blipFill>
        <p:spPr>
          <a:xfrm>
            <a:off x="612775" y="2133600"/>
            <a:ext cx="7918450" cy="2765425"/>
          </a:xfrm>
          <a:ln w="12700" cap="sq">
            <a:solidFill>
              <a:srgbClr val="000000"/>
            </a:solidFill>
            <a:miter lim="800000"/>
          </a:ln>
          <a:effectLst>
            <a:outerShdw blurRad="50800" dist="38100" dir="2700000" algn="tl" rotWithShape="0">
              <a:srgbClr val="000000">
                <a:alpha val="43000"/>
              </a:srgbClr>
            </a:outerShdw>
          </a:effectLst>
        </p:spPr>
      </p:pic>
      <p:sp>
        <p:nvSpPr>
          <p:cNvPr id="23555" name="Line 2056" title="Line halfway between the forward and aft"/>
          <p:cNvSpPr>
            <a:spLocks noChangeShapeType="1"/>
          </p:cNvSpPr>
          <p:nvPr/>
        </p:nvSpPr>
        <p:spPr bwMode="auto">
          <a:xfrm flipH="1">
            <a:off x="4495800" y="2590800"/>
            <a:ext cx="0" cy="2209800"/>
          </a:xfrm>
          <a:prstGeom prst="line">
            <a:avLst/>
          </a:prstGeom>
          <a:noFill/>
          <a:ln w="38100">
            <a:solidFill>
              <a:srgbClr val="FC4C0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56" name="Rectangle 2"/>
          <p:cNvSpPr>
            <a:spLocks noGrp="1" noChangeArrowheads="1"/>
          </p:cNvSpPr>
          <p:nvPr>
            <p:ph type="title" idx="4294967295"/>
          </p:nvPr>
        </p:nvSpPr>
        <p:spPr/>
        <p:txBody>
          <a:bodyPr anchor="b"/>
          <a:lstStyle/>
          <a:p>
            <a:pPr algn="l"/>
            <a:r>
              <a:rPr lang="en-US" altLang="en-US" smtClean="0"/>
              <a:t>Midship</a:t>
            </a:r>
            <a:br>
              <a:rPr lang="en-US" altLang="en-US" smtClean="0"/>
            </a:br>
            <a:r>
              <a:rPr lang="en-US" altLang="en-US" sz="2800" smtClean="0"/>
              <a:t>Line Halfway Between the Forward and Aft </a:t>
            </a:r>
          </a:p>
        </p:txBody>
      </p:sp>
      <p:sp>
        <p:nvSpPr>
          <p:cNvPr id="23557"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ADC8D5C5-9A02-451C-9A21-55D1FA406DEA}" type="slidenum">
              <a:rPr lang="en-AU" altLang="en-US" sz="1400"/>
              <a:pPr>
                <a:spcBef>
                  <a:spcPct val="0"/>
                </a:spcBef>
                <a:buFontTx/>
                <a:buNone/>
              </a:pPr>
              <a:t>15</a:t>
            </a:fld>
            <a:endParaRPr lang="en-AU" altLang="en-US" sz="14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title="Ship's personnel embark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981200"/>
            <a:ext cx="5486400" cy="3657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79" name="Rectangle 2"/>
          <p:cNvSpPr>
            <a:spLocks noGrp="1" noChangeArrowheads="1"/>
          </p:cNvSpPr>
          <p:nvPr>
            <p:ph type="title" idx="4294967295"/>
          </p:nvPr>
        </p:nvSpPr>
        <p:spPr/>
        <p:txBody>
          <a:bodyPr anchor="b"/>
          <a:lstStyle/>
          <a:p>
            <a:pPr algn="l"/>
            <a:r>
              <a:rPr lang="en-US" altLang="en-US" smtClean="0"/>
              <a:t>Brow or Gangway</a:t>
            </a:r>
            <a:br>
              <a:rPr lang="en-US" altLang="en-US" smtClean="0"/>
            </a:br>
            <a:r>
              <a:rPr lang="en-US" altLang="en-US" sz="2800" smtClean="0"/>
              <a:t>Ships Personnel Embarking</a:t>
            </a:r>
          </a:p>
        </p:txBody>
      </p:sp>
      <p:sp>
        <p:nvSpPr>
          <p:cNvPr id="24580" name="Slide Number Placeholder 6"/>
          <p:cNvSpPr>
            <a:spLocks noGrp="1"/>
          </p:cNvSpPr>
          <p:nvPr>
            <p:ph type="sldNum" sz="quarter" idx="18"/>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DD50F53A-C7A2-4426-AD63-8CB8228EC4CE}" type="slidenum">
              <a:rPr lang="en-AU" altLang="en-US" sz="1400"/>
              <a:pPr>
                <a:spcBef>
                  <a:spcPct val="0"/>
                </a:spcBef>
                <a:buFontTx/>
                <a:buNone/>
              </a:pPr>
              <a:t>16</a:t>
            </a:fld>
            <a:endParaRPr lang="en-AU" altLang="en-US" sz="14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0D82F6CE-DD47-427F-8487-B240C9383FCD}" type="slidenum">
              <a:rPr lang="en-AU" altLang="en-US" sz="1400"/>
              <a:pPr>
                <a:spcBef>
                  <a:spcPct val="0"/>
                </a:spcBef>
                <a:buFontTx/>
                <a:buNone/>
              </a:pPr>
              <a:t>17</a:t>
            </a:fld>
            <a:endParaRPr lang="en-AU" altLang="en-US" sz="1400"/>
          </a:p>
        </p:txBody>
      </p:sp>
      <p:sp>
        <p:nvSpPr>
          <p:cNvPr id="25603" name="Rectangle 2"/>
          <p:cNvSpPr>
            <a:spLocks noGrp="1" noChangeArrowheads="1"/>
          </p:cNvSpPr>
          <p:nvPr>
            <p:ph type="title" idx="4294967295"/>
          </p:nvPr>
        </p:nvSpPr>
        <p:spPr/>
        <p:txBody>
          <a:bodyPr anchor="b"/>
          <a:lstStyle/>
          <a:p>
            <a:pPr algn="l"/>
            <a:r>
              <a:rPr lang="en-US" altLang="en-US" smtClean="0"/>
              <a:t>Compartment Numbering</a:t>
            </a:r>
            <a:br>
              <a:rPr lang="en-US" altLang="en-US" smtClean="0"/>
            </a:br>
            <a:r>
              <a:rPr lang="en-US" altLang="en-US" sz="2800" smtClean="0"/>
              <a:t>Tac Number</a:t>
            </a:r>
          </a:p>
        </p:txBody>
      </p:sp>
      <p:pic>
        <p:nvPicPr>
          <p:cNvPr id="25604" name="Picture 4" title="TAC Numb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6550" y="2039938"/>
            <a:ext cx="5930900" cy="3581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928FDB4B-7FF7-4448-94F4-D174B3C142BB}" type="slidenum">
              <a:rPr lang="en-AU" altLang="en-US" sz="1400"/>
              <a:pPr>
                <a:spcBef>
                  <a:spcPct val="0"/>
                </a:spcBef>
                <a:buFontTx/>
                <a:buNone/>
              </a:pPr>
              <a:t>18</a:t>
            </a:fld>
            <a:endParaRPr lang="en-AU" altLang="en-US" sz="1400"/>
          </a:p>
        </p:txBody>
      </p:sp>
      <p:sp>
        <p:nvSpPr>
          <p:cNvPr id="26627" name="Rectangle 2"/>
          <p:cNvSpPr>
            <a:spLocks noGrp="1" noChangeArrowheads="1"/>
          </p:cNvSpPr>
          <p:nvPr>
            <p:ph type="title" idx="4294967295"/>
          </p:nvPr>
        </p:nvSpPr>
        <p:spPr/>
        <p:txBody>
          <a:bodyPr anchor="b"/>
          <a:lstStyle/>
          <a:p>
            <a:pPr algn="l"/>
            <a:r>
              <a:rPr lang="en-US" altLang="en-US" smtClean="0"/>
              <a:t>Compartment Numbering</a:t>
            </a:r>
            <a:br>
              <a:rPr lang="en-US" altLang="en-US" smtClean="0"/>
            </a:br>
            <a:r>
              <a:rPr lang="en-US" altLang="en-US" sz="2800" smtClean="0"/>
              <a:t>Tac Number with Deck-Frame-Side</a:t>
            </a:r>
          </a:p>
        </p:txBody>
      </p:sp>
      <p:pic>
        <p:nvPicPr>
          <p:cNvPr id="26628" name="Picture 5" title="TAC number with deck frame and sid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981200"/>
            <a:ext cx="66436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C04D4E92-4D19-4520-AD12-88F44A6FCE4A}" type="slidenum">
              <a:rPr lang="en-AU" altLang="en-US" sz="1400"/>
              <a:pPr>
                <a:spcBef>
                  <a:spcPct val="0"/>
                </a:spcBef>
                <a:buFontTx/>
                <a:buNone/>
              </a:pPr>
              <a:t>19</a:t>
            </a:fld>
            <a:endParaRPr lang="en-AU" altLang="en-US" sz="1400"/>
          </a:p>
        </p:txBody>
      </p:sp>
      <p:pic>
        <p:nvPicPr>
          <p:cNvPr id="27651" name="Picture 2" title="Ship with numbered deck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1666875"/>
            <a:ext cx="58959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3"/>
          <p:cNvSpPr txBox="1">
            <a:spLocks noChangeArrowheads="1"/>
          </p:cNvSpPr>
          <p:nvPr/>
        </p:nvSpPr>
        <p:spPr bwMode="auto">
          <a:xfrm>
            <a:off x="1895475" y="3959225"/>
            <a:ext cx="4900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400" b="1"/>
              <a:t>2</a:t>
            </a:r>
            <a:r>
              <a:rPr lang="en-US" altLang="en-US" sz="1800" b="1"/>
              <a:t>____________________________________</a:t>
            </a:r>
          </a:p>
        </p:txBody>
      </p:sp>
      <p:sp>
        <p:nvSpPr>
          <p:cNvPr id="27653" name="TextBox 7"/>
          <p:cNvSpPr txBox="1">
            <a:spLocks noChangeArrowheads="1"/>
          </p:cNvSpPr>
          <p:nvPr/>
        </p:nvSpPr>
        <p:spPr bwMode="auto">
          <a:xfrm>
            <a:off x="1895475" y="4373563"/>
            <a:ext cx="4657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400" b="1"/>
              <a:t>4</a:t>
            </a:r>
            <a:r>
              <a:rPr lang="en-US" altLang="en-US" sz="1800" b="1"/>
              <a:t>__________________________________</a:t>
            </a:r>
          </a:p>
        </p:txBody>
      </p:sp>
      <p:sp>
        <p:nvSpPr>
          <p:cNvPr id="27654" name="TextBox 8"/>
          <p:cNvSpPr txBox="1">
            <a:spLocks noChangeArrowheads="1"/>
          </p:cNvSpPr>
          <p:nvPr/>
        </p:nvSpPr>
        <p:spPr bwMode="auto">
          <a:xfrm>
            <a:off x="1895475" y="4205288"/>
            <a:ext cx="4657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400" b="1"/>
              <a:t>3</a:t>
            </a:r>
            <a:r>
              <a:rPr lang="en-US" altLang="en-US" sz="1800" b="1"/>
              <a:t>__________________________________</a:t>
            </a:r>
          </a:p>
        </p:txBody>
      </p:sp>
      <p:sp>
        <p:nvSpPr>
          <p:cNvPr id="27655" name="TextBox 9"/>
          <p:cNvSpPr txBox="1">
            <a:spLocks noChangeArrowheads="1"/>
          </p:cNvSpPr>
          <p:nvPr/>
        </p:nvSpPr>
        <p:spPr bwMode="auto">
          <a:xfrm>
            <a:off x="1895475" y="3432175"/>
            <a:ext cx="5129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400" b="1"/>
              <a:t>01</a:t>
            </a:r>
            <a:r>
              <a:rPr lang="en-US" altLang="en-US" sz="1800" b="1"/>
              <a:t>_____________________________________</a:t>
            </a:r>
          </a:p>
        </p:txBody>
      </p:sp>
      <p:sp>
        <p:nvSpPr>
          <p:cNvPr id="27656" name="TextBox 10"/>
          <p:cNvSpPr txBox="1">
            <a:spLocks noChangeArrowheads="1"/>
          </p:cNvSpPr>
          <p:nvPr/>
        </p:nvSpPr>
        <p:spPr bwMode="auto">
          <a:xfrm>
            <a:off x="1895475" y="3219450"/>
            <a:ext cx="3819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400" b="1"/>
              <a:t>02</a:t>
            </a:r>
            <a:r>
              <a:rPr lang="en-US" altLang="en-US" sz="1800" b="1"/>
              <a:t>___________________________</a:t>
            </a:r>
          </a:p>
        </p:txBody>
      </p:sp>
      <p:sp>
        <p:nvSpPr>
          <p:cNvPr id="27657" name="TextBox 11"/>
          <p:cNvSpPr txBox="1">
            <a:spLocks noChangeArrowheads="1"/>
          </p:cNvSpPr>
          <p:nvPr/>
        </p:nvSpPr>
        <p:spPr bwMode="auto">
          <a:xfrm>
            <a:off x="1895475" y="3046413"/>
            <a:ext cx="3667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400" b="1"/>
              <a:t>03</a:t>
            </a:r>
            <a:r>
              <a:rPr lang="en-US" altLang="en-US" sz="1800" b="1"/>
              <a:t>_________________________</a:t>
            </a:r>
          </a:p>
        </p:txBody>
      </p:sp>
      <p:sp>
        <p:nvSpPr>
          <p:cNvPr id="27658" name="Rectangle 2"/>
          <p:cNvSpPr>
            <a:spLocks noGrp="1" noChangeArrowheads="1"/>
          </p:cNvSpPr>
          <p:nvPr>
            <p:ph type="title" idx="4294967295"/>
          </p:nvPr>
        </p:nvSpPr>
        <p:spPr/>
        <p:txBody>
          <a:bodyPr anchor="b"/>
          <a:lstStyle/>
          <a:p>
            <a:pPr algn="l"/>
            <a:r>
              <a:rPr lang="en-US" altLang="en-US" smtClean="0"/>
              <a:t>Deck Numbering</a:t>
            </a:r>
            <a:br>
              <a:rPr lang="en-US" altLang="en-US" smtClean="0"/>
            </a:br>
            <a:r>
              <a:rPr lang="en-US" altLang="en-US" sz="2800" smtClean="0"/>
              <a:t>Ship with Numbered Decks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p:txBody>
          <a:bodyPr anchor="b"/>
          <a:lstStyle/>
          <a:p>
            <a:pPr algn="l"/>
            <a:r>
              <a:rPr lang="en-US" altLang="en-US" dirty="0" smtClean="0"/>
              <a:t>Topics</a:t>
            </a:r>
            <a:br>
              <a:rPr lang="en-US" altLang="en-US" dirty="0" smtClean="0"/>
            </a:br>
            <a:r>
              <a:rPr lang="en-US" altLang="en-US" sz="2800" dirty="0" smtClean="0"/>
              <a:t>Deck of Aircraft Carrier with Planes</a:t>
            </a:r>
          </a:p>
        </p:txBody>
      </p:sp>
      <p:pic>
        <p:nvPicPr>
          <p:cNvPr id="10243" name="Picture 5" title="Deck of Aircraft Carrier with plan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1482725"/>
            <a:ext cx="6019800" cy="4286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4"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14934F96-0F0F-424F-BD28-F8E24D569D37}" type="slidenum">
              <a:rPr lang="en-US" altLang="en-US" sz="1400"/>
              <a:pPr>
                <a:spcBef>
                  <a:spcPct val="0"/>
                </a:spcBef>
                <a:buFontTx/>
                <a:buNone/>
              </a:pPr>
              <a:t>2</a:t>
            </a:fld>
            <a:endParaRPr lang="en-US" altLang="en-US" sz="1400"/>
          </a:p>
        </p:txBody>
      </p:sp>
      <p:sp>
        <p:nvSpPr>
          <p:cNvPr id="10245" name="Text Box 40"/>
          <p:cNvSpPr txBox="1">
            <a:spLocks noChangeArrowheads="1"/>
          </p:cNvSpPr>
          <p:nvPr/>
        </p:nvSpPr>
        <p:spPr bwMode="auto">
          <a:xfrm>
            <a:off x="1409700" y="5768975"/>
            <a:ext cx="6324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ja-JP" sz="800">
              <a:ea typeface="MS PGothic" pitchFamily="34" charset="-128"/>
              <a:cs typeface="Arial" pitchFamily="34" charset="0"/>
            </a:endParaRPr>
          </a:p>
          <a:p>
            <a:pPr eaLnBrk="1" hangingPunct="1">
              <a:spcBef>
                <a:spcPct val="0"/>
              </a:spcBef>
              <a:buFontTx/>
              <a:buNone/>
            </a:pPr>
            <a:r>
              <a:rPr lang="en-US" altLang="ja-JP" sz="800">
                <a:ea typeface="MS PGothic" pitchFamily="34" charset="-128"/>
                <a:cs typeface="Arial" pitchFamily="34" charset="0"/>
              </a:rPr>
              <a:t>This material was produced under grant </a:t>
            </a:r>
            <a:r>
              <a:rPr lang="en-US" altLang="en-US" sz="800">
                <a:ea typeface="MS PGothic" pitchFamily="34" charset="-128"/>
                <a:cs typeface="Arial" pitchFamily="34" charset="0"/>
              </a:rPr>
              <a:t>SH-05055-SH8- </a:t>
            </a:r>
            <a:r>
              <a:rPr lang="en-US" altLang="ja-JP" sz="800">
                <a:ea typeface="MS PGothic" pitchFamily="34" charset="-128"/>
                <a:cs typeface="Arial" pitchFamily="34" charset="0"/>
              </a:rPr>
              <a:t>from the Occupational Safety and Health Administration, U.S. Department of Labor.  It does not necessarily reflect the views or policies of the U.S. Department of Labor, nor does mention of trade names, commercial products or organizations imply endorsement by the U.S. Government.</a:t>
            </a:r>
            <a:endParaRPr lang="en-US" altLang="en-US" sz="800">
              <a:ea typeface="MS PGothic" pitchFamily="34" charset="-128"/>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348CFC56-B4C4-45A6-96BA-E9464561C00E}" type="slidenum">
              <a:rPr lang="en-AU" altLang="en-US" sz="1400"/>
              <a:pPr>
                <a:spcBef>
                  <a:spcPct val="0"/>
                </a:spcBef>
                <a:buFontTx/>
                <a:buNone/>
              </a:pPr>
              <a:t>20</a:t>
            </a:fld>
            <a:endParaRPr lang="en-AU" altLang="en-US" sz="1400"/>
          </a:p>
        </p:txBody>
      </p:sp>
      <p:pic>
        <p:nvPicPr>
          <p:cNvPr id="28675" name="Picture 1" title="Ship with numbered fram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579563"/>
            <a:ext cx="68580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76" name="TextBox 2"/>
          <p:cNvSpPr txBox="1">
            <a:spLocks noChangeArrowheads="1"/>
          </p:cNvSpPr>
          <p:nvPr/>
        </p:nvSpPr>
        <p:spPr bwMode="auto">
          <a:xfrm>
            <a:off x="2209800" y="4973638"/>
            <a:ext cx="5730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000">
                <a:solidFill>
                  <a:schemeClr val="bg1"/>
                </a:solidFill>
              </a:rPr>
              <a:t>1 2 3 4</a:t>
            </a:r>
          </a:p>
        </p:txBody>
      </p:sp>
      <p:sp>
        <p:nvSpPr>
          <p:cNvPr id="28677" name="Rectangle 2"/>
          <p:cNvSpPr>
            <a:spLocks noGrp="1" noChangeArrowheads="1"/>
          </p:cNvSpPr>
          <p:nvPr>
            <p:ph type="title" idx="4294967295"/>
          </p:nvPr>
        </p:nvSpPr>
        <p:spPr/>
        <p:txBody>
          <a:bodyPr anchor="b"/>
          <a:lstStyle/>
          <a:p>
            <a:pPr algn="l"/>
            <a:r>
              <a:rPr lang="en-US" altLang="en-US" smtClean="0"/>
              <a:t>Frame Numbering</a:t>
            </a:r>
            <a:br>
              <a:rPr lang="en-US" altLang="en-US" smtClean="0"/>
            </a:br>
            <a:r>
              <a:rPr lang="en-US" altLang="en-US" sz="2800" smtClean="0"/>
              <a:t>Ship with Numbered Frames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title="Ship with deck and frames numbe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60525"/>
            <a:ext cx="823595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5"/>
          <p:cNvSpPr>
            <a:spLocks noChangeArrowheads="1"/>
          </p:cNvSpPr>
          <p:nvPr/>
        </p:nvSpPr>
        <p:spPr bwMode="auto">
          <a:xfrm>
            <a:off x="2743200" y="51816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b="1" i="1">
                <a:solidFill>
                  <a:srgbClr val="FC4C02"/>
                </a:solidFill>
                <a:cs typeface="Arial" pitchFamily="34" charset="0"/>
              </a:rPr>
              <a:t>Flat</a:t>
            </a:r>
            <a:r>
              <a:rPr lang="en-US" altLang="en-US" sz="1800">
                <a:cs typeface="Arial" pitchFamily="34" charset="0"/>
              </a:rPr>
              <a:t>.</a:t>
            </a:r>
          </a:p>
        </p:txBody>
      </p:sp>
      <p:cxnSp>
        <p:nvCxnSpPr>
          <p:cNvPr id="8" name="Straight Arrow Connector 7" title="Line pointing to half deck"/>
          <p:cNvCxnSpPr/>
          <p:nvPr/>
        </p:nvCxnSpPr>
        <p:spPr>
          <a:xfrm flipH="1" flipV="1">
            <a:off x="2438400" y="3567113"/>
            <a:ext cx="762000" cy="1538287"/>
          </a:xfrm>
          <a:prstGeom prst="straightConnector1">
            <a:avLst/>
          </a:prstGeom>
          <a:ln w="19050">
            <a:solidFill>
              <a:srgbClr val="FC4C02"/>
            </a:solidFill>
            <a:tailEnd type="arrow"/>
          </a:ln>
        </p:spPr>
        <p:style>
          <a:lnRef idx="1">
            <a:schemeClr val="accent1"/>
          </a:lnRef>
          <a:fillRef idx="0">
            <a:schemeClr val="accent1"/>
          </a:fillRef>
          <a:effectRef idx="0">
            <a:schemeClr val="accent1"/>
          </a:effectRef>
          <a:fontRef idx="minor">
            <a:schemeClr val="tx1"/>
          </a:fontRef>
        </p:style>
      </p:cxnSp>
      <p:sp>
        <p:nvSpPr>
          <p:cNvPr id="2970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0AD150B6-D5FE-452A-8C27-2B7622CB1755}" type="slidenum">
              <a:rPr lang="en-AU" altLang="en-US" sz="1400"/>
              <a:pPr>
                <a:spcBef>
                  <a:spcPct val="0"/>
                </a:spcBef>
                <a:buFontTx/>
                <a:buNone/>
              </a:pPr>
              <a:t>21</a:t>
            </a:fld>
            <a:endParaRPr lang="en-AU" altLang="en-US" sz="1400"/>
          </a:p>
        </p:txBody>
      </p:sp>
      <p:sp>
        <p:nvSpPr>
          <p:cNvPr id="29703" name="Rectangle 2"/>
          <p:cNvSpPr>
            <a:spLocks noGrp="1" noChangeArrowheads="1"/>
          </p:cNvSpPr>
          <p:nvPr>
            <p:ph type="title" idx="4294967295"/>
          </p:nvPr>
        </p:nvSpPr>
        <p:spPr/>
        <p:txBody>
          <a:bodyPr anchor="b"/>
          <a:lstStyle/>
          <a:p>
            <a:pPr algn="l"/>
            <a:r>
              <a:rPr lang="en-US" altLang="en-US" smtClean="0"/>
              <a:t>Decks and Frames Pop Quiz!</a:t>
            </a:r>
            <a:br>
              <a:rPr lang="en-US" altLang="en-US" smtClean="0"/>
            </a:br>
            <a:r>
              <a:rPr lang="en-US" altLang="en-US" sz="2800" smtClean="0"/>
              <a:t>Ship with Deck and Frames Numbered</a:t>
            </a:r>
          </a:p>
        </p:txBody>
      </p:sp>
      <p:sp>
        <p:nvSpPr>
          <p:cNvPr id="3" name="5-Point Star 2" title="five point star"/>
          <p:cNvSpPr/>
          <p:nvPr/>
        </p:nvSpPr>
        <p:spPr>
          <a:xfrm>
            <a:off x="5181600" y="4335463"/>
            <a:ext cx="346075" cy="34766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EA1A44FD-4246-483A-BDDA-C7FB4384883F}" type="slidenum">
              <a:rPr lang="en-AU" altLang="en-US" sz="1400"/>
              <a:pPr>
                <a:spcBef>
                  <a:spcPct val="0"/>
                </a:spcBef>
                <a:buFontTx/>
                <a:buNone/>
              </a:pPr>
              <a:t>22</a:t>
            </a:fld>
            <a:endParaRPr lang="en-AU" altLang="en-US" sz="1400"/>
          </a:p>
        </p:txBody>
      </p:sp>
      <p:sp>
        <p:nvSpPr>
          <p:cNvPr id="30723" name="TextBox 2"/>
          <p:cNvSpPr txBox="1">
            <a:spLocks noChangeArrowheads="1"/>
          </p:cNvSpPr>
          <p:nvPr/>
        </p:nvSpPr>
        <p:spPr bwMode="auto">
          <a:xfrm>
            <a:off x="2209800" y="4973638"/>
            <a:ext cx="5730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000">
                <a:solidFill>
                  <a:schemeClr val="bg1"/>
                </a:solidFill>
              </a:rPr>
              <a:t>1 2 3 4</a:t>
            </a:r>
          </a:p>
        </p:txBody>
      </p:sp>
      <p:sp>
        <p:nvSpPr>
          <p:cNvPr id="30724" name="Rectangle 2"/>
          <p:cNvSpPr>
            <a:spLocks noGrp="1" noChangeArrowheads="1"/>
          </p:cNvSpPr>
          <p:nvPr>
            <p:ph type="title" idx="4294967295"/>
          </p:nvPr>
        </p:nvSpPr>
        <p:spPr/>
        <p:txBody>
          <a:bodyPr anchor="b"/>
          <a:lstStyle/>
          <a:p>
            <a:pPr algn="l"/>
            <a:r>
              <a:rPr lang="en-US" altLang="en-US" smtClean="0"/>
              <a:t>Centerline Relationship (Side)</a:t>
            </a:r>
            <a:br>
              <a:rPr lang="en-US" altLang="en-US" smtClean="0"/>
            </a:br>
            <a:r>
              <a:rPr lang="en-US" altLang="en-US" sz="2800" smtClean="0"/>
              <a:t>Ship with Compartments Numbered by Side</a:t>
            </a:r>
          </a:p>
        </p:txBody>
      </p:sp>
      <p:pic>
        <p:nvPicPr>
          <p:cNvPr id="30725" name="Picture 3" title="Ship with compartments numbered by sid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73225"/>
            <a:ext cx="68580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25152C1C-1279-4250-9919-B39F960E2E8A}" type="slidenum">
              <a:rPr lang="en-AU" altLang="en-US" sz="1400"/>
              <a:pPr>
                <a:spcBef>
                  <a:spcPct val="0"/>
                </a:spcBef>
                <a:buFontTx/>
                <a:buNone/>
              </a:pPr>
              <a:t>23</a:t>
            </a:fld>
            <a:endParaRPr lang="en-AU" altLang="en-US" sz="1400"/>
          </a:p>
        </p:txBody>
      </p:sp>
      <p:sp>
        <p:nvSpPr>
          <p:cNvPr id="31747" name="TextBox 2"/>
          <p:cNvSpPr txBox="1">
            <a:spLocks noChangeArrowheads="1"/>
          </p:cNvSpPr>
          <p:nvPr/>
        </p:nvSpPr>
        <p:spPr bwMode="auto">
          <a:xfrm>
            <a:off x="2209800" y="4973638"/>
            <a:ext cx="5730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000">
                <a:solidFill>
                  <a:schemeClr val="bg1"/>
                </a:solidFill>
              </a:rPr>
              <a:t>1 2 3 4</a:t>
            </a:r>
          </a:p>
        </p:txBody>
      </p:sp>
      <p:sp>
        <p:nvSpPr>
          <p:cNvPr id="31748" name="Rectangle 2"/>
          <p:cNvSpPr>
            <a:spLocks noGrp="1" noChangeArrowheads="1"/>
          </p:cNvSpPr>
          <p:nvPr>
            <p:ph type="title" idx="4294967295"/>
          </p:nvPr>
        </p:nvSpPr>
        <p:spPr/>
        <p:txBody>
          <a:bodyPr anchor="b"/>
          <a:lstStyle/>
          <a:p>
            <a:pPr algn="l"/>
            <a:r>
              <a:rPr lang="en-US" altLang="en-US" smtClean="0"/>
              <a:t>Compartment Type</a:t>
            </a:r>
            <a:br>
              <a:rPr lang="en-US" altLang="en-US" smtClean="0"/>
            </a:br>
            <a:r>
              <a:rPr lang="en-US" altLang="en-US" sz="2800" smtClean="0"/>
              <a:t>Tac Number with Designating Type A</a:t>
            </a:r>
          </a:p>
        </p:txBody>
      </p:sp>
      <p:pic>
        <p:nvPicPr>
          <p:cNvPr id="31749" name="Picture 7" title="TAC number with designating Type 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44638"/>
            <a:ext cx="60960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CC4F0ED6-08CA-48DA-A4AE-ABA1122E6DB8}" type="slidenum">
              <a:rPr lang="en-AU" altLang="en-US" sz="1400"/>
              <a:pPr>
                <a:spcBef>
                  <a:spcPct val="0"/>
                </a:spcBef>
                <a:buFontTx/>
                <a:buNone/>
              </a:pPr>
              <a:t>24</a:t>
            </a:fld>
            <a:endParaRPr lang="en-AU" altLang="en-US" sz="1400"/>
          </a:p>
        </p:txBody>
      </p:sp>
      <p:sp>
        <p:nvSpPr>
          <p:cNvPr id="32771" name="TextBox 2"/>
          <p:cNvSpPr txBox="1">
            <a:spLocks noChangeArrowheads="1"/>
          </p:cNvSpPr>
          <p:nvPr/>
        </p:nvSpPr>
        <p:spPr bwMode="auto">
          <a:xfrm>
            <a:off x="2209800" y="4973638"/>
            <a:ext cx="5730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000">
                <a:solidFill>
                  <a:schemeClr val="bg1"/>
                </a:solidFill>
              </a:rPr>
              <a:t>1 2 3 4</a:t>
            </a:r>
          </a:p>
        </p:txBody>
      </p:sp>
      <p:sp>
        <p:nvSpPr>
          <p:cNvPr id="32772" name="Rectangle 2"/>
          <p:cNvSpPr>
            <a:spLocks noGrp="1" noChangeArrowheads="1"/>
          </p:cNvSpPr>
          <p:nvPr>
            <p:ph type="title" idx="4294967295"/>
          </p:nvPr>
        </p:nvSpPr>
        <p:spPr/>
        <p:txBody>
          <a:bodyPr anchor="b"/>
          <a:lstStyle/>
          <a:p>
            <a:pPr algn="l"/>
            <a:r>
              <a:rPr lang="en-US" altLang="en-US" smtClean="0"/>
              <a:t>More Compartment Types</a:t>
            </a:r>
            <a:br>
              <a:rPr lang="en-US" altLang="en-US" smtClean="0"/>
            </a:br>
            <a:r>
              <a:rPr lang="en-US" altLang="en-US" sz="2800" smtClean="0"/>
              <a:t>Tac Number with Underlined</a:t>
            </a:r>
          </a:p>
        </p:txBody>
      </p:sp>
      <p:pic>
        <p:nvPicPr>
          <p:cNvPr id="32773" name="Picture 5" title="TAC number with underlined letter 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8263" y="1690688"/>
            <a:ext cx="6467475" cy="431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FA12FA4F-3CFC-4747-B5E8-FEF9335E2E55}" type="slidenum">
              <a:rPr lang="en-AU" altLang="en-US" sz="1400"/>
              <a:pPr>
                <a:spcBef>
                  <a:spcPct val="0"/>
                </a:spcBef>
                <a:buFontTx/>
                <a:buNone/>
              </a:pPr>
              <a:t>25</a:t>
            </a:fld>
            <a:endParaRPr lang="en-AU" altLang="en-US" sz="1400"/>
          </a:p>
        </p:txBody>
      </p:sp>
      <p:sp>
        <p:nvSpPr>
          <p:cNvPr id="33795" name="TextBox 2"/>
          <p:cNvSpPr txBox="1">
            <a:spLocks noChangeArrowheads="1"/>
          </p:cNvSpPr>
          <p:nvPr/>
        </p:nvSpPr>
        <p:spPr bwMode="auto">
          <a:xfrm>
            <a:off x="2209800" y="4973638"/>
            <a:ext cx="5730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000">
                <a:solidFill>
                  <a:schemeClr val="bg1"/>
                </a:solidFill>
              </a:rPr>
              <a:t>1 2 3 4</a:t>
            </a:r>
          </a:p>
        </p:txBody>
      </p:sp>
      <p:sp>
        <p:nvSpPr>
          <p:cNvPr id="33796" name="Rectangle 2"/>
          <p:cNvSpPr>
            <a:spLocks noGrp="1" noChangeArrowheads="1"/>
          </p:cNvSpPr>
          <p:nvPr>
            <p:ph type="title" idx="4294967295"/>
          </p:nvPr>
        </p:nvSpPr>
        <p:spPr/>
        <p:txBody>
          <a:bodyPr anchor="b"/>
          <a:lstStyle/>
          <a:p>
            <a:pPr algn="l"/>
            <a:r>
              <a:rPr lang="en-US" altLang="en-US" smtClean="0"/>
              <a:t>Quiz</a:t>
            </a:r>
            <a:br>
              <a:rPr lang="en-US" altLang="en-US" smtClean="0"/>
            </a:br>
            <a:r>
              <a:rPr lang="en-US" altLang="en-US" sz="2800" smtClean="0"/>
              <a:t>Tac Number</a:t>
            </a:r>
          </a:p>
        </p:txBody>
      </p:sp>
      <p:pic>
        <p:nvPicPr>
          <p:cNvPr id="33797" name="Picture 1" title="TAC number quiz"/>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1731963"/>
            <a:ext cx="5410200" cy="4057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15" title="Cutaway of ship TAC numbers and star"/>
          <p:cNvGrpSpPr>
            <a:grpSpLocks/>
          </p:cNvGrpSpPr>
          <p:nvPr/>
        </p:nvGrpSpPr>
        <p:grpSpPr bwMode="auto">
          <a:xfrm>
            <a:off x="1701800" y="1828800"/>
            <a:ext cx="5562600" cy="3505200"/>
            <a:chOff x="1066799" y="1562928"/>
            <a:chExt cx="7086600" cy="4745038"/>
          </a:xfrm>
        </p:grpSpPr>
        <p:pic>
          <p:nvPicPr>
            <p:cNvPr id="34822" name="Picture 3" title="Cutaway of Ship TAC numbers and s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99" y="1562928"/>
              <a:ext cx="7086600" cy="474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Box 5"/>
            <p:cNvSpPr txBox="1">
              <a:spLocks noChangeArrowheads="1"/>
            </p:cNvSpPr>
            <p:nvPr/>
          </p:nvSpPr>
          <p:spPr bwMode="auto">
            <a:xfrm>
              <a:off x="2680416" y="3316302"/>
              <a:ext cx="972602" cy="3541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100"/>
                <a:t>2-30-0-L</a:t>
              </a:r>
            </a:p>
          </p:txBody>
        </p:sp>
        <p:sp>
          <p:nvSpPr>
            <p:cNvPr id="34824" name="TextBox 6"/>
            <p:cNvSpPr txBox="1">
              <a:spLocks noChangeArrowheads="1"/>
            </p:cNvSpPr>
            <p:nvPr/>
          </p:nvSpPr>
          <p:spPr bwMode="auto">
            <a:xfrm>
              <a:off x="3856028" y="2154023"/>
              <a:ext cx="1007178" cy="3749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200"/>
                <a:t>              </a:t>
              </a:r>
            </a:p>
          </p:txBody>
        </p:sp>
        <p:sp>
          <p:nvSpPr>
            <p:cNvPr id="34825" name="TextBox 7"/>
            <p:cNvSpPr txBox="1">
              <a:spLocks noChangeArrowheads="1"/>
            </p:cNvSpPr>
            <p:nvPr/>
          </p:nvSpPr>
          <p:spPr bwMode="auto">
            <a:xfrm>
              <a:off x="3886200" y="2819401"/>
              <a:ext cx="993089" cy="3749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endParaRPr lang="en-US" altLang="en-US" sz="1200"/>
            </a:p>
          </p:txBody>
        </p:sp>
        <p:sp>
          <p:nvSpPr>
            <p:cNvPr id="34826" name="TextBox 8"/>
            <p:cNvSpPr txBox="1">
              <a:spLocks noChangeArrowheads="1"/>
            </p:cNvSpPr>
            <p:nvPr/>
          </p:nvSpPr>
          <p:spPr bwMode="auto">
            <a:xfrm>
              <a:off x="3856028" y="3736844"/>
              <a:ext cx="1040187" cy="3749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200"/>
                <a:t>2-20-0-L</a:t>
              </a:r>
            </a:p>
          </p:txBody>
        </p:sp>
        <p:sp>
          <p:nvSpPr>
            <p:cNvPr id="34827" name="TextBox 10"/>
            <p:cNvSpPr txBox="1">
              <a:spLocks noChangeArrowheads="1"/>
            </p:cNvSpPr>
            <p:nvPr/>
          </p:nvSpPr>
          <p:spPr bwMode="auto">
            <a:xfrm>
              <a:off x="3886200" y="4724400"/>
              <a:ext cx="1124889" cy="3749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200"/>
                <a:t>2-20-1-L</a:t>
              </a:r>
            </a:p>
          </p:txBody>
        </p:sp>
        <p:sp>
          <p:nvSpPr>
            <p:cNvPr id="34828" name="TextBox 11"/>
            <p:cNvSpPr txBox="1">
              <a:spLocks noChangeArrowheads="1"/>
            </p:cNvSpPr>
            <p:nvPr/>
          </p:nvSpPr>
          <p:spPr bwMode="auto">
            <a:xfrm>
              <a:off x="5374590" y="2819401"/>
              <a:ext cx="994951" cy="3749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200"/>
                <a:t>2-10-2-A</a:t>
              </a:r>
            </a:p>
          </p:txBody>
        </p:sp>
        <p:sp>
          <p:nvSpPr>
            <p:cNvPr id="34829" name="TextBox 12"/>
            <p:cNvSpPr txBox="1">
              <a:spLocks noChangeArrowheads="1"/>
            </p:cNvSpPr>
            <p:nvPr/>
          </p:nvSpPr>
          <p:spPr bwMode="auto">
            <a:xfrm>
              <a:off x="5374590" y="4432341"/>
              <a:ext cx="994951" cy="3749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200"/>
                <a:t>2-10-1-A</a:t>
              </a:r>
            </a:p>
          </p:txBody>
        </p:sp>
        <p:sp>
          <p:nvSpPr>
            <p:cNvPr id="34830" name="TextBox 13"/>
            <p:cNvSpPr txBox="1">
              <a:spLocks noChangeArrowheads="1"/>
            </p:cNvSpPr>
            <p:nvPr/>
          </p:nvSpPr>
          <p:spPr bwMode="auto">
            <a:xfrm rot="5400000">
              <a:off x="6393926" y="3595226"/>
              <a:ext cx="1282128" cy="3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400"/>
                <a:t>2-1-0-A</a:t>
              </a:r>
            </a:p>
          </p:txBody>
        </p:sp>
        <p:sp>
          <p:nvSpPr>
            <p:cNvPr id="34831" name="TextBox 14"/>
            <p:cNvSpPr txBox="1">
              <a:spLocks noChangeArrowheads="1"/>
            </p:cNvSpPr>
            <p:nvPr/>
          </p:nvSpPr>
          <p:spPr bwMode="auto">
            <a:xfrm rot="5400000">
              <a:off x="1710463" y="3587616"/>
              <a:ext cx="1336560" cy="3528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200"/>
                <a:t>2-30-1-L</a:t>
              </a:r>
            </a:p>
          </p:txBody>
        </p:sp>
      </p:grpSp>
      <p:sp>
        <p:nvSpPr>
          <p:cNvPr id="3481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BB2935A5-3F04-4DF1-9646-6E8DB429508A}" type="slidenum">
              <a:rPr lang="en-AU" altLang="en-US" sz="1400"/>
              <a:pPr>
                <a:spcBef>
                  <a:spcPct val="0"/>
                </a:spcBef>
                <a:buFontTx/>
                <a:buNone/>
              </a:pPr>
              <a:t>26</a:t>
            </a:fld>
            <a:endParaRPr lang="en-AU" altLang="en-US" sz="1400"/>
          </a:p>
        </p:txBody>
      </p:sp>
      <p:sp>
        <p:nvSpPr>
          <p:cNvPr id="34820" name="Rectangle 2"/>
          <p:cNvSpPr>
            <a:spLocks noGrp="1" noChangeArrowheads="1"/>
          </p:cNvSpPr>
          <p:nvPr>
            <p:ph type="title" idx="4294967295"/>
          </p:nvPr>
        </p:nvSpPr>
        <p:spPr/>
        <p:txBody>
          <a:bodyPr anchor="b"/>
          <a:lstStyle/>
          <a:p>
            <a:pPr algn="l"/>
            <a:r>
              <a:rPr lang="en-US" altLang="en-US" smtClean="0"/>
              <a:t>Where Are You?</a:t>
            </a:r>
            <a:br>
              <a:rPr lang="en-US" altLang="en-US" smtClean="0"/>
            </a:br>
            <a:r>
              <a:rPr lang="en-US" altLang="en-US" sz="2800" smtClean="0"/>
              <a:t>Cutaway of Ship Tac Numbers and Star</a:t>
            </a:r>
          </a:p>
        </p:txBody>
      </p:sp>
      <p:sp>
        <p:nvSpPr>
          <p:cNvPr id="3" name="5-Point Star 2" title="five point star"/>
          <p:cNvSpPr/>
          <p:nvPr/>
        </p:nvSpPr>
        <p:spPr>
          <a:xfrm>
            <a:off x="3694113" y="3151188"/>
            <a:ext cx="1220787" cy="56038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09600" y="381000"/>
            <a:ext cx="7924800" cy="762000"/>
          </a:xfrm>
        </p:spPr>
        <p:txBody>
          <a:bodyPr anchor="b"/>
          <a:lstStyle/>
          <a:p>
            <a:pPr algn="l" eaLnBrk="1" hangingPunct="1"/>
            <a:r>
              <a:rPr lang="en-US" altLang="en-US" dirty="0" smtClean="0"/>
              <a:t>Hazards Found On-board</a:t>
            </a:r>
            <a:br>
              <a:rPr lang="en-US" altLang="en-US" dirty="0" smtClean="0"/>
            </a:br>
            <a:r>
              <a:rPr lang="en-US" altLang="en-US" sz="2800" dirty="0" smtClean="0"/>
              <a:t>Fire Crew Putting Out Fire On-board a Ship</a:t>
            </a:r>
          </a:p>
        </p:txBody>
      </p:sp>
      <p:pic>
        <p:nvPicPr>
          <p:cNvPr id="57348" name="Picture 2" descr="Fire crew putting out fire on-board a ship">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0" y="1371600"/>
            <a:ext cx="6629400" cy="4419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1"/>
          </p:nvPr>
        </p:nvSpPr>
        <p:spPr/>
        <p:txBody>
          <a:bodyPr/>
          <a:lstStyle/>
          <a:p>
            <a:pPr>
              <a:defRPr/>
            </a:pPr>
            <a:fld id="{DEF32F8D-9AAA-47BA-950D-5666F894FA06}" type="slidenum">
              <a:rPr lang="en-US" altLang="en-US" smtClean="0"/>
              <a:pPr>
                <a:defRPr/>
              </a:pPr>
              <a:t>27</a:t>
            </a:fld>
            <a:endParaRPr lang="en-US" altLang="en-US"/>
          </a:p>
        </p:txBody>
      </p:sp>
    </p:spTree>
    <p:extLst>
      <p:ext uri="{BB962C8B-B14F-4D97-AF65-F5344CB8AC3E}">
        <p14:creationId xmlns:p14="http://schemas.microsoft.com/office/powerpoint/2010/main" val="4162910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E03463D7-9665-4A0E-932B-3E63DD77F4C5}" type="slidenum">
              <a:rPr lang="en-US" altLang="en-US" sz="1400"/>
              <a:pPr>
                <a:spcBef>
                  <a:spcPct val="0"/>
                </a:spcBef>
                <a:buFontTx/>
                <a:buNone/>
              </a:pPr>
              <a:t>28</a:t>
            </a:fld>
            <a:endParaRPr lang="en-US" altLang="en-US" sz="1400"/>
          </a:p>
        </p:txBody>
      </p:sp>
      <p:sp>
        <p:nvSpPr>
          <p:cNvPr id="35843" name="Rectangle 2"/>
          <p:cNvSpPr>
            <a:spLocks noGrp="1" noChangeArrowheads="1"/>
          </p:cNvSpPr>
          <p:nvPr>
            <p:ph type="title"/>
          </p:nvPr>
        </p:nvSpPr>
        <p:spPr>
          <a:xfrm>
            <a:off x="0" y="381000"/>
            <a:ext cx="9144000" cy="1143000"/>
          </a:xfrm>
        </p:spPr>
        <p:txBody>
          <a:bodyPr/>
          <a:lstStyle/>
          <a:p>
            <a:pPr algn="l"/>
            <a:r>
              <a:rPr lang="en-US" altLang="en-US" smtClean="0"/>
              <a:t>  Emergency Response</a:t>
            </a:r>
            <a:br>
              <a:rPr lang="en-US" altLang="en-US" smtClean="0"/>
            </a:br>
            <a:r>
              <a:rPr lang="en-US" altLang="en-US" sz="2800" smtClean="0"/>
              <a:t>   Navy Ship On Fire</a:t>
            </a:r>
          </a:p>
        </p:txBody>
      </p:sp>
      <p:pic>
        <p:nvPicPr>
          <p:cNvPr id="35845" name="Picture 1" title="Navy Ship on fir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11313"/>
            <a:ext cx="7620000" cy="4286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EF32F8D-9AAA-47BA-950D-5666F894FA06}" type="slidenum">
              <a:rPr lang="en-US" altLang="en-US" smtClean="0"/>
              <a:pPr/>
              <a:t>29</a:t>
            </a:fld>
            <a:endParaRPr lang="en-US" altLang="en-US"/>
          </a:p>
        </p:txBody>
      </p:sp>
      <p:sp>
        <p:nvSpPr>
          <p:cNvPr id="7" name="Title 6"/>
          <p:cNvSpPr>
            <a:spLocks noGrp="1"/>
          </p:cNvSpPr>
          <p:nvPr>
            <p:ph type="title"/>
          </p:nvPr>
        </p:nvSpPr>
        <p:spPr/>
        <p:txBody>
          <a:bodyPr/>
          <a:lstStyle/>
          <a:p>
            <a:pPr algn="l"/>
            <a:r>
              <a:rPr lang="en-US" dirty="0" smtClean="0"/>
              <a:t>Emergency Response – Port of San Diego</a:t>
            </a:r>
            <a:endParaRPr lang="en-US" dirty="0"/>
          </a:p>
        </p:txBody>
      </p:sp>
      <p:pic>
        <p:nvPicPr>
          <p:cNvPr id="36868" name="Picture 4" descr="MPj04310140000[1]">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700" y="1797050"/>
            <a:ext cx="6324600" cy="4208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5558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431800" y="381000"/>
            <a:ext cx="8493125" cy="990600"/>
          </a:xfrm>
        </p:spPr>
        <p:txBody>
          <a:bodyPr/>
          <a:lstStyle/>
          <a:p>
            <a:pPr algn="l"/>
            <a:r>
              <a:rPr lang="en-US" altLang="en-US" sz="4000" smtClean="0"/>
              <a:t>Ship Terminology</a:t>
            </a:r>
            <a:br>
              <a:rPr lang="en-US" altLang="en-US" sz="4000" smtClean="0"/>
            </a:br>
            <a:r>
              <a:rPr lang="en-US" altLang="en-US" sz="2800" smtClean="0"/>
              <a:t>Ship Layout</a:t>
            </a:r>
          </a:p>
        </p:txBody>
      </p:sp>
      <p:pic>
        <p:nvPicPr>
          <p:cNvPr id="11267" name="Picture 2" title="Ship Layou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676400"/>
            <a:ext cx="3022600" cy="434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6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AB9DE9A6-E861-4E51-B966-A78D0021DCA0}" type="slidenum">
              <a:rPr lang="en-AU" altLang="en-US" sz="1400"/>
              <a:pPr>
                <a:spcBef>
                  <a:spcPct val="0"/>
                </a:spcBef>
                <a:buFontTx/>
                <a:buNone/>
              </a:pPr>
              <a:t>3</a:t>
            </a:fld>
            <a:endParaRPr lang="en-AU" altLang="en-US" sz="140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3C26A901-1293-4EED-8907-38C67DF29B0E}" type="slidenum">
              <a:rPr lang="en-US" altLang="en-US" sz="1400"/>
              <a:pPr>
                <a:spcBef>
                  <a:spcPct val="0"/>
                </a:spcBef>
                <a:buFontTx/>
                <a:buNone/>
              </a:pPr>
              <a:t>30</a:t>
            </a:fld>
            <a:endParaRPr lang="en-US" altLang="en-US" sz="1400"/>
          </a:p>
        </p:txBody>
      </p:sp>
      <p:sp>
        <p:nvSpPr>
          <p:cNvPr id="37891" name="Rectangle 2"/>
          <p:cNvSpPr>
            <a:spLocks noGrp="1" noChangeArrowheads="1"/>
          </p:cNvSpPr>
          <p:nvPr>
            <p:ph type="title"/>
          </p:nvPr>
        </p:nvSpPr>
        <p:spPr>
          <a:xfrm>
            <a:off x="0" y="506413"/>
            <a:ext cx="9144000" cy="1143000"/>
          </a:xfrm>
        </p:spPr>
        <p:txBody>
          <a:bodyPr/>
          <a:lstStyle/>
          <a:p>
            <a:pPr algn="l"/>
            <a:r>
              <a:rPr lang="en-US" altLang="en-US" smtClean="0"/>
              <a:t>  Muster Areas</a:t>
            </a:r>
            <a:br>
              <a:rPr lang="en-US" altLang="en-US" smtClean="0"/>
            </a:br>
            <a:r>
              <a:rPr lang="en-US" altLang="en-US" smtClean="0"/>
              <a:t>  </a:t>
            </a:r>
            <a:r>
              <a:rPr lang="en-US" altLang="en-US" sz="2800" smtClean="0"/>
              <a:t>Shipyard Workers at Muster Area</a:t>
            </a:r>
            <a:r>
              <a:rPr lang="en-US" altLang="en-US" smtClean="0"/>
              <a:t/>
            </a:r>
            <a:br>
              <a:rPr lang="en-US" altLang="en-US" smtClean="0"/>
            </a:br>
            <a:endParaRPr lang="en-US" altLang="en-US" smtClean="0"/>
          </a:p>
        </p:txBody>
      </p:sp>
      <p:pic>
        <p:nvPicPr>
          <p:cNvPr id="37893" name="Picture 4" title="Shipyard workers at muster ar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1676400"/>
            <a:ext cx="7086600" cy="381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134EB0FD-C2CA-426B-8E2A-880576102F4C}" type="slidenum">
              <a:rPr lang="en-US" altLang="en-US" sz="1400"/>
              <a:pPr>
                <a:spcBef>
                  <a:spcPct val="0"/>
                </a:spcBef>
                <a:buFontTx/>
                <a:buNone/>
              </a:pPr>
              <a:t>31</a:t>
            </a:fld>
            <a:endParaRPr lang="en-US" altLang="en-US" sz="1400"/>
          </a:p>
        </p:txBody>
      </p:sp>
      <p:sp>
        <p:nvSpPr>
          <p:cNvPr id="38915" name="Rectangle 2"/>
          <p:cNvSpPr>
            <a:spLocks noGrp="1" noChangeArrowheads="1"/>
          </p:cNvSpPr>
          <p:nvPr>
            <p:ph type="title"/>
          </p:nvPr>
        </p:nvSpPr>
        <p:spPr>
          <a:xfrm>
            <a:off x="0" y="381000"/>
            <a:ext cx="9144000" cy="1143000"/>
          </a:xfrm>
        </p:spPr>
        <p:txBody>
          <a:bodyPr/>
          <a:lstStyle/>
          <a:p>
            <a:pPr algn="l"/>
            <a:r>
              <a:rPr lang="en-US" altLang="en-US" smtClean="0"/>
              <a:t>  Emergencies in the Yard</a:t>
            </a:r>
            <a:br>
              <a:rPr lang="en-US" altLang="en-US" smtClean="0"/>
            </a:br>
            <a:r>
              <a:rPr lang="en-US" altLang="en-US" smtClean="0"/>
              <a:t>  </a:t>
            </a:r>
            <a:r>
              <a:rPr lang="en-US" altLang="en-US" sz="2800" smtClean="0"/>
              <a:t>Shipyard Workers In Training</a:t>
            </a:r>
          </a:p>
        </p:txBody>
      </p:sp>
      <p:pic>
        <p:nvPicPr>
          <p:cNvPr id="38917" name="Picture 1" title="Shipyard workers in train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050" y="2124075"/>
            <a:ext cx="7581900" cy="3133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3E257E61-3EB8-4683-97B5-1C41677BB00A}" type="slidenum">
              <a:rPr lang="en-US" altLang="en-US" sz="1400"/>
              <a:pPr>
                <a:spcBef>
                  <a:spcPct val="0"/>
                </a:spcBef>
                <a:buFontTx/>
                <a:buNone/>
              </a:pPr>
              <a:t>32</a:t>
            </a:fld>
            <a:endParaRPr lang="en-US" altLang="en-US" sz="1400"/>
          </a:p>
        </p:txBody>
      </p:sp>
      <p:sp>
        <p:nvSpPr>
          <p:cNvPr id="39939" name="Rectangle 2"/>
          <p:cNvSpPr>
            <a:spLocks noGrp="1" noChangeArrowheads="1"/>
          </p:cNvSpPr>
          <p:nvPr>
            <p:ph type="title"/>
          </p:nvPr>
        </p:nvSpPr>
        <p:spPr>
          <a:xfrm>
            <a:off x="457200" y="381000"/>
            <a:ext cx="8686800" cy="762000"/>
          </a:xfrm>
        </p:spPr>
        <p:txBody>
          <a:bodyPr/>
          <a:lstStyle/>
          <a:p>
            <a:pPr algn="l"/>
            <a:r>
              <a:rPr lang="en-US" altLang="en-US" smtClean="0"/>
              <a:t>Navy Ship Emergency Alarms</a:t>
            </a:r>
            <a:br>
              <a:rPr lang="en-US" altLang="en-US" smtClean="0"/>
            </a:br>
            <a:r>
              <a:rPr lang="en-US" altLang="en-US" sz="2800" smtClean="0"/>
              <a:t>Fire Crew Boarding Ship</a:t>
            </a:r>
          </a:p>
        </p:txBody>
      </p:sp>
      <p:pic>
        <p:nvPicPr>
          <p:cNvPr id="39941" name="Picture 1" title="Fire Crew boarding shi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1582738"/>
            <a:ext cx="6019800" cy="441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83419703-3CFC-47B4-952A-DE510076B040}" type="slidenum">
              <a:rPr lang="en-US" altLang="en-US" sz="1400"/>
              <a:pPr>
                <a:spcBef>
                  <a:spcPct val="0"/>
                </a:spcBef>
                <a:buFontTx/>
                <a:buNone/>
              </a:pPr>
              <a:t>33</a:t>
            </a:fld>
            <a:endParaRPr lang="en-US" altLang="en-US" sz="1400"/>
          </a:p>
        </p:txBody>
      </p:sp>
      <p:sp>
        <p:nvSpPr>
          <p:cNvPr id="40963" name="Rectangle 2"/>
          <p:cNvSpPr>
            <a:spLocks noGrp="1" noChangeArrowheads="1"/>
          </p:cNvSpPr>
          <p:nvPr>
            <p:ph type="title"/>
          </p:nvPr>
        </p:nvSpPr>
        <p:spPr>
          <a:xfrm>
            <a:off x="457200" y="381000"/>
            <a:ext cx="8229600" cy="1143000"/>
          </a:xfrm>
        </p:spPr>
        <p:txBody>
          <a:bodyPr/>
          <a:lstStyle/>
          <a:p>
            <a:pPr algn="l"/>
            <a:r>
              <a:rPr lang="en-US" altLang="en-US" smtClean="0"/>
              <a:t>More Navy Ship Alarms</a:t>
            </a:r>
            <a:br>
              <a:rPr lang="en-US" altLang="en-US" smtClean="0"/>
            </a:br>
            <a:r>
              <a:rPr lang="en-US" altLang="en-US" sz="2800" smtClean="0"/>
              <a:t>Ship Capsized</a:t>
            </a:r>
          </a:p>
        </p:txBody>
      </p:sp>
      <p:pic>
        <p:nvPicPr>
          <p:cNvPr id="40965" name="Picture 1" title="Ship capsiz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9788" y="1828800"/>
            <a:ext cx="7464425"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65BA149A-FBE2-4A3C-B1D4-CF3D510E6095}" type="slidenum">
              <a:rPr lang="en-US" altLang="en-US" sz="1400"/>
              <a:pPr>
                <a:spcBef>
                  <a:spcPct val="0"/>
                </a:spcBef>
                <a:buFontTx/>
                <a:buNone/>
              </a:pPr>
              <a:t>34</a:t>
            </a:fld>
            <a:endParaRPr lang="en-US" altLang="en-US" sz="1400"/>
          </a:p>
        </p:txBody>
      </p:sp>
      <p:sp>
        <p:nvSpPr>
          <p:cNvPr id="41988" name="Rectangle 2"/>
          <p:cNvSpPr>
            <a:spLocks noGrp="1" noChangeArrowheads="1"/>
          </p:cNvSpPr>
          <p:nvPr>
            <p:ph type="title"/>
          </p:nvPr>
        </p:nvSpPr>
        <p:spPr>
          <a:xfrm>
            <a:off x="685800" y="381000"/>
            <a:ext cx="8001000" cy="1143000"/>
          </a:xfrm>
        </p:spPr>
        <p:txBody>
          <a:bodyPr/>
          <a:lstStyle/>
          <a:p>
            <a:pPr algn="l"/>
            <a:r>
              <a:rPr lang="en-US" altLang="en-US" smtClean="0"/>
              <a:t>In Conclusion</a:t>
            </a:r>
            <a:br>
              <a:rPr lang="en-US" altLang="en-US" smtClean="0"/>
            </a:br>
            <a:endParaRPr lang="en-US" altLang="en-US" sz="2800" smtClean="0"/>
          </a:p>
        </p:txBody>
      </p:sp>
      <p:pic>
        <p:nvPicPr>
          <p:cNvPr id="41989" name="Picture 2" title="In conclusion topic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6550" y="1366838"/>
            <a:ext cx="4387850"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990" name="Picture 3" title="In conclusion topic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200400"/>
            <a:ext cx="4387850"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D0B65B85-58FD-4D50-8D42-280688670018}" type="slidenum">
              <a:rPr lang="en-AU" altLang="en-US" sz="1400"/>
              <a:pPr>
                <a:spcBef>
                  <a:spcPct val="0"/>
                </a:spcBef>
                <a:buFontTx/>
                <a:buNone/>
              </a:pPr>
              <a:t>35</a:t>
            </a:fld>
            <a:endParaRPr lang="en-AU" altLang="en-US" sz="1400"/>
          </a:p>
        </p:txBody>
      </p:sp>
      <p:sp>
        <p:nvSpPr>
          <p:cNvPr id="43011" name="Rectangle 2"/>
          <p:cNvSpPr>
            <a:spLocks noGrp="1" noChangeArrowheads="1"/>
          </p:cNvSpPr>
          <p:nvPr>
            <p:ph type="title" idx="4294967295"/>
          </p:nvPr>
        </p:nvSpPr>
        <p:spPr/>
        <p:txBody>
          <a:bodyPr anchor="b"/>
          <a:lstStyle/>
          <a:p>
            <a:pPr algn="l"/>
            <a:r>
              <a:rPr lang="en-US" altLang="en-US" smtClean="0"/>
              <a:t>Questions or Comments</a:t>
            </a:r>
            <a:br>
              <a:rPr lang="en-US" altLang="en-US" smtClean="0"/>
            </a:br>
            <a:endParaRPr lang="en-US" altLang="en-US" sz="2400" smtClean="0"/>
          </a:p>
        </p:txBody>
      </p:sp>
      <p:pic>
        <p:nvPicPr>
          <p:cNvPr id="43012" name="Picture 4" title="Quesrions or comment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7700" y="1792288"/>
            <a:ext cx="5308600" cy="407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431800" y="381000"/>
            <a:ext cx="8493125" cy="990600"/>
          </a:xfrm>
        </p:spPr>
        <p:txBody>
          <a:bodyPr/>
          <a:lstStyle/>
          <a:p>
            <a:pPr algn="l"/>
            <a:r>
              <a:rPr lang="en-US" altLang="en-US" sz="4000" dirty="0" smtClean="0"/>
              <a:t>Ship Terminology </a:t>
            </a:r>
            <a:r>
              <a:rPr lang="en-US" altLang="en-US" sz="4000" dirty="0" err="1" smtClean="0"/>
              <a:t>con’t</a:t>
            </a:r>
            <a:r>
              <a:rPr lang="en-US" altLang="en-US" sz="4000" dirty="0" smtClean="0"/>
              <a:t/>
            </a:r>
            <a:br>
              <a:rPr lang="en-US" altLang="en-US" sz="4000" dirty="0" smtClean="0"/>
            </a:br>
            <a:r>
              <a:rPr lang="en-US" altLang="en-US" sz="2800" dirty="0" smtClean="0"/>
              <a:t>Ship Layout</a:t>
            </a:r>
          </a:p>
        </p:txBody>
      </p:sp>
      <p:pic>
        <p:nvPicPr>
          <p:cNvPr id="12291" name="Picture 1" title="Ship Layou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1828800"/>
            <a:ext cx="69278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3272A6F1-3170-492D-8866-3D8D34522528}" type="slidenum">
              <a:rPr lang="en-AU" altLang="en-US" sz="1400"/>
              <a:pPr>
                <a:spcBef>
                  <a:spcPct val="0"/>
                </a:spcBef>
                <a:buFontTx/>
                <a:buNone/>
              </a:pPr>
              <a:t>4</a:t>
            </a:fld>
            <a:endParaRPr lang="en-AU" altLang="en-US" sz="14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title="Ship Layou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1828800"/>
            <a:ext cx="69278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4"/>
          <p:cNvSpPr>
            <a:spLocks noGrp="1" noChangeArrowheads="1"/>
          </p:cNvSpPr>
          <p:nvPr>
            <p:ph type="title"/>
          </p:nvPr>
        </p:nvSpPr>
        <p:spPr>
          <a:xfrm>
            <a:off x="431800" y="381000"/>
            <a:ext cx="8493125" cy="990600"/>
          </a:xfrm>
        </p:spPr>
        <p:txBody>
          <a:bodyPr/>
          <a:lstStyle/>
          <a:p>
            <a:pPr algn="l"/>
            <a:r>
              <a:rPr lang="en-US" altLang="en-US" sz="4000" smtClean="0"/>
              <a:t>Ship Terminology-Continued</a:t>
            </a:r>
            <a:br>
              <a:rPr lang="en-US" altLang="en-US" sz="4000" smtClean="0"/>
            </a:br>
            <a:r>
              <a:rPr lang="en-US" altLang="en-US" sz="2800" smtClean="0"/>
              <a:t>Ship Layout</a:t>
            </a:r>
          </a:p>
        </p:txBody>
      </p:sp>
      <p:sp>
        <p:nvSpPr>
          <p:cNvPr id="13316" name="Slide Number Placeholder 8"/>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4D7B9FF5-1DF0-4299-82E4-E2FE8D620E28}" type="slidenum">
              <a:rPr lang="en-AU" altLang="en-US" sz="1400"/>
              <a:pPr>
                <a:spcBef>
                  <a:spcPct val="0"/>
                </a:spcBef>
                <a:buFontTx/>
                <a:buNone/>
              </a:pPr>
              <a:t>5</a:t>
            </a:fld>
            <a:endParaRPr lang="en-AU" altLang="en-US" sz="14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p:txBody>
          <a:bodyPr anchor="b"/>
          <a:lstStyle/>
          <a:p>
            <a:pPr algn="l"/>
            <a:r>
              <a:rPr lang="en-US" altLang="en-US" smtClean="0"/>
              <a:t>Ship Navigation and Safety</a:t>
            </a:r>
            <a:br>
              <a:rPr lang="en-US" altLang="en-US" smtClean="0"/>
            </a:br>
            <a:r>
              <a:rPr lang="en-US" altLang="en-US" sz="2800" smtClean="0"/>
              <a:t>Man With Video Camera</a:t>
            </a:r>
          </a:p>
        </p:txBody>
      </p:sp>
      <p:pic>
        <p:nvPicPr>
          <p:cNvPr id="14339" name="Picture 3" descr="MPj04310140000[1]">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524000"/>
            <a:ext cx="6477000" cy="43100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340"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277B4812-DB17-4D8E-BBA2-32CF7799182E}" type="slidenum">
              <a:rPr lang="en-US" altLang="en-US" sz="1400"/>
              <a:pPr>
                <a:spcBef>
                  <a:spcPct val="0"/>
                </a:spcBef>
                <a:buFontTx/>
                <a:buNone/>
              </a:pPr>
              <a:t>6</a:t>
            </a:fld>
            <a:endParaRPr lang="en-US" altLang="en-US" sz="14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title="Front of shi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65300"/>
            <a:ext cx="3232150" cy="38957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3" name="Rectangle 2"/>
          <p:cNvSpPr>
            <a:spLocks noGrp="1" noChangeArrowheads="1"/>
          </p:cNvSpPr>
          <p:nvPr>
            <p:ph type="title" idx="4294967295"/>
          </p:nvPr>
        </p:nvSpPr>
        <p:spPr/>
        <p:txBody>
          <a:bodyPr anchor="b"/>
          <a:lstStyle/>
          <a:p>
            <a:pPr algn="l"/>
            <a:r>
              <a:rPr lang="en-US" altLang="en-US" smtClean="0"/>
              <a:t>Bow and Stern</a:t>
            </a:r>
            <a:br>
              <a:rPr lang="en-US" altLang="en-US" smtClean="0"/>
            </a:br>
            <a:r>
              <a:rPr lang="en-US" altLang="en-US" sz="2800" smtClean="0"/>
              <a:t>Front of Ship</a:t>
            </a:r>
            <a:r>
              <a:rPr lang="en-US" altLang="en-US" sz="2400" smtClean="0"/>
              <a:t>	                        </a:t>
            </a:r>
            <a:r>
              <a:rPr lang="en-US" altLang="en-US" sz="2800" smtClean="0"/>
              <a:t>Back of Ship </a:t>
            </a:r>
          </a:p>
        </p:txBody>
      </p:sp>
      <p:pic>
        <p:nvPicPr>
          <p:cNvPr id="15364" name="Picture 1" title="Back of shi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4950" y="1719263"/>
            <a:ext cx="337185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Slide Number Placeholder 7"/>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7A05A869-E505-480D-AE48-E139F36B89E6}" type="slidenum">
              <a:rPr lang="en-AU" altLang="en-US" sz="1400"/>
              <a:pPr>
                <a:spcBef>
                  <a:spcPct val="0"/>
                </a:spcBef>
                <a:buFontTx/>
                <a:buNone/>
              </a:pPr>
              <a:t>7</a:t>
            </a:fld>
            <a:endParaRPr lang="en-AU" altLang="en-US" sz="14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25438" y="1804988"/>
            <a:ext cx="8493125" cy="338137"/>
          </a:xfrm>
        </p:spPr>
        <p:txBody>
          <a:bodyPr/>
          <a:lstStyle/>
          <a:p>
            <a:r>
              <a:rPr lang="en-US" altLang="en-US" smtClean="0"/>
              <a:t>When looking </a:t>
            </a:r>
            <a:r>
              <a:rPr lang="en-US" altLang="en-US" i="1" smtClean="0">
                <a:solidFill>
                  <a:srgbClr val="FC4C02"/>
                </a:solidFill>
              </a:rPr>
              <a:t>forward</a:t>
            </a:r>
          </a:p>
        </p:txBody>
      </p:sp>
      <p:sp>
        <p:nvSpPr>
          <p:cNvPr id="16387" name="Rectangle 4"/>
          <p:cNvSpPr>
            <a:spLocks noChangeArrowheads="1"/>
          </p:cNvSpPr>
          <p:nvPr/>
        </p:nvSpPr>
        <p:spPr bwMode="auto">
          <a:xfrm>
            <a:off x="3595688" y="2530475"/>
            <a:ext cx="1978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2000">
                <a:solidFill>
                  <a:srgbClr val="FF0000"/>
                </a:solidFill>
                <a:cs typeface="Arial" pitchFamily="34" charset="0"/>
              </a:rPr>
              <a:t>Port (Left Side) </a:t>
            </a:r>
          </a:p>
        </p:txBody>
      </p:sp>
      <p:sp>
        <p:nvSpPr>
          <p:cNvPr id="16388" name="Rectangle 2058"/>
          <p:cNvSpPr>
            <a:spLocks noChangeArrowheads="1"/>
          </p:cNvSpPr>
          <p:nvPr/>
        </p:nvSpPr>
        <p:spPr bwMode="auto">
          <a:xfrm>
            <a:off x="3162300" y="5283200"/>
            <a:ext cx="2819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000">
                <a:solidFill>
                  <a:srgbClr val="00B050"/>
                </a:solidFill>
                <a:cs typeface="Arial" pitchFamily="34" charset="0"/>
              </a:rPr>
              <a:t>Starboard (Right Side) </a:t>
            </a:r>
          </a:p>
        </p:txBody>
      </p:sp>
      <p:pic>
        <p:nvPicPr>
          <p:cNvPr id="16389" name="Picture 6" title="Ship when looking forwar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68638"/>
            <a:ext cx="8255000"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title="Arrow pointing towards the front of ship"/>
          <p:cNvCxnSpPr/>
          <p:nvPr/>
        </p:nvCxnSpPr>
        <p:spPr>
          <a:xfrm>
            <a:off x="914400" y="4267200"/>
            <a:ext cx="7315200" cy="0"/>
          </a:xfrm>
          <a:prstGeom prst="straightConnector1">
            <a:avLst/>
          </a:prstGeom>
          <a:ln w="76200">
            <a:solidFill>
              <a:srgbClr val="FC4C02"/>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2"/>
          <p:cNvSpPr txBox="1">
            <a:spLocks noChangeArrowheads="1"/>
          </p:cNvSpPr>
          <p:nvPr/>
        </p:nvSpPr>
        <p:spPr bwMode="auto">
          <a:xfrm>
            <a:off x="457200" y="274638"/>
            <a:ext cx="82296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a:lstStyle>
          <a:p>
            <a:pPr algn="l">
              <a:defRPr/>
            </a:pPr>
            <a:r>
              <a:rPr lang="en-US" altLang="en-US" kern="0" dirty="0" smtClean="0"/>
              <a:t>Port and Starboard</a:t>
            </a:r>
            <a:endParaRPr lang="en-US" altLang="en-US" sz="2400" kern="0" dirty="0" smtClean="0"/>
          </a:p>
        </p:txBody>
      </p:sp>
      <p:sp>
        <p:nvSpPr>
          <p:cNvPr id="1639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3AF7EC6F-498F-41F3-B38B-32E469577368}" type="slidenum">
              <a:rPr lang="en-AU" altLang="en-US" sz="1400"/>
              <a:pPr>
                <a:spcBef>
                  <a:spcPct val="0"/>
                </a:spcBef>
                <a:buFontTx/>
                <a:buNone/>
              </a:pPr>
              <a:t>8</a:t>
            </a:fld>
            <a:endParaRPr lang="en-AU" altLang="en-US" sz="14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p:txBody>
          <a:bodyPr anchor="b"/>
          <a:lstStyle/>
          <a:p>
            <a:pPr algn="l"/>
            <a:r>
              <a:rPr lang="en-US" altLang="en-US" smtClean="0"/>
              <a:t>Terminology Exercise</a:t>
            </a:r>
            <a:br>
              <a:rPr lang="en-US" altLang="en-US" smtClean="0"/>
            </a:br>
            <a:r>
              <a:rPr lang="en-US" altLang="en-US" sz="2800" smtClean="0"/>
              <a:t>Aerial View of Ship</a:t>
            </a:r>
          </a:p>
        </p:txBody>
      </p:sp>
      <p:sp>
        <p:nvSpPr>
          <p:cNvPr id="17411" name="Slide Number Placeholder 29"/>
          <p:cNvSpPr>
            <a:spLocks noGrp="1"/>
          </p:cNvSpPr>
          <p:nvPr>
            <p:ph type="sldNum" sz="quarter" idx="1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8B62FE70-EFE2-44F2-AEEB-876D399F3F91}" type="slidenum">
              <a:rPr lang="en-AU" altLang="en-US" sz="1400"/>
              <a:pPr>
                <a:spcBef>
                  <a:spcPct val="0"/>
                </a:spcBef>
                <a:buFontTx/>
                <a:buNone/>
              </a:pPr>
              <a:t>9</a:t>
            </a:fld>
            <a:endParaRPr lang="en-AU" altLang="en-US" sz="1400"/>
          </a:p>
        </p:txBody>
      </p:sp>
      <p:pic>
        <p:nvPicPr>
          <p:cNvPr id="17412" name="Picture 2" title="Aerial view of shi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1700" y="2819400"/>
            <a:ext cx="76327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28082</TotalTime>
  <Words>1283</Words>
  <Application>Microsoft Office PowerPoint</Application>
  <PresentationFormat>On-screen Show (4:3)</PresentationFormat>
  <Paragraphs>427</Paragraphs>
  <Slides>35</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MS PGothic</vt:lpstr>
      <vt:lpstr>Arial</vt:lpstr>
      <vt:lpstr>Calibri</vt:lpstr>
      <vt:lpstr>CommonBullets</vt:lpstr>
      <vt:lpstr>Times New Roman</vt:lpstr>
      <vt:lpstr>Default Design</vt:lpstr>
      <vt:lpstr>Shipboard Basics Navy Ship</vt:lpstr>
      <vt:lpstr>Topics Deck of Aircraft Carrier with Planes</vt:lpstr>
      <vt:lpstr>Ship Terminology Ship Layout</vt:lpstr>
      <vt:lpstr>Ship Terminology con’t Ship Layout</vt:lpstr>
      <vt:lpstr>Ship Terminology-Continued Ship Layout</vt:lpstr>
      <vt:lpstr>Ship Navigation and Safety Man With Video Camera</vt:lpstr>
      <vt:lpstr>Bow and Stern Front of Ship                         Back of Ship </vt:lpstr>
      <vt:lpstr>When looking forward</vt:lpstr>
      <vt:lpstr>Terminology Exercise Aerial View of Ship</vt:lpstr>
      <vt:lpstr>Decks Different Decks of a Ship</vt:lpstr>
      <vt:lpstr>Ship Compartment Information Cut Away Showing Many Ship’s Compartments</vt:lpstr>
      <vt:lpstr>Centerline Line Down the Center of a Ship</vt:lpstr>
      <vt:lpstr>Outboard Arrows Pointing Out From the Centerline</vt:lpstr>
      <vt:lpstr>Inboard Arrows Pointing Toward the Centerline</vt:lpstr>
      <vt:lpstr>Midship Line Halfway Between the Forward and Aft </vt:lpstr>
      <vt:lpstr>Brow or Gangway Ships Personnel Embarking</vt:lpstr>
      <vt:lpstr>Compartment Numbering Tac Number</vt:lpstr>
      <vt:lpstr>Compartment Numbering Tac Number with Deck-Frame-Side</vt:lpstr>
      <vt:lpstr>Deck Numbering Ship with Numbered Decks</vt:lpstr>
      <vt:lpstr>Frame Numbering Ship with Numbered Frames</vt:lpstr>
      <vt:lpstr>Decks and Frames Pop Quiz! Ship with Deck and Frames Numbered</vt:lpstr>
      <vt:lpstr>Centerline Relationship (Side) Ship with Compartments Numbered by Side</vt:lpstr>
      <vt:lpstr>Compartment Type Tac Number with Designating Type A</vt:lpstr>
      <vt:lpstr>More Compartment Types Tac Number with Underlined</vt:lpstr>
      <vt:lpstr>Quiz Tac Number</vt:lpstr>
      <vt:lpstr>Where Are You? Cutaway of Ship Tac Numbers and Star</vt:lpstr>
      <vt:lpstr>Hazards Found On-board Fire Crew Putting Out Fire On-board a Ship</vt:lpstr>
      <vt:lpstr>  Emergency Response    Navy Ship On Fire</vt:lpstr>
      <vt:lpstr>Emergency Response – Port of San Diego</vt:lpstr>
      <vt:lpstr>  Muster Areas   Shipyard Workers at Muster Area </vt:lpstr>
      <vt:lpstr>  Emergencies in the Yard   Shipyard Workers In Training</vt:lpstr>
      <vt:lpstr>Navy Ship Emergency Alarms Fire Crew Boarding Ship</vt:lpstr>
      <vt:lpstr>More Navy Ship Alarms Ship Capsized</vt:lpstr>
      <vt:lpstr>In Conclusion </vt:lpstr>
      <vt:lpstr>Questions or Comments </vt:lpstr>
    </vt:vector>
  </TitlesOfParts>
  <Company>QTS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Protective Equipment</dc:title>
  <dc:creator>Owner</dc:creator>
  <cp:lastModifiedBy>Thomas Bright</cp:lastModifiedBy>
  <cp:revision>603</cp:revision>
  <cp:lastPrinted>2019-03-21T16:27:25Z</cp:lastPrinted>
  <dcterms:created xsi:type="dcterms:W3CDTF">2009-10-20T22:52:57Z</dcterms:created>
  <dcterms:modified xsi:type="dcterms:W3CDTF">2020-02-10T20:38:15Z</dcterms:modified>
</cp:coreProperties>
</file>