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1137" r:id="rId2"/>
    <p:sldId id="810" r:id="rId3"/>
    <p:sldId id="1138" r:id="rId4"/>
    <p:sldId id="1139" r:id="rId5"/>
    <p:sldId id="811" r:id="rId6"/>
    <p:sldId id="812" r:id="rId7"/>
    <p:sldId id="814" r:id="rId8"/>
    <p:sldId id="816" r:id="rId9"/>
    <p:sldId id="818" r:id="rId10"/>
    <p:sldId id="819" r:id="rId11"/>
    <p:sldId id="822" r:id="rId12"/>
    <p:sldId id="823" r:id="rId13"/>
    <p:sldId id="1111" r:id="rId14"/>
    <p:sldId id="1143" r:id="rId15"/>
    <p:sldId id="825" r:id="rId16"/>
    <p:sldId id="834" r:id="rId17"/>
    <p:sldId id="830" r:id="rId18"/>
    <p:sldId id="835" r:id="rId19"/>
    <p:sldId id="1140" r:id="rId20"/>
    <p:sldId id="1141" r:id="rId21"/>
    <p:sldId id="1142" r:id="rId22"/>
    <p:sldId id="844" r:id="rId23"/>
    <p:sldId id="1095" r:id="rId24"/>
    <p:sldId id="845" r:id="rId25"/>
    <p:sldId id="846" r:id="rId26"/>
    <p:sldId id="1112" r:id="rId27"/>
  </p:sldIdLst>
  <p:sldSz cx="9144000" cy="6858000" type="screen4x3"/>
  <p:notesSz cx="7077075" cy="9369425"/>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1">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583" autoAdjust="0"/>
    <p:restoredTop sz="94434" autoAdjust="0"/>
  </p:normalViewPr>
  <p:slideViewPr>
    <p:cSldViewPr>
      <p:cViewPr varScale="1">
        <p:scale>
          <a:sx n="55" d="100"/>
          <a:sy n="55" d="100"/>
        </p:scale>
        <p:origin x="90" y="510"/>
      </p:cViewPr>
      <p:guideLst>
        <p:guide orient="horz" pos="2160"/>
        <p:guide pos="2880"/>
      </p:guideLst>
    </p:cSldViewPr>
  </p:slideViewPr>
  <p:outlineViewPr>
    <p:cViewPr>
      <p:scale>
        <a:sx n="33" d="100"/>
        <a:sy n="33" d="100"/>
      </p:scale>
      <p:origin x="0" y="-23652"/>
    </p:cViewPr>
  </p:outlineViewPr>
  <p:notesTextViewPr>
    <p:cViewPr>
      <p:scale>
        <a:sx n="3" d="2"/>
        <a:sy n="3" d="2"/>
      </p:scale>
      <p:origin x="0" y="0"/>
    </p:cViewPr>
  </p:notesTextViewPr>
  <p:sorterViewPr>
    <p:cViewPr varScale="1">
      <p:scale>
        <a:sx n="100" d="100"/>
        <a:sy n="100" d="100"/>
      </p:scale>
      <p:origin x="0" y="-6990"/>
    </p:cViewPr>
  </p:sorterViewPr>
  <p:notesViewPr>
    <p:cSldViewPr>
      <p:cViewPr>
        <p:scale>
          <a:sx n="60" d="100"/>
          <a:sy n="60" d="100"/>
        </p:scale>
        <p:origin x="660" y="42"/>
      </p:cViewPr>
      <p:guideLst>
        <p:guide orient="horz" pos="2951"/>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3065463" cy="4699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76803" name="Rectangle 3"/>
          <p:cNvSpPr>
            <a:spLocks noGrp="1" noChangeArrowheads="1"/>
          </p:cNvSpPr>
          <p:nvPr>
            <p:ph type="dt" sz="quarter" idx="1"/>
          </p:nvPr>
        </p:nvSpPr>
        <p:spPr bwMode="auto">
          <a:xfrm>
            <a:off x="4010025" y="0"/>
            <a:ext cx="3065463" cy="4699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algn="r" eaLnBrk="1" hangingPunct="1">
              <a:defRPr sz="1200">
                <a:latin typeface="Arial" charset="0"/>
              </a:defRPr>
            </a:lvl1pPr>
          </a:lstStyle>
          <a:p>
            <a:pPr>
              <a:defRPr/>
            </a:pPr>
            <a:fld id="{92F09694-C7DB-42EC-AFF7-B6B2A22BB6B9}" type="datetimeFigureOut">
              <a:rPr lang="en-US"/>
              <a:pPr>
                <a:defRPr/>
              </a:pPr>
              <a:t>2/13/2020</a:t>
            </a:fld>
            <a:endParaRPr lang="en-US" dirty="0"/>
          </a:p>
        </p:txBody>
      </p:sp>
      <p:sp>
        <p:nvSpPr>
          <p:cNvPr id="76804" name="Rectangle 4"/>
          <p:cNvSpPr>
            <a:spLocks noGrp="1" noChangeArrowheads="1"/>
          </p:cNvSpPr>
          <p:nvPr>
            <p:ph type="ftr" sz="quarter" idx="2"/>
          </p:nvPr>
        </p:nvSpPr>
        <p:spPr bwMode="auto">
          <a:xfrm>
            <a:off x="0"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6805" name="Rectangle 5"/>
          <p:cNvSpPr>
            <a:spLocks noGrp="1" noChangeArrowheads="1"/>
          </p:cNvSpPr>
          <p:nvPr>
            <p:ph type="sldNum" sz="quarter" idx="3"/>
          </p:nvPr>
        </p:nvSpPr>
        <p:spPr bwMode="auto">
          <a:xfrm>
            <a:off x="4010025"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algn="r" eaLnBrk="1" hangingPunct="1">
              <a:defRPr sz="1200" smtClean="0"/>
            </a:lvl1pPr>
          </a:lstStyle>
          <a:p>
            <a:pPr>
              <a:defRPr/>
            </a:pPr>
            <a:fld id="{0CDB36CA-3D44-42FC-BFD1-93D917E31087}" type="slidenum">
              <a:rPr lang="en-US" altLang="en-US"/>
              <a:pPr>
                <a:defRPr/>
              </a:pPr>
              <a:t>‹#›</a:t>
            </a:fld>
            <a:endParaRPr lang="en-US" altLang="en-US"/>
          </a:p>
        </p:txBody>
      </p:sp>
    </p:spTree>
    <p:extLst>
      <p:ext uri="{BB962C8B-B14F-4D97-AF65-F5344CB8AC3E}">
        <p14:creationId xmlns:p14="http://schemas.microsoft.com/office/powerpoint/2010/main" val="24577690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5463" cy="4699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eaLnBrk="1" hangingPunct="1">
              <a:defRPr sz="1200">
                <a:latin typeface="Arial" charset="0"/>
              </a:defRPr>
            </a:lvl1pPr>
          </a:lstStyle>
          <a:p>
            <a:pPr>
              <a:defRPr/>
            </a:pPr>
            <a:r>
              <a:rPr lang="en-US"/>
              <a:t>SDSRA-S2P2</a:t>
            </a:r>
          </a:p>
        </p:txBody>
      </p:sp>
      <p:sp>
        <p:nvSpPr>
          <p:cNvPr id="5123" name="Rectangle 3"/>
          <p:cNvSpPr>
            <a:spLocks noGrp="1" noChangeArrowheads="1"/>
          </p:cNvSpPr>
          <p:nvPr>
            <p:ph type="dt" idx="1"/>
          </p:nvPr>
        </p:nvSpPr>
        <p:spPr bwMode="auto">
          <a:xfrm>
            <a:off x="4010025" y="0"/>
            <a:ext cx="3065463" cy="4699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lvl1pPr algn="r" eaLnBrk="1" hangingPunct="1">
              <a:defRPr sz="1200">
                <a:latin typeface="Arial" charset="0"/>
              </a:defRPr>
            </a:lvl1pPr>
          </a:lstStyle>
          <a:p>
            <a:pPr>
              <a:defRPr/>
            </a:pPr>
            <a:fld id="{FC26B38A-84FE-492E-AD99-E70FF8B4A6BA}" type="datetimeFigureOut">
              <a:rPr lang="en-US"/>
              <a:pPr>
                <a:defRPr/>
              </a:pPr>
              <a:t>2/13/2020</a:t>
            </a:fld>
            <a:endParaRPr lang="en-US" dirty="0"/>
          </a:p>
        </p:txBody>
      </p:sp>
      <p:sp>
        <p:nvSpPr>
          <p:cNvPr id="199684" name="Rectangle 4"/>
          <p:cNvSpPr>
            <a:spLocks noGrp="1" noRot="1" noChangeAspect="1" noChangeArrowheads="1" noTextEdit="1"/>
          </p:cNvSpPr>
          <p:nvPr>
            <p:ph type="sldImg" idx="2"/>
          </p:nvPr>
        </p:nvSpPr>
        <p:spPr bwMode="auto">
          <a:xfrm>
            <a:off x="1198563" y="703263"/>
            <a:ext cx="4679950" cy="3511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6438" y="4449763"/>
            <a:ext cx="5664200" cy="4216400"/>
          </a:xfrm>
          <a:prstGeom prst="rect">
            <a:avLst/>
          </a:prstGeom>
          <a:noFill/>
          <a:ln w="9525">
            <a:noFill/>
            <a:miter lim="800000"/>
            <a:headEnd/>
            <a:tailEnd/>
          </a:ln>
          <a:effectLst/>
        </p:spPr>
        <p:txBody>
          <a:bodyPr vert="horz" wrap="square" lIns="93971" tIns="46985" rIns="93971" bIns="469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4010025" y="8899525"/>
            <a:ext cx="3065463" cy="468313"/>
          </a:xfrm>
          <a:prstGeom prst="rect">
            <a:avLst/>
          </a:prstGeom>
          <a:noFill/>
          <a:ln w="9525">
            <a:noFill/>
            <a:miter lim="800000"/>
            <a:headEnd/>
            <a:tailEnd/>
          </a:ln>
          <a:effectLst/>
        </p:spPr>
        <p:txBody>
          <a:bodyPr vert="horz" wrap="square" lIns="93971" tIns="46985" rIns="93971" bIns="46985" numCol="1" anchor="b" anchorCtr="0" compatLnSpc="1">
            <a:prstTxWarp prst="textNoShape">
              <a:avLst/>
            </a:prstTxWarp>
          </a:bodyPr>
          <a:lstStyle>
            <a:lvl1pPr algn="r" eaLnBrk="1" hangingPunct="1">
              <a:defRPr sz="1200" smtClean="0"/>
            </a:lvl1pPr>
          </a:lstStyle>
          <a:p>
            <a:pPr>
              <a:defRPr/>
            </a:pPr>
            <a:fld id="{497C0F01-DE2D-4539-A7B6-B26CD06468B0}" type="slidenum">
              <a:rPr lang="en-US" altLang="en-US"/>
              <a:pPr>
                <a:defRPr/>
              </a:pPr>
              <a:t>‹#›</a:t>
            </a:fld>
            <a:endParaRPr lang="en-US" altLang="en-US"/>
          </a:p>
        </p:txBody>
      </p:sp>
    </p:spTree>
    <p:extLst>
      <p:ext uri="{BB962C8B-B14F-4D97-AF65-F5344CB8AC3E}">
        <p14:creationId xmlns:p14="http://schemas.microsoft.com/office/powerpoint/2010/main" val="303932173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image" Target="../media/image11.png"/></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image" Target="../media/image11.png"/></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image" Target="../media/image11.pn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image" Target="../media/image11.png"/></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Videos/Electrician%20Fatality%20440%20volts%20LOTO%20Improper.mpg"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image" Target="../media/image11.png"/><Relationship Id="rId4" Type="http://schemas.openxmlformats.org/officeDocument/2006/relationships/image" Target="../media/image10.jpeg"/></Relationships>
</file>

<file path=ppt/notesSlides/_rels/note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D34E606E-0B24-427F-8B70-92A0274AC7BE}" type="slidenum">
              <a:rPr lang="en-US" altLang="en-US"/>
              <a:pPr>
                <a:spcBef>
                  <a:spcPct val="0"/>
                </a:spcBef>
              </a:pPr>
              <a:t>1</a:t>
            </a:fld>
            <a:endParaRPr lang="en-US" altLang="en-US"/>
          </a:p>
        </p:txBody>
      </p:sp>
      <p:sp>
        <p:nvSpPr>
          <p:cNvPr id="325635" name="Rectangle 7"/>
          <p:cNvSpPr txBox="1">
            <a:spLocks noGrp="1" noChangeArrowheads="1"/>
          </p:cNvSpPr>
          <p:nvPr/>
        </p:nvSpPr>
        <p:spPr bwMode="auto">
          <a:xfrm>
            <a:off x="4010025" y="8899525"/>
            <a:ext cx="3065463"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nchor="b"/>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D81CD184-57AC-4882-9A9D-0ABF95D0CC5C}" type="slidenum">
              <a:rPr lang="en-US" altLang="en-US">
                <a:cs typeface="Arial" pitchFamily="34" charset="0"/>
              </a:rPr>
              <a:pPr algn="r" eaLnBrk="1" hangingPunct="1">
                <a:spcBef>
                  <a:spcPct val="0"/>
                </a:spcBef>
              </a:pPr>
              <a:t>1</a:t>
            </a:fld>
            <a:endParaRPr lang="en-US" altLang="en-US">
              <a:cs typeface="Arial" pitchFamily="34" charset="0"/>
            </a:endParaRPr>
          </a:p>
        </p:txBody>
      </p:sp>
      <p:sp>
        <p:nvSpPr>
          <p:cNvPr id="325636" name="Rectangle 1026"/>
          <p:cNvSpPr>
            <a:spLocks noGrp="1" noRot="1" noChangeAspect="1" noChangeArrowheads="1" noTextEdit="1"/>
          </p:cNvSpPr>
          <p:nvPr>
            <p:ph type="sldImg"/>
          </p:nvPr>
        </p:nvSpPr>
        <p:spPr>
          <a:ln/>
        </p:spPr>
      </p:sp>
      <p:sp>
        <p:nvSpPr>
          <p:cNvPr id="325637" name="Rectangle 3"/>
          <p:cNvSpPr>
            <a:spLocks noGrp="1" noChangeArrowheads="1"/>
          </p:cNvSpPr>
          <p:nvPr>
            <p:ph type="body" idx="3"/>
          </p:nvPr>
        </p:nvSpPr>
        <p:spPr>
          <a:xfrm>
            <a:off x="942975" y="4427538"/>
            <a:ext cx="5191125" cy="4217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smtClean="0">
                <a:latin typeface="Arial" pitchFamily="34" charset="0"/>
              </a:rPr>
              <a:t>Electrical Safety/Lockout-Tagout</a:t>
            </a:r>
          </a:p>
          <a:p>
            <a:endParaRPr lang="en-US" altLang="en-US" b="1" smtClean="0">
              <a:latin typeface="Arial" pitchFamily="34" charset="0"/>
            </a:endParaRPr>
          </a:p>
          <a:p>
            <a:r>
              <a:rPr lang="en-US" altLang="en-US" b="1" smtClean="0">
                <a:latin typeface="Arial" pitchFamily="34" charset="0"/>
              </a:rPr>
              <a:t>An average of one worker is electrocuted on the job every day.</a:t>
            </a:r>
            <a:r>
              <a:rPr lang="en-US" altLang="en-US" smtClean="0">
                <a:latin typeface="Arial" pitchFamily="34" charset="0"/>
              </a:rPr>
              <a:t>  Electricity is one of the most common causes of fire in homes and workplaces.  Explosions have also resulted from electrical sources. There are four main types of electrical injuries:</a:t>
            </a:r>
          </a:p>
          <a:p>
            <a:endParaRPr lang="en-US" altLang="en-US" smtClean="0">
              <a:latin typeface="Arial" pitchFamily="34" charset="0"/>
            </a:endParaRPr>
          </a:p>
          <a:p>
            <a:pPr lvl="1">
              <a:buFontTx/>
              <a:buChar char="•"/>
            </a:pPr>
            <a:r>
              <a:rPr lang="en-US" altLang="en-US" smtClean="0">
                <a:latin typeface="Arial" pitchFamily="34" charset="0"/>
              </a:rPr>
              <a:t> Electrocution (death due to electrical shock)</a:t>
            </a:r>
          </a:p>
          <a:p>
            <a:pPr lvl="1">
              <a:buFontTx/>
              <a:buChar char="•"/>
            </a:pPr>
            <a:r>
              <a:rPr lang="en-US" altLang="en-US" smtClean="0">
                <a:latin typeface="Arial" pitchFamily="34" charset="0"/>
              </a:rPr>
              <a:t> Electrical shock</a:t>
            </a:r>
          </a:p>
          <a:p>
            <a:pPr lvl="1">
              <a:buFontTx/>
              <a:buChar char="•"/>
            </a:pPr>
            <a:r>
              <a:rPr lang="en-US" altLang="en-US" smtClean="0">
                <a:latin typeface="Arial" pitchFamily="34" charset="0"/>
              </a:rPr>
              <a:t> Burns</a:t>
            </a:r>
          </a:p>
          <a:p>
            <a:pPr lvl="1">
              <a:buFontTx/>
              <a:buChar char="•"/>
            </a:pPr>
            <a:r>
              <a:rPr lang="en-US" altLang="en-US" smtClean="0">
                <a:latin typeface="Arial" pitchFamily="34" charset="0"/>
              </a:rPr>
              <a:t> Falls</a:t>
            </a:r>
          </a:p>
          <a:p>
            <a:endParaRPr lang="en-US" altLang="en-US" smtClean="0">
              <a:latin typeface="Arial" pitchFamily="34" charset="0"/>
            </a:endParaRPr>
          </a:p>
          <a:p>
            <a:r>
              <a:rPr lang="en-US" altLang="en-US" smtClean="0">
                <a:latin typeface="Arial" pitchFamily="34" charset="0"/>
              </a:rPr>
              <a:t>The following training content is subject to change as shipyard rules and governmental regulations change. You should follow your company’s procedures, rules and regulations. You should also study applicable OSHA (Federal and California) and NAVSEA standards and best practices before beginning work. </a:t>
            </a:r>
          </a:p>
        </p:txBody>
      </p:sp>
    </p:spTree>
    <p:extLst>
      <p:ext uri="{BB962C8B-B14F-4D97-AF65-F5344CB8AC3E}">
        <p14:creationId xmlns:p14="http://schemas.microsoft.com/office/powerpoint/2010/main" val="3096558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EFB93EF5-7B21-458A-B810-D602BE15D130}" type="slidenum">
              <a:rPr lang="en-US" altLang="en-US"/>
              <a:pPr>
                <a:spcBef>
                  <a:spcPct val="0"/>
                </a:spcBef>
              </a:pPr>
              <a:t>10</a:t>
            </a:fld>
            <a:endParaRPr lang="en-US" altLang="en-US"/>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xfrm>
            <a:off x="628650" y="4449763"/>
            <a:ext cx="5662613" cy="4449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dirty="0" smtClean="0">
                <a:latin typeface="Arial" pitchFamily="34" charset="0"/>
              </a:rPr>
              <a:t>Ask for volunteers to read each term and definition.</a:t>
            </a:r>
          </a:p>
          <a:p>
            <a:endParaRPr lang="en-US" altLang="en-US" sz="1400" dirty="0" smtClean="0">
              <a:latin typeface="Arial" pitchFamily="34" charset="0"/>
            </a:endParaRPr>
          </a:p>
          <a:p>
            <a:r>
              <a:rPr lang="en-US" altLang="en-US" sz="1400" dirty="0" smtClean="0">
                <a:latin typeface="Arial" pitchFamily="34" charset="0"/>
              </a:rPr>
              <a:t>Ask the question, “Who is authorized to “tag” a system or piece of equipment?”</a:t>
            </a:r>
          </a:p>
          <a:p>
            <a:endParaRPr lang="en-US" altLang="en-US" sz="1400" dirty="0" smtClean="0">
              <a:latin typeface="Arial" pitchFamily="34" charset="0"/>
            </a:endParaRPr>
          </a:p>
          <a:p>
            <a:endParaRPr lang="en-US" altLang="en-US" sz="1400" dirty="0" smtClean="0">
              <a:latin typeface="Arial" pitchFamily="34" charset="0"/>
            </a:endParaRPr>
          </a:p>
          <a:p>
            <a:r>
              <a:rPr lang="en-US" altLang="en-US" sz="1400" dirty="0" smtClean="0">
                <a:latin typeface="Arial" pitchFamily="34" charset="0"/>
              </a:rPr>
              <a:t>	</a:t>
            </a:r>
            <a:r>
              <a:rPr lang="en-US" altLang="en-US" sz="1400" b="1" i="1" dirty="0" smtClean="0">
                <a:latin typeface="Arial" pitchFamily="34" charset="0"/>
              </a:rPr>
              <a:t>Target Answer below</a:t>
            </a:r>
          </a:p>
          <a:p>
            <a:endParaRPr lang="en-US" altLang="en-US" sz="800" b="1" i="1" dirty="0" smtClean="0">
              <a:latin typeface="Arial" pitchFamily="34" charset="0"/>
            </a:endParaRPr>
          </a:p>
          <a:p>
            <a:r>
              <a:rPr lang="en-US" altLang="en-US" sz="1400" b="1" i="1" dirty="0" smtClean="0">
                <a:latin typeface="Arial" pitchFamily="34" charset="0"/>
              </a:rPr>
              <a:t>Authorized Employee – ONLY.</a:t>
            </a:r>
          </a:p>
          <a:p>
            <a:endParaRPr lang="en-US" altLang="en-US" sz="800" b="1" i="1" dirty="0" smtClean="0">
              <a:latin typeface="Arial" pitchFamily="34" charset="0"/>
            </a:endParaRPr>
          </a:p>
          <a:p>
            <a:r>
              <a:rPr lang="en-US" altLang="en-US" sz="1400" dirty="0" smtClean="0">
                <a:latin typeface="Arial" pitchFamily="34" charset="0"/>
              </a:rPr>
              <a:t>Ask, “What is the difference between an Affected and Authorized Employee?</a:t>
            </a:r>
          </a:p>
          <a:p>
            <a:r>
              <a:rPr lang="en-US" altLang="en-US" sz="1400" b="1" i="1" dirty="0" smtClean="0">
                <a:latin typeface="Arial" pitchFamily="34" charset="0"/>
              </a:rPr>
              <a:t>Affected-Operator of equipment on which is being repaired or serviced.</a:t>
            </a:r>
          </a:p>
          <a:p>
            <a:r>
              <a:rPr lang="en-US" altLang="en-US" sz="1400" b="1" i="1" dirty="0" smtClean="0">
                <a:latin typeface="Arial" pitchFamily="34" charset="0"/>
              </a:rPr>
              <a:t>Authorized-A person who does the lockout-</a:t>
            </a:r>
            <a:r>
              <a:rPr lang="en-US" altLang="en-US" sz="1400" b="1" i="1" dirty="0" err="1" smtClean="0">
                <a:latin typeface="Arial" pitchFamily="34" charset="0"/>
              </a:rPr>
              <a:t>tagout</a:t>
            </a:r>
            <a:r>
              <a:rPr lang="en-US" altLang="en-US" sz="1400" b="1" i="1" dirty="0" smtClean="0">
                <a:latin typeface="Arial" pitchFamily="34" charset="0"/>
              </a:rPr>
              <a:t>.</a:t>
            </a:r>
          </a:p>
          <a:p>
            <a:endParaRPr lang="en-US" altLang="en-US" sz="1400" b="1" i="1" dirty="0" smtClean="0">
              <a:latin typeface="Arial" pitchFamily="34" charset="0"/>
            </a:endParaRPr>
          </a:p>
          <a:p>
            <a:r>
              <a:rPr lang="en-US" altLang="en-US" sz="1400" b="1" i="1" dirty="0" smtClean="0">
                <a:latin typeface="Arial" pitchFamily="34" charset="0"/>
              </a:rPr>
              <a:t>Say, “Only Ships Force can tag-out on a navy vessel.”</a:t>
            </a:r>
          </a:p>
        </p:txBody>
      </p:sp>
      <p:pic>
        <p:nvPicPr>
          <p:cNvPr id="33280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5751513"/>
            <a:ext cx="593725"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14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BBD2F8D0-0E3B-431D-96BB-4573E3ADA261}" type="slidenum">
              <a:rPr lang="en-US" altLang="en-US"/>
              <a:pPr>
                <a:spcBef>
                  <a:spcPct val="0"/>
                </a:spcBef>
              </a:pPr>
              <a:t>11</a:t>
            </a:fld>
            <a:endParaRPr lang="en-US" altLang="en-US"/>
          </a:p>
        </p:txBody>
      </p:sp>
      <p:sp>
        <p:nvSpPr>
          <p:cNvPr id="333827" name="Rectangle 2"/>
          <p:cNvSpPr>
            <a:spLocks noGrp="1" noRot="1" noChangeAspect="1" noChangeArrowheads="1" noTextEdit="1"/>
          </p:cNvSpPr>
          <p:nvPr>
            <p:ph type="sldImg"/>
          </p:nvPr>
        </p:nvSpPr>
        <p:spPr>
          <a:xfrm>
            <a:off x="1254125" y="746125"/>
            <a:ext cx="4568825" cy="3427413"/>
          </a:xfrm>
          <a:ln/>
        </p:spPr>
      </p:sp>
      <p:sp>
        <p:nvSpPr>
          <p:cNvPr id="333828" name="Rectangle 3"/>
          <p:cNvSpPr>
            <a:spLocks noGrp="1" noChangeArrowheads="1"/>
          </p:cNvSpPr>
          <p:nvPr>
            <p:ph type="body" idx="1"/>
          </p:nvPr>
        </p:nvSpPr>
        <p:spPr>
          <a:xfrm>
            <a:off x="942975" y="4448175"/>
            <a:ext cx="5268913" cy="3817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400" b="1" dirty="0" smtClean="0">
                <a:latin typeface="Arial" pitchFamily="34" charset="0"/>
              </a:rPr>
              <a:t>Overcurrent Devices</a:t>
            </a:r>
          </a:p>
          <a:p>
            <a:endParaRPr lang="en-US" altLang="en-US" sz="1400" b="1" dirty="0" smtClean="0">
              <a:latin typeface="Arial" pitchFamily="34" charset="0"/>
            </a:endParaRPr>
          </a:p>
          <a:p>
            <a:r>
              <a:rPr lang="en-US" altLang="en-US" sz="1400" dirty="0" smtClean="0">
                <a:latin typeface="Arial" pitchFamily="34" charset="0"/>
              </a:rPr>
              <a:t>Read this page.</a:t>
            </a:r>
          </a:p>
          <a:p>
            <a:endParaRPr lang="en-US" altLang="en-US" sz="1400" dirty="0" smtClean="0">
              <a:latin typeface="Arial" pitchFamily="34" charset="0"/>
            </a:endParaRPr>
          </a:p>
          <a:p>
            <a:r>
              <a:rPr lang="en-US" altLang="en-US" sz="1400" dirty="0" smtClean="0">
                <a:latin typeface="Arial" pitchFamily="34" charset="0"/>
              </a:rPr>
              <a:t>Ask, “Is a GFCI an overcurrent device?”</a:t>
            </a:r>
          </a:p>
          <a:p>
            <a:endParaRPr lang="en-US" altLang="en-US" sz="1400" dirty="0" smtClean="0">
              <a:latin typeface="Arial" pitchFamily="34" charset="0"/>
            </a:endParaRPr>
          </a:p>
          <a:p>
            <a:r>
              <a:rPr lang="en-US" altLang="en-US" sz="1400" dirty="0" smtClean="0">
                <a:latin typeface="Arial" pitchFamily="34" charset="0"/>
              </a:rPr>
              <a:t>              Target Answer</a:t>
            </a:r>
          </a:p>
          <a:p>
            <a:endParaRPr lang="en-US" altLang="en-US" sz="1400" dirty="0" smtClean="0">
              <a:latin typeface="Arial" pitchFamily="34" charset="0"/>
            </a:endParaRPr>
          </a:p>
          <a:p>
            <a:endParaRPr lang="en-US" altLang="en-US" sz="1400" dirty="0" smtClean="0">
              <a:latin typeface="Arial" pitchFamily="34" charset="0"/>
            </a:endParaRPr>
          </a:p>
          <a:p>
            <a:r>
              <a:rPr lang="en-US" altLang="en-US" sz="1400" i="1" dirty="0" smtClean="0">
                <a:latin typeface="Arial" pitchFamily="34" charset="0"/>
              </a:rPr>
              <a:t>No.  A GFCI detects slight current imbalances between the hot and grounded conductors.  It is used to protect people vs. equipment.</a:t>
            </a:r>
          </a:p>
          <a:p>
            <a:endParaRPr lang="en-US" altLang="en-US" sz="1400" dirty="0" smtClean="0">
              <a:latin typeface="Arial" pitchFamily="34" charset="0"/>
            </a:endParaRPr>
          </a:p>
          <a:p>
            <a:r>
              <a:rPr lang="en-US" altLang="en-US" sz="1400" dirty="0" smtClean="0">
                <a:latin typeface="Arial" pitchFamily="34" charset="0"/>
              </a:rPr>
              <a:t>Ask if questions.</a:t>
            </a:r>
          </a:p>
        </p:txBody>
      </p:sp>
      <p:pic>
        <p:nvPicPr>
          <p:cNvPr id="33382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5980113"/>
            <a:ext cx="593725"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248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945EA2C1-B773-4C45-A00F-2E2A6E50E5EA}" type="slidenum">
              <a:rPr lang="en-US" altLang="en-US"/>
              <a:pPr>
                <a:spcBef>
                  <a:spcPct val="0"/>
                </a:spcBef>
              </a:pPr>
              <a:t>12</a:t>
            </a:fld>
            <a:endParaRPr lang="en-US" altLang="en-US"/>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Key Word:  De-Energize! </a:t>
            </a:r>
            <a:r>
              <a:rPr lang="en-US" altLang="en-US" sz="1400" smtClean="0">
                <a:latin typeface="Arial" pitchFamily="34" charset="0"/>
              </a:rPr>
              <a:t>(1915.181)</a:t>
            </a:r>
          </a:p>
          <a:p>
            <a:endParaRPr lang="en-US" altLang="en-US" sz="1400" smtClean="0">
              <a:latin typeface="Arial" pitchFamily="34" charset="0"/>
            </a:endParaRPr>
          </a:p>
          <a:p>
            <a:r>
              <a:rPr lang="en-US" altLang="en-US" sz="1400" smtClean="0">
                <a:latin typeface="Arial" pitchFamily="34" charset="0"/>
              </a:rPr>
              <a:t>Ask for volunteers to read each paragraph.  </a:t>
            </a:r>
          </a:p>
          <a:p>
            <a:endParaRPr lang="en-US" altLang="en-US" sz="1400" smtClean="0">
              <a:latin typeface="Arial" pitchFamily="34" charset="0"/>
            </a:endParaRPr>
          </a:p>
          <a:p>
            <a:r>
              <a:rPr lang="en-US" altLang="en-US" sz="1400" smtClean="0">
                <a:latin typeface="Arial" pitchFamily="34" charset="0"/>
              </a:rPr>
              <a:t>Thank volunteers.</a:t>
            </a:r>
          </a:p>
          <a:p>
            <a:endParaRPr lang="en-US" altLang="en-US" sz="1400" smtClean="0">
              <a:latin typeface="Arial" pitchFamily="34" charset="0"/>
            </a:endParaRPr>
          </a:p>
          <a:p>
            <a:r>
              <a:rPr lang="en-US" altLang="en-US" sz="1400" b="1" smtClean="0">
                <a:latin typeface="Arial" pitchFamily="34" charset="0"/>
              </a:rPr>
              <a:t>Emphasize</a:t>
            </a:r>
            <a:r>
              <a:rPr lang="en-US" altLang="en-US" sz="1400" smtClean="0">
                <a:latin typeface="Arial" pitchFamily="34" charset="0"/>
              </a:rPr>
              <a:t> – ALWAYS CHECK AND CHECK AGAIN TO BE SURE A 	CIRCUIT IS DE-ENERGIZED.</a:t>
            </a:r>
          </a:p>
          <a:p>
            <a:endParaRPr lang="en-US" altLang="en-US" smtClean="0">
              <a:latin typeface="Arial" pitchFamily="34" charset="0"/>
            </a:endParaRPr>
          </a:p>
        </p:txBody>
      </p:sp>
    </p:spTree>
    <p:extLst>
      <p:ext uri="{BB962C8B-B14F-4D97-AF65-F5344CB8AC3E}">
        <p14:creationId xmlns:p14="http://schemas.microsoft.com/office/powerpoint/2010/main" val="39186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E82548D2-C519-45F9-BC6D-16D81D748931}" type="slidenum">
              <a:rPr lang="en-US" altLang="en-US"/>
              <a:pPr>
                <a:spcBef>
                  <a:spcPct val="0"/>
                </a:spcBef>
              </a:pPr>
              <a:t>13</a:t>
            </a:fld>
            <a:endParaRPr lang="en-US" altLang="en-US"/>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xfrm>
            <a:off x="795338" y="4379913"/>
            <a:ext cx="5664200"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itchFamily="34" charset="0"/>
              </a:rPr>
              <a:t>                    		Target  Answers below</a:t>
            </a:r>
          </a:p>
          <a:p>
            <a:endParaRPr lang="en-US" altLang="en-US" b="1" dirty="0" smtClean="0">
              <a:latin typeface="Arial" pitchFamily="34" charset="0"/>
            </a:endParaRPr>
          </a:p>
          <a:p>
            <a:endParaRPr lang="en-US" altLang="en-US" b="1" dirty="0" smtClean="0">
              <a:latin typeface="Arial" pitchFamily="34" charset="0"/>
            </a:endParaRPr>
          </a:p>
          <a:p>
            <a:r>
              <a:rPr lang="en-US" altLang="en-US" b="1" dirty="0" smtClean="0">
                <a:latin typeface="Arial" pitchFamily="34" charset="0"/>
              </a:rPr>
              <a:t> </a:t>
            </a:r>
            <a:r>
              <a:rPr lang="en-US" altLang="en-US" sz="1400" b="1" dirty="0" smtClean="0">
                <a:latin typeface="Arial" pitchFamily="34" charset="0"/>
              </a:rPr>
              <a:t>Have </a:t>
            </a:r>
            <a:r>
              <a:rPr lang="en-US" altLang="en-US" sz="1400" b="1" dirty="0">
                <a:latin typeface="Arial" pitchFamily="34" charset="0"/>
              </a:rPr>
              <a:t>the participants take this quiz by marking “T” for True and “F” for False.  Allow 1-2 minutes.  Review answers with the group.</a:t>
            </a:r>
          </a:p>
          <a:p>
            <a:endParaRPr lang="en-US" altLang="en-US" sz="1400" b="1" dirty="0" smtClean="0">
              <a:latin typeface="Arial" pitchFamily="34" charset="0"/>
            </a:endParaRPr>
          </a:p>
        </p:txBody>
      </p:sp>
      <p:pic>
        <p:nvPicPr>
          <p:cNvPr id="2488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4379913"/>
            <a:ext cx="642937"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883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5" y="4379913"/>
            <a:ext cx="593725"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3867233470"/>
              </p:ext>
            </p:extLst>
          </p:nvPr>
        </p:nvGraphicFramePr>
        <p:xfrm>
          <a:off x="719137" y="6284912"/>
          <a:ext cx="5584825" cy="2501560"/>
        </p:xfrm>
        <a:graphic>
          <a:graphicData uri="http://schemas.openxmlformats.org/drawingml/2006/table">
            <a:tbl>
              <a:tblPr/>
              <a:tblGrid>
                <a:gridCol w="314639"/>
                <a:gridCol w="314639"/>
                <a:gridCol w="4955547"/>
              </a:tblGrid>
              <a:tr h="152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392" marR="94392" marT="46820" marB="468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20" marB="468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One person every week dies from electrocution.   (EVERY </a:t>
                      </a:r>
                      <a:r>
                        <a:rPr kumimoji="0" lang="en-US" sz="1400" b="0" i="0" u="sng" strike="noStrike" cap="none" normalizeH="0" baseline="0" dirty="0" smtClean="0">
                          <a:ln>
                            <a:noFill/>
                          </a:ln>
                          <a:solidFill>
                            <a:schemeClr val="tx1"/>
                          </a:solidFill>
                          <a:effectLst/>
                          <a:latin typeface="Arial" charset="0"/>
                        </a:rPr>
                        <a:t>DAY</a:t>
                      </a:r>
                      <a:r>
                        <a:rPr kumimoji="0" lang="en-US" sz="1400" b="0" i="0" u="none" strike="noStrike" cap="none" normalizeH="0" baseline="0" dirty="0" smtClean="0">
                          <a:ln>
                            <a:noFill/>
                          </a:ln>
                          <a:solidFill>
                            <a:schemeClr val="tx1"/>
                          </a:solidFill>
                          <a:effectLst/>
                          <a:latin typeface="Arial" charset="0"/>
                        </a:rPr>
                        <a:t>)</a:t>
                      </a:r>
                    </a:p>
                  </a:txBody>
                  <a:tcPr marL="94392" marR="94392" marT="46820" marB="468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T</a:t>
                      </a:r>
                    </a:p>
                  </a:txBody>
                  <a:tcPr marL="94392" marR="94392" marT="46820" marB="468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392" marR="94392" marT="46820" marB="468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We get shocked when we come into contact with an electrical energy source</a:t>
                      </a:r>
                    </a:p>
                  </a:txBody>
                  <a:tcPr marL="94392" marR="94392" marT="46820" marB="468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392" marR="94392" marT="46820" marB="468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20" marB="468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To work on an electrical system on-board a ship there must be a lock and a tag</a:t>
                      </a:r>
                    </a:p>
                  </a:txBody>
                  <a:tcPr marL="94392" marR="94392" marT="46820" marB="468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3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392" marR="94392" marT="46820" marB="468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20" marB="468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An “Affected Person” and an “Authorized Person” are essentially the same thing</a:t>
                      </a:r>
                    </a:p>
                  </a:txBody>
                  <a:tcPr marL="94392" marR="94392" marT="46820" marB="468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charset="0"/>
                      </a:endParaRPr>
                    </a:p>
                  </a:txBody>
                  <a:tcPr marL="94392" marR="94392" marT="46820" marB="468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Arial" charset="0"/>
                        </a:rPr>
                        <a:t>F</a:t>
                      </a:r>
                    </a:p>
                  </a:txBody>
                  <a:tcPr marL="94392" marR="94392" marT="46820" marB="468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A GFCI is an overcurrent device</a:t>
                      </a:r>
                    </a:p>
                  </a:txBody>
                  <a:tcPr marL="94392" marR="94392" marT="46820" marB="468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663261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xfrm>
            <a:off x="706438" y="4449764"/>
            <a:ext cx="5724525"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itchFamily="34" charset="0"/>
              </a:rPr>
              <a:t>Your Companies System</a:t>
            </a:r>
          </a:p>
          <a:p>
            <a:r>
              <a:rPr lang="en-US" dirty="0" smtClean="0">
                <a:solidFill>
                  <a:srgbClr val="FF0000"/>
                </a:solidFill>
              </a:rPr>
              <a:t>Read</a:t>
            </a:r>
            <a:r>
              <a:rPr lang="en-US" dirty="0" smtClean="0"/>
              <a:t>:  The</a:t>
            </a:r>
            <a:r>
              <a:rPr lang="en-US" dirty="0"/>
              <a:t> </a:t>
            </a:r>
            <a:r>
              <a:rPr lang="en-US" b="1" dirty="0"/>
              <a:t>Lockout</a:t>
            </a:r>
            <a:r>
              <a:rPr lang="en-US" dirty="0"/>
              <a:t>/</a:t>
            </a:r>
            <a:r>
              <a:rPr lang="en-US" b="1" dirty="0"/>
              <a:t>Tagout Plus</a:t>
            </a:r>
            <a:r>
              <a:rPr lang="en-US" dirty="0"/>
              <a:t> standard specifies that employers must: </a:t>
            </a:r>
            <a:r>
              <a:rPr lang="en-US" dirty="0" smtClean="0"/>
              <a:t>establish </a:t>
            </a:r>
            <a:r>
              <a:rPr lang="en-US" dirty="0"/>
              <a:t>an energy-control </a:t>
            </a:r>
            <a:r>
              <a:rPr lang="en-US" b="1" dirty="0"/>
              <a:t>program</a:t>
            </a:r>
            <a:r>
              <a:rPr lang="en-US" dirty="0"/>
              <a:t> to ensure that only trained and authorized employees isolate machines from their energy sources and render them inoperative before performing service or maintenance</a:t>
            </a:r>
            <a:r>
              <a:rPr lang="en-US" dirty="0" smtClean="0"/>
              <a:t>.  </a:t>
            </a:r>
          </a:p>
          <a:p>
            <a:r>
              <a:rPr lang="en-US" b="1"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General </a:t>
            </a:r>
            <a:r>
              <a:rPr lang="en-US" b="1"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training content</a:t>
            </a:r>
            <a:r>
              <a:rPr lang="en-US"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 The employer shall train each employee who is, or may be, in an area where lockout/tags-plus systems are being used so they know:</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1915.89(o)(2)(</a:t>
            </a:r>
            <a:r>
              <a:rPr lang="en-US" dirty="0" err="1">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i</a:t>
            </a:r>
            <a:r>
              <a:rPr lang="en-US"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The purpose and function of the employer's lockout/tags-plus program and procedures;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1915.89(o)(2)(ii)</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The unique identity of the locks and tags to be used in the lockout/tags-plus system, as well as the standardized color, shape or size of these devices</a:t>
            </a:r>
            <a:r>
              <a:rPr lang="en-US" dirty="0" smtClean="0">
                <a:solidFill>
                  <a:srgbClr val="333333"/>
                </a:solidFill>
                <a:latin typeface="Helvetica" panose="020B0604020202020204" pitchFamily="34" charset="0"/>
                <a:ea typeface="Times New Roman" panose="02020603050405020304" pitchFamily="18" charset="0"/>
                <a:cs typeface="Times New Roman" panose="02020603050405020304" pitchFamily="18" charset="0"/>
              </a:rPr>
              <a:t>;</a:t>
            </a:r>
          </a:p>
          <a:p>
            <a:pPr>
              <a:lnSpc>
                <a:spcPct val="107000"/>
              </a:lnSpc>
              <a:spcBef>
                <a:spcPts val="0"/>
              </a:spcBef>
              <a:spcAft>
                <a:spcPts val="0"/>
              </a:spcAft>
            </a:pPr>
            <a:r>
              <a:rPr lang="en-US" b="1" i="1" dirty="0" smtClean="0">
                <a:solidFill>
                  <a:srgbClr val="FF0000"/>
                </a:solidFill>
                <a:latin typeface="Helvetica" panose="020B0604020202020204" pitchFamily="34" charset="0"/>
                <a:ea typeface="Times New Roman" panose="02020603050405020304" pitchFamily="18" charset="0"/>
                <a:cs typeface="Times New Roman" panose="02020603050405020304" pitchFamily="18" charset="0"/>
              </a:rPr>
              <a:t>Emphasize that this is specific to the organization they work for.</a:t>
            </a:r>
            <a:endParaRPr lang="en-US" b="1" i="1" dirty="0">
              <a:solidFill>
                <a:srgbClr val="FF0000"/>
              </a:solidFill>
              <a:latin typeface="Helvetica" panose="020B0604020202020204" pitchFamily="34" charset="0"/>
              <a:ea typeface="Times New Roman" panose="02020603050405020304" pitchFamily="18" charset="0"/>
              <a:cs typeface="Times New Roman" panose="02020603050405020304" pitchFamily="18" charset="0"/>
            </a:endParaRPr>
          </a:p>
          <a:p>
            <a:r>
              <a:rPr lang="en-US" dirty="0">
                <a:solidFill>
                  <a:schemeClr val="dk1"/>
                </a:solidFill>
              </a:rPr>
              <a:t>1915.89(o)(2)(iii)</a:t>
            </a:r>
          </a:p>
          <a:p>
            <a:r>
              <a:rPr lang="en-US" dirty="0">
                <a:solidFill>
                  <a:schemeClr val="dk1"/>
                </a:solidFill>
              </a:rPr>
              <a:t>The basic components of the tags-plus system: an energy-isolating device with a tag affixed to it and an additional safety measure</a:t>
            </a:r>
            <a:r>
              <a:rPr lang="en-US" dirty="0" smtClean="0">
                <a:solidFill>
                  <a:schemeClr val="dk1"/>
                </a:solidFill>
              </a:rPr>
              <a:t>;</a:t>
            </a:r>
          </a:p>
          <a:p>
            <a:r>
              <a:rPr lang="en-US" dirty="0">
                <a:solidFill>
                  <a:srgbClr val="333333"/>
                </a:solidFill>
                <a:latin typeface="Helvetica Neue"/>
              </a:rPr>
              <a:t>1915.89(o)(3)(</a:t>
            </a:r>
            <a:r>
              <a:rPr lang="en-US" dirty="0" err="1">
                <a:solidFill>
                  <a:srgbClr val="333333"/>
                </a:solidFill>
                <a:latin typeface="Helvetica Neue"/>
              </a:rPr>
              <a:t>i</a:t>
            </a:r>
            <a:r>
              <a:rPr lang="en-US" dirty="0">
                <a:solidFill>
                  <a:srgbClr val="333333"/>
                </a:solidFill>
                <a:latin typeface="Helvetica Neue"/>
              </a:rPr>
              <a:t>)The use of the employer's lockout/tags-plus program and procedures</a:t>
            </a:r>
            <a:r>
              <a:rPr lang="en-US" dirty="0" smtClean="0">
                <a:solidFill>
                  <a:srgbClr val="333333"/>
                </a:solidFill>
                <a:latin typeface="Helvetica Neue"/>
              </a:rPr>
              <a:t>;</a:t>
            </a:r>
          </a:p>
          <a:p>
            <a:r>
              <a:rPr lang="en-US" dirty="0" smtClean="0">
                <a:solidFill>
                  <a:srgbClr val="333333"/>
                </a:solidFill>
                <a:latin typeface="Helvetica Neue"/>
              </a:rPr>
              <a:t>Ask if there are questions.</a:t>
            </a:r>
            <a:endParaRPr lang="en-US" dirty="0">
              <a:solidFill>
                <a:srgbClr val="333333"/>
              </a:solidFill>
              <a:latin typeface="Helvetica Neue"/>
            </a:endParaRPr>
          </a:p>
          <a:p>
            <a:endParaRPr lang="en-US" dirty="0">
              <a:solidFill>
                <a:schemeClr val="dk1"/>
              </a:solidFill>
            </a:endParaRPr>
          </a:p>
        </p:txBody>
      </p:sp>
      <p:sp>
        <p:nvSpPr>
          <p:cNvPr id="336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637CF1D1-F8E6-433C-BD38-C76CA9F377F2}" type="slidenum">
              <a:rPr lang="en-US" altLang="en-US"/>
              <a:pPr>
                <a:spcBef>
                  <a:spcPct val="0"/>
                </a:spcBef>
              </a:pPr>
              <a:t>14</a:t>
            </a:fld>
            <a:endParaRPr lang="en-US" altLang="en-US"/>
          </a:p>
        </p:txBody>
      </p:sp>
    </p:spTree>
    <p:extLst>
      <p:ext uri="{BB962C8B-B14F-4D97-AF65-F5344CB8AC3E}">
        <p14:creationId xmlns:p14="http://schemas.microsoft.com/office/powerpoint/2010/main" val="3410628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xfrm>
            <a:off x="706438" y="4449763"/>
            <a:ext cx="5724525"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Lockout Tagout Piers / Facilities</a:t>
            </a:r>
          </a:p>
          <a:p>
            <a:endParaRPr lang="en-US" altLang="en-US" sz="1400" b="1" smtClean="0">
              <a:latin typeface="Arial" pitchFamily="34" charset="0"/>
            </a:endParaRPr>
          </a:p>
          <a:p>
            <a:r>
              <a:rPr lang="en-US" altLang="en-US" sz="1400" smtClean="0">
                <a:latin typeface="Arial" pitchFamily="34" charset="0"/>
              </a:rPr>
              <a:t>Read this page.</a:t>
            </a:r>
          </a:p>
          <a:p>
            <a:endParaRPr lang="en-US" altLang="en-US" sz="1400" smtClean="0">
              <a:latin typeface="Arial" pitchFamily="34" charset="0"/>
            </a:endParaRPr>
          </a:p>
          <a:p>
            <a:r>
              <a:rPr lang="en-US" altLang="en-US" sz="1400" smtClean="0">
                <a:latin typeface="Arial" pitchFamily="34" charset="0"/>
              </a:rPr>
              <a:t>Ask if questions.</a:t>
            </a:r>
          </a:p>
          <a:p>
            <a:endParaRPr lang="en-US" altLang="en-US" sz="1400" smtClean="0">
              <a:latin typeface="Arial" pitchFamily="34" charset="0"/>
            </a:endParaRPr>
          </a:p>
          <a:p>
            <a:endParaRPr lang="en-US" altLang="en-US" sz="800" smtClean="0">
              <a:latin typeface="Arial" pitchFamily="34" charset="0"/>
            </a:endParaRPr>
          </a:p>
          <a:p>
            <a:endParaRPr lang="en-US" altLang="en-US" smtClean="0">
              <a:latin typeface="Arial" pitchFamily="34" charset="0"/>
            </a:endParaRPr>
          </a:p>
        </p:txBody>
      </p:sp>
      <p:sp>
        <p:nvSpPr>
          <p:cNvPr id="336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E6538B4E-42D8-40FB-9C86-9ADE98B3F3D0}" type="slidenum">
              <a:rPr lang="en-US" altLang="en-US"/>
              <a:pPr>
                <a:spcBef>
                  <a:spcPct val="0"/>
                </a:spcBef>
              </a:pPr>
              <a:t>15</a:t>
            </a:fld>
            <a:endParaRPr lang="en-US" altLang="en-US"/>
          </a:p>
        </p:txBody>
      </p:sp>
    </p:spTree>
    <p:extLst>
      <p:ext uri="{BB962C8B-B14F-4D97-AF65-F5344CB8AC3E}">
        <p14:creationId xmlns:p14="http://schemas.microsoft.com/office/powerpoint/2010/main" val="1366614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DE135770-9CBA-411D-A057-292C542D4310}" type="slidenum">
              <a:rPr lang="en-US" altLang="en-US"/>
              <a:pPr>
                <a:spcBef>
                  <a:spcPct val="0"/>
                </a:spcBef>
              </a:pPr>
              <a:t>16</a:t>
            </a:fld>
            <a:endParaRPr lang="en-US" altLang="en-US"/>
          </a:p>
        </p:txBody>
      </p:sp>
      <p:sp>
        <p:nvSpPr>
          <p:cNvPr id="337923" name="Rectangle 2"/>
          <p:cNvSpPr>
            <a:spLocks noGrp="1" noRot="1" noChangeAspect="1" noChangeArrowheads="1" noTextEdit="1"/>
          </p:cNvSpPr>
          <p:nvPr>
            <p:ph type="sldImg"/>
          </p:nvPr>
        </p:nvSpPr>
        <p:spPr>
          <a:ln/>
        </p:spPr>
      </p:sp>
      <p:sp>
        <p:nvSpPr>
          <p:cNvPr id="337924"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dirty="0" smtClean="0">
                <a:latin typeface="Arial" pitchFamily="34" charset="0"/>
              </a:rPr>
              <a:t>Tagging Out a Navy Vessel</a:t>
            </a:r>
          </a:p>
          <a:p>
            <a:endParaRPr lang="en-US" altLang="en-US" sz="1400" dirty="0" smtClean="0">
              <a:latin typeface="Arial" pitchFamily="34" charset="0"/>
            </a:endParaRPr>
          </a:p>
          <a:p>
            <a:r>
              <a:rPr lang="en-US" altLang="en-US" sz="1400" dirty="0" smtClean="0">
                <a:latin typeface="Arial" pitchFamily="34" charset="0"/>
              </a:rPr>
              <a:t>Read this page.</a:t>
            </a:r>
          </a:p>
          <a:p>
            <a:endParaRPr lang="en-US" altLang="en-US" sz="1400" dirty="0" smtClean="0">
              <a:latin typeface="Arial" pitchFamily="34" charset="0"/>
            </a:endParaRPr>
          </a:p>
          <a:p>
            <a:r>
              <a:rPr lang="en-US" altLang="en-US" sz="1400" dirty="0" smtClean="0">
                <a:latin typeface="Arial" pitchFamily="34" charset="0"/>
              </a:rPr>
              <a:t>Use a pointer to identify the WRONG method of </a:t>
            </a:r>
            <a:r>
              <a:rPr lang="en-US" altLang="en-US" sz="1400" dirty="0" err="1" smtClean="0">
                <a:latin typeface="Arial" pitchFamily="34" charset="0"/>
              </a:rPr>
              <a:t>Tagout</a:t>
            </a:r>
            <a:r>
              <a:rPr lang="en-US" altLang="en-US" sz="1400" dirty="0" smtClean="0">
                <a:latin typeface="Arial" pitchFamily="34" charset="0"/>
              </a:rPr>
              <a:t>.</a:t>
            </a:r>
          </a:p>
          <a:p>
            <a:endParaRPr lang="en-US" altLang="en-US" sz="1400" dirty="0" smtClean="0">
              <a:latin typeface="Arial" pitchFamily="34" charset="0"/>
            </a:endParaRPr>
          </a:p>
          <a:p>
            <a:r>
              <a:rPr lang="en-US" altLang="en-US" sz="1400" dirty="0" smtClean="0">
                <a:latin typeface="Arial" pitchFamily="34" charset="0"/>
              </a:rPr>
              <a:t>Ask, ”Why is this wrong?”</a:t>
            </a:r>
          </a:p>
          <a:p>
            <a:endParaRPr lang="en-US" altLang="en-US" sz="1400" dirty="0" smtClean="0">
              <a:latin typeface="Arial" pitchFamily="34" charset="0"/>
            </a:endParaRPr>
          </a:p>
          <a:p>
            <a:r>
              <a:rPr lang="en-US" altLang="en-US" sz="1400" i="1" dirty="0" smtClean="0">
                <a:latin typeface="Arial" pitchFamily="34" charset="0"/>
              </a:rPr>
              <a:t>                  </a:t>
            </a:r>
            <a:r>
              <a:rPr lang="en-US" altLang="en-US" sz="1400" dirty="0" smtClean="0">
                <a:latin typeface="Arial" pitchFamily="34" charset="0"/>
              </a:rPr>
              <a:t>Target Answer below</a:t>
            </a:r>
          </a:p>
          <a:p>
            <a:endParaRPr lang="en-US" altLang="en-US" sz="1400" i="1" dirty="0" smtClean="0">
              <a:latin typeface="Arial" pitchFamily="34" charset="0"/>
            </a:endParaRPr>
          </a:p>
          <a:p>
            <a:r>
              <a:rPr lang="en-US" altLang="en-US" sz="1400" i="1" dirty="0" smtClean="0">
                <a:latin typeface="Arial" pitchFamily="34" charset="0"/>
              </a:rPr>
              <a:t>Because you do not know which circuit is being worked on.</a:t>
            </a:r>
          </a:p>
          <a:p>
            <a:endParaRPr lang="en-US" altLang="en-US" sz="1400" i="1" dirty="0" smtClean="0">
              <a:latin typeface="Arial" pitchFamily="34" charset="0"/>
            </a:endParaRPr>
          </a:p>
          <a:p>
            <a:endParaRPr lang="en-US" altLang="en-US" sz="1400" dirty="0" smtClean="0">
              <a:latin typeface="Arial" pitchFamily="34" charset="0"/>
            </a:endParaRPr>
          </a:p>
        </p:txBody>
      </p:sp>
      <p:pic>
        <p:nvPicPr>
          <p:cNvPr id="33792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2538" y="4371975"/>
            <a:ext cx="787400" cy="617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792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288" y="6602413"/>
            <a:ext cx="592137"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5243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DA3E22DC-6F4E-4373-91CF-8CB136B160CF}" type="slidenum">
              <a:rPr lang="en-US" altLang="en-US"/>
              <a:pPr>
                <a:spcBef>
                  <a:spcPct val="0"/>
                </a:spcBef>
              </a:pPr>
              <a:t>17</a:t>
            </a:fld>
            <a:endParaRPr lang="en-US" altLang="en-US"/>
          </a:p>
        </p:txBody>
      </p:sp>
      <p:sp>
        <p:nvSpPr>
          <p:cNvPr id="338947" name="Rectangle 2"/>
          <p:cNvSpPr>
            <a:spLocks noGrp="1" noRot="1" noChangeAspect="1" noChangeArrowheads="1" noTextEdit="1"/>
          </p:cNvSpPr>
          <p:nvPr>
            <p:ph type="sldImg"/>
          </p:nvPr>
        </p:nvSpPr>
        <p:spPr>
          <a:ln/>
        </p:spPr>
      </p:sp>
      <p:sp>
        <p:nvSpPr>
          <p:cNvPr id="338948" name="Rectangle 3"/>
          <p:cNvSpPr>
            <a:spLocks noGrp="1" noChangeArrowheads="1"/>
          </p:cNvSpPr>
          <p:nvPr>
            <p:ph type="body" idx="1"/>
          </p:nvPr>
        </p:nvSpPr>
        <p:spPr>
          <a:xfrm>
            <a:off x="706438" y="4449763"/>
            <a:ext cx="5664200" cy="437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Proper Tag Attachment</a:t>
            </a:r>
          </a:p>
          <a:p>
            <a:endParaRPr lang="en-US" altLang="en-US" sz="1400" smtClean="0">
              <a:latin typeface="Arial" pitchFamily="34" charset="0"/>
            </a:endParaRPr>
          </a:p>
          <a:p>
            <a:endParaRPr lang="en-US" altLang="en-US" sz="1400" smtClean="0">
              <a:latin typeface="Arial" pitchFamily="34" charset="0"/>
            </a:endParaRPr>
          </a:p>
          <a:p>
            <a:r>
              <a:rPr lang="en-US" altLang="en-US" sz="1400" smtClean="0">
                <a:latin typeface="Arial" pitchFamily="34" charset="0"/>
              </a:rPr>
              <a:t>Say, “Here are 4 examples of the CORRECT methods of Tagout.”</a:t>
            </a:r>
          </a:p>
          <a:p>
            <a:endParaRPr lang="en-US" altLang="en-US" sz="1400" smtClean="0">
              <a:latin typeface="Arial" pitchFamily="34" charset="0"/>
            </a:endParaRPr>
          </a:p>
          <a:p>
            <a:r>
              <a:rPr lang="en-US" altLang="en-US" sz="1400" smtClean="0">
                <a:latin typeface="Arial" pitchFamily="34" charset="0"/>
              </a:rPr>
              <a:t>Ask a participant to read each one and as they do point to each one. </a:t>
            </a:r>
          </a:p>
          <a:p>
            <a:endParaRPr lang="en-US" altLang="en-US" sz="1400" smtClean="0">
              <a:latin typeface="Arial" pitchFamily="34" charset="0"/>
            </a:endParaRPr>
          </a:p>
          <a:p>
            <a:r>
              <a:rPr lang="en-US" altLang="en-US" sz="1400" smtClean="0">
                <a:latin typeface="Arial" pitchFamily="34" charset="0"/>
              </a:rPr>
              <a:t>Ask if there are questions. </a:t>
            </a:r>
          </a:p>
          <a:p>
            <a:endParaRPr lang="en-US" altLang="en-US" sz="1400" smtClean="0">
              <a:latin typeface="Arial" pitchFamily="34" charset="0"/>
            </a:endParaRPr>
          </a:p>
          <a:p>
            <a:endParaRPr lang="en-US" altLang="en-US" smtClean="0">
              <a:latin typeface="Arial" pitchFamily="34" charset="0"/>
            </a:endParaRPr>
          </a:p>
          <a:p>
            <a:endParaRPr lang="en-US" altLang="en-US" smtClean="0">
              <a:latin typeface="Arial" pitchFamily="34" charset="0"/>
            </a:endParaRPr>
          </a:p>
        </p:txBody>
      </p:sp>
      <p:pic>
        <p:nvPicPr>
          <p:cNvPr id="33894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5338" y="4449763"/>
            <a:ext cx="81756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726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7B41ABC1-EB20-4C28-BFF6-D852492D3B03}" type="slidenum">
              <a:rPr lang="en-US" altLang="en-US"/>
              <a:pPr>
                <a:spcBef>
                  <a:spcPct val="0"/>
                </a:spcBef>
              </a:pPr>
              <a:t>18</a:t>
            </a:fld>
            <a:endParaRPr lang="en-US" altLang="en-US"/>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xfrm>
            <a:off x="706438" y="4449763"/>
            <a:ext cx="5664200" cy="2978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itchFamily="34" charset="0"/>
              </a:rPr>
              <a:t>		</a:t>
            </a:r>
            <a:r>
              <a:rPr lang="en-US" altLang="en-US" sz="1400" dirty="0" smtClean="0">
                <a:latin typeface="Arial" pitchFamily="34" charset="0"/>
              </a:rPr>
              <a:t>Target Answers in ALL CAPS ITALICS</a:t>
            </a:r>
            <a:endParaRPr lang="en-US" altLang="en-US" sz="1400" b="1" dirty="0" smtClean="0">
              <a:latin typeface="Arial" pitchFamily="34" charset="0"/>
            </a:endParaRPr>
          </a:p>
          <a:p>
            <a:endParaRPr lang="en-US" altLang="en-US" sz="1400" b="1" dirty="0" smtClean="0">
              <a:latin typeface="Arial" pitchFamily="34" charset="0"/>
            </a:endParaRPr>
          </a:p>
          <a:p>
            <a:r>
              <a:rPr lang="en-US" altLang="en-US" sz="1400" dirty="0" smtClean="0">
                <a:latin typeface="Arial" pitchFamily="34" charset="0"/>
              </a:rPr>
              <a:t>Which of the above is incorrect?</a:t>
            </a:r>
          </a:p>
          <a:p>
            <a:r>
              <a:rPr lang="en-US" altLang="en-US" sz="1400" b="1" dirty="0" smtClean="0">
                <a:latin typeface="Arial" pitchFamily="34" charset="0"/>
              </a:rPr>
              <a:t>	</a:t>
            </a:r>
            <a:r>
              <a:rPr lang="en-US" altLang="en-US" sz="1400" b="1" i="1" dirty="0" smtClean="0">
                <a:latin typeface="Arial" pitchFamily="34" charset="0"/>
              </a:rPr>
              <a:t>C</a:t>
            </a:r>
          </a:p>
          <a:p>
            <a:endParaRPr lang="en-US" altLang="en-US" sz="1400" dirty="0" smtClean="0">
              <a:solidFill>
                <a:srgbClr val="FF0000"/>
              </a:solidFill>
              <a:latin typeface="Arial" pitchFamily="34" charset="0"/>
            </a:endParaRPr>
          </a:p>
          <a:p>
            <a:r>
              <a:rPr lang="en-US" altLang="en-US" sz="1400" dirty="0" smtClean="0">
                <a:latin typeface="Arial" pitchFamily="34" charset="0"/>
              </a:rPr>
              <a:t>Is a tag an Administrative Control or an Engineering Control?</a:t>
            </a:r>
          </a:p>
          <a:p>
            <a:r>
              <a:rPr lang="en-US" altLang="en-US" sz="1400" dirty="0" smtClean="0">
                <a:latin typeface="Arial" pitchFamily="34" charset="0"/>
              </a:rPr>
              <a:t>	</a:t>
            </a:r>
            <a:r>
              <a:rPr lang="en-US" altLang="en-US" sz="1400" b="1" i="1" dirty="0" smtClean="0">
                <a:latin typeface="Arial" pitchFamily="34" charset="0"/>
              </a:rPr>
              <a:t>Administrative Control</a:t>
            </a:r>
          </a:p>
        </p:txBody>
      </p:sp>
      <p:pic>
        <p:nvPicPr>
          <p:cNvPr id="3399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4340225"/>
            <a:ext cx="642937" cy="5667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9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4332288"/>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122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A8BB66DF-A4DD-4739-916F-55DFA6D47CE4}" type="slidenum">
              <a:rPr lang="en-US" altLang="en-US"/>
              <a:pPr>
                <a:spcBef>
                  <a:spcPct val="0"/>
                </a:spcBef>
              </a:pPr>
              <a:t>19</a:t>
            </a:fld>
            <a:endParaRPr lang="en-US" altLang="en-US"/>
          </a:p>
        </p:txBody>
      </p:sp>
      <p:sp>
        <p:nvSpPr>
          <p:cNvPr id="340995"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defRPr/>
            </a:pPr>
            <a:r>
              <a:rPr lang="en-US" altLang="en-US" b="1" dirty="0" smtClean="0">
                <a:latin typeface="Arial" panose="020B0604020202020204" pitchFamily="34" charset="0"/>
              </a:rPr>
              <a:t>Dos and Don’ts – Video</a:t>
            </a:r>
          </a:p>
          <a:p>
            <a:pPr algn="just">
              <a:spcAft>
                <a:spcPct val="50000"/>
              </a:spcAft>
              <a:defRPr/>
            </a:pPr>
            <a:endParaRPr lang="en-US" altLang="en-US" b="1" dirty="0" smtClean="0">
              <a:latin typeface="Arial" panose="020B0604020202020204" pitchFamily="34" charset="0"/>
            </a:endParaRPr>
          </a:p>
          <a:p>
            <a:pPr algn="just">
              <a:spcAft>
                <a:spcPct val="50000"/>
              </a:spcAft>
              <a:defRPr/>
            </a:pPr>
            <a:endParaRPr lang="en-US" altLang="en-US" dirty="0" smtClean="0">
              <a:latin typeface="Arial" panose="020B0604020202020204" pitchFamily="34" charset="0"/>
            </a:endParaRPr>
          </a:p>
          <a:p>
            <a:pPr algn="just">
              <a:spcAft>
                <a:spcPct val="50000"/>
              </a:spcAft>
              <a:defRPr/>
            </a:pPr>
            <a:r>
              <a:rPr lang="en-US" altLang="en-US" dirty="0" smtClean="0">
                <a:latin typeface="Arial" panose="020B0604020202020204" pitchFamily="34" charset="0"/>
              </a:rPr>
              <a:t>Explain that the participants are about to watch a video which will introduce some dos and don’ts regarding electrical safety and Lockout – Tagout.  Ask that they listen carefully and try to list the 3 basic rules explained in the video.</a:t>
            </a:r>
          </a:p>
          <a:p>
            <a:pPr algn="just">
              <a:spcAft>
                <a:spcPct val="50000"/>
              </a:spcAft>
              <a:defRPr/>
            </a:pPr>
            <a:endParaRPr lang="en-US" altLang="en-US" dirty="0">
              <a:latin typeface="Arial" panose="020B0604020202020204" pitchFamily="34" charset="0"/>
            </a:endParaRPr>
          </a:p>
          <a:p>
            <a:pPr algn="just">
              <a:spcAft>
                <a:spcPct val="50000"/>
              </a:spcAft>
              <a:defRPr/>
            </a:pPr>
            <a:r>
              <a:rPr lang="en-US" altLang="en-US" dirty="0" smtClean="0">
                <a:latin typeface="Arial" panose="020B0604020202020204" pitchFamily="34" charset="0"/>
              </a:rPr>
              <a:t>After the video ask if there are questions.</a:t>
            </a:r>
          </a:p>
          <a:p>
            <a:pPr algn="just">
              <a:spcAft>
                <a:spcPct val="50000"/>
              </a:spcAft>
              <a:buFontTx/>
              <a:buChar char="•"/>
              <a:defRPr/>
            </a:pPr>
            <a:endParaRPr lang="en-US" altLang="en-US" b="1" i="1" dirty="0" smtClean="0">
              <a:latin typeface="Arial" panose="020B0604020202020204" pitchFamily="34" charset="0"/>
            </a:endParaRPr>
          </a:p>
          <a:p>
            <a:pPr algn="just">
              <a:spcAft>
                <a:spcPct val="50000"/>
              </a:spcAft>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p:txBody>
      </p:sp>
      <p:pic>
        <p:nvPicPr>
          <p:cNvPr id="3" name="Picture 2"/>
          <p:cNvPicPr>
            <a:picLocks noChangeAspect="1"/>
          </p:cNvPicPr>
          <p:nvPr/>
        </p:nvPicPr>
        <p:blipFill>
          <a:blip r:embed="rId3"/>
          <a:stretch>
            <a:fillRect/>
          </a:stretch>
        </p:blipFill>
        <p:spPr>
          <a:xfrm>
            <a:off x="2849630" y="4608512"/>
            <a:ext cx="688908" cy="609653"/>
          </a:xfrm>
          <a:prstGeom prst="rect">
            <a:avLst/>
          </a:prstGeom>
        </p:spPr>
      </p:pic>
    </p:spTree>
    <p:extLst>
      <p:ext uri="{BB962C8B-B14F-4D97-AF65-F5344CB8AC3E}">
        <p14:creationId xmlns:p14="http://schemas.microsoft.com/office/powerpoint/2010/main" val="178042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3400D96F-E253-4818-932C-748D22E3FAF4}" type="slidenum">
              <a:rPr lang="en-US" altLang="en-US"/>
              <a:pPr>
                <a:spcBef>
                  <a:spcPct val="0"/>
                </a:spcBef>
              </a:pPr>
              <a:t>2</a:t>
            </a:fld>
            <a:endParaRPr lang="en-US" altLang="en-US"/>
          </a:p>
        </p:txBody>
      </p:sp>
      <p:sp>
        <p:nvSpPr>
          <p:cNvPr id="326659" name="Rectangle 2"/>
          <p:cNvSpPr>
            <a:spLocks noGrp="1" noRot="1" noChangeAspect="1" noChangeArrowheads="1" noTextEdit="1"/>
          </p:cNvSpPr>
          <p:nvPr>
            <p:ph type="sldImg"/>
          </p:nvPr>
        </p:nvSpPr>
        <p:spPr>
          <a:xfrm>
            <a:off x="1254125" y="746125"/>
            <a:ext cx="4568825" cy="3427413"/>
          </a:xfrm>
          <a:ln/>
        </p:spPr>
      </p:sp>
      <p:sp>
        <p:nvSpPr>
          <p:cNvPr id="326660" name="Rectangle 3"/>
          <p:cNvSpPr txBox="1">
            <a:spLocks noChangeArrowheads="1"/>
          </p:cNvSpPr>
          <p:nvPr/>
        </p:nvSpPr>
        <p:spPr bwMode="auto">
          <a:xfrm>
            <a:off x="709613" y="4684713"/>
            <a:ext cx="56578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71" tIns="46985" rIns="93971" bIns="46985"/>
          <a:lstStyle>
            <a:lvl1pPr>
              <a:spcBef>
                <a:spcPct val="30000"/>
              </a:spcBef>
              <a:defRPr sz="1200">
                <a:solidFill>
                  <a:schemeClr val="tx1"/>
                </a:solidFill>
                <a:latin typeface="Arial" pitchFamily="34" charset="0"/>
              </a:defRPr>
            </a:lvl1pPr>
            <a:lvl2pPr marL="742950" indent="-285750">
              <a:spcBef>
                <a:spcPct val="30000"/>
              </a:spcBef>
              <a:defRPr sz="1200">
                <a:solidFill>
                  <a:schemeClr val="tx1"/>
                </a:solidFill>
                <a:latin typeface="Arial" pitchFamily="34" charset="0"/>
              </a:defRPr>
            </a:lvl2pPr>
            <a:lvl3pPr marL="1143000" indent="-228600">
              <a:spcBef>
                <a:spcPct val="30000"/>
              </a:spcBef>
              <a:defRPr sz="1200">
                <a:solidFill>
                  <a:schemeClr val="tx1"/>
                </a:solidFill>
                <a:latin typeface="Arial" pitchFamily="34" charset="0"/>
              </a:defRPr>
            </a:lvl3pPr>
            <a:lvl4pPr marL="1600200" indent="-228600">
              <a:spcBef>
                <a:spcPct val="30000"/>
              </a:spcBef>
              <a:defRPr sz="1200">
                <a:solidFill>
                  <a:schemeClr val="tx1"/>
                </a:solidFill>
                <a:latin typeface="Arial" pitchFamily="34" charset="0"/>
              </a:defRPr>
            </a:lvl4pPr>
            <a:lvl5pPr marL="2057400" indent="-22860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r>
              <a:rPr lang="en-US" altLang="en-US" sz="1400" b="1"/>
              <a:t>Topics</a:t>
            </a:r>
          </a:p>
          <a:p>
            <a:endParaRPr lang="en-US" altLang="en-US" sz="1400" b="1">
              <a:solidFill>
                <a:schemeClr val="tx2"/>
              </a:solidFill>
            </a:endParaRPr>
          </a:p>
          <a:p>
            <a:r>
              <a:rPr lang="en-US" altLang="en-US" sz="1400">
                <a:solidFill>
                  <a:schemeClr val="tx2"/>
                </a:solidFill>
              </a:rPr>
              <a:t>Review the topics</a:t>
            </a:r>
          </a:p>
          <a:p>
            <a:endParaRPr lang="en-US" altLang="en-US">
              <a:solidFill>
                <a:schemeClr val="tx2"/>
              </a:solidFill>
            </a:endParaRPr>
          </a:p>
          <a:p>
            <a:endParaRPr lang="en-US" altLang="en-US"/>
          </a:p>
          <a:p>
            <a:endParaRPr lang="en-US" altLang="en-US" u="sng">
              <a:solidFill>
                <a:schemeClr val="tx2"/>
              </a:solidFill>
            </a:endParaRPr>
          </a:p>
          <a:p>
            <a:endParaRPr lang="en-US" altLang="en-US" b="1" u="sng"/>
          </a:p>
        </p:txBody>
      </p:sp>
    </p:spTree>
    <p:extLst>
      <p:ext uri="{BB962C8B-B14F-4D97-AF65-F5344CB8AC3E}">
        <p14:creationId xmlns:p14="http://schemas.microsoft.com/office/powerpoint/2010/main" val="21537805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A8BB66DF-A4DD-4739-916F-55DFA6D47CE4}" type="slidenum">
              <a:rPr lang="en-US" altLang="en-US"/>
              <a:pPr>
                <a:spcBef>
                  <a:spcPct val="0"/>
                </a:spcBef>
              </a:pPr>
              <a:t>20</a:t>
            </a:fld>
            <a:endParaRPr lang="en-US" altLang="en-US"/>
          </a:p>
        </p:txBody>
      </p:sp>
      <p:sp>
        <p:nvSpPr>
          <p:cNvPr id="340995"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defRPr/>
            </a:pPr>
            <a:r>
              <a:rPr lang="en-US" altLang="en-US" b="1" dirty="0" smtClean="0">
                <a:latin typeface="Arial" panose="020B0604020202020204" pitchFamily="34" charset="0"/>
              </a:rPr>
              <a:t>The Five Basic Rules</a:t>
            </a:r>
          </a:p>
          <a:p>
            <a:pPr algn="just">
              <a:spcAft>
                <a:spcPct val="50000"/>
              </a:spcAft>
              <a:defRPr/>
            </a:pPr>
            <a:r>
              <a:rPr lang="en-US" altLang="en-US" dirty="0" smtClean="0">
                <a:latin typeface="Arial" panose="020B0604020202020204" pitchFamily="34" charset="0"/>
              </a:rPr>
              <a:t>Tell the participants that the video identified 3 basic rules but, based on OSHA regulations, you will like to add 2 more.</a:t>
            </a:r>
          </a:p>
          <a:p>
            <a:pPr algn="just">
              <a:spcAft>
                <a:spcPct val="50000"/>
              </a:spcAft>
              <a:defRPr/>
            </a:pPr>
            <a:r>
              <a:rPr lang="en-US" altLang="en-US" dirty="0" smtClean="0">
                <a:latin typeface="Arial" panose="020B0604020202020204" pitchFamily="34" charset="0"/>
              </a:rPr>
              <a:t>Read this page.</a:t>
            </a:r>
          </a:p>
          <a:p>
            <a:pPr algn="just">
              <a:spcAft>
                <a:spcPct val="50000"/>
              </a:spcAft>
              <a:defRPr/>
            </a:pPr>
            <a:r>
              <a:rPr lang="en-US" altLang="en-US" dirty="0" smtClean="0">
                <a:latin typeface="Arial" panose="020B0604020202020204" pitchFamily="34" charset="0"/>
              </a:rPr>
              <a:t>Ask if there are questions</a:t>
            </a:r>
            <a:r>
              <a:rPr lang="en-US" altLang="en-US" b="1" dirty="0" smtClean="0">
                <a:latin typeface="Arial" panose="020B0604020202020204" pitchFamily="34" charset="0"/>
              </a:rPr>
              <a:t>.</a:t>
            </a:r>
          </a:p>
          <a:p>
            <a:pPr algn="just">
              <a:spcAft>
                <a:spcPct val="50000"/>
              </a:spcAft>
              <a:defRPr/>
            </a:pPr>
            <a:endParaRPr lang="en-US" altLang="en-US" b="1" i="1" dirty="0" smtClean="0">
              <a:latin typeface="Arial" panose="020B0604020202020204" pitchFamily="34" charset="0"/>
            </a:endParaRPr>
          </a:p>
          <a:p>
            <a:pPr algn="just">
              <a:spcAft>
                <a:spcPct val="50000"/>
              </a:spcAft>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628579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288" indent="-284135">
              <a:spcBef>
                <a:spcPct val="30000"/>
              </a:spcBef>
              <a:defRPr sz="1200">
                <a:solidFill>
                  <a:schemeClr val="tx1"/>
                </a:solidFill>
                <a:latin typeface="Arial" pitchFamily="34" charset="0"/>
              </a:defRPr>
            </a:lvl2pPr>
            <a:lvl3pPr marL="1141298" indent="-226990">
              <a:spcBef>
                <a:spcPct val="30000"/>
              </a:spcBef>
              <a:defRPr sz="1200">
                <a:solidFill>
                  <a:schemeClr val="tx1"/>
                </a:solidFill>
                <a:latin typeface="Arial" pitchFamily="34" charset="0"/>
              </a:defRPr>
            </a:lvl3pPr>
            <a:lvl4pPr marL="1598452" indent="-226990">
              <a:spcBef>
                <a:spcPct val="30000"/>
              </a:spcBef>
              <a:defRPr sz="1200">
                <a:solidFill>
                  <a:schemeClr val="tx1"/>
                </a:solidFill>
                <a:latin typeface="Arial" pitchFamily="34" charset="0"/>
              </a:defRPr>
            </a:lvl4pPr>
            <a:lvl5pPr marL="2054018" indent="-226990">
              <a:spcBef>
                <a:spcPct val="30000"/>
              </a:spcBef>
              <a:defRPr sz="1200">
                <a:solidFill>
                  <a:schemeClr val="tx1"/>
                </a:solidFill>
                <a:latin typeface="Arial" pitchFamily="34" charset="0"/>
              </a:defRPr>
            </a:lvl5pPr>
            <a:lvl6pPr marL="2511172" indent="-226990" eaLnBrk="0" fontAlgn="base" hangingPunct="0">
              <a:spcBef>
                <a:spcPct val="30000"/>
              </a:spcBef>
              <a:spcAft>
                <a:spcPct val="0"/>
              </a:spcAft>
              <a:defRPr sz="1200">
                <a:solidFill>
                  <a:schemeClr val="tx1"/>
                </a:solidFill>
                <a:latin typeface="Arial" pitchFamily="34" charset="0"/>
              </a:defRPr>
            </a:lvl6pPr>
            <a:lvl7pPr marL="2968326" indent="-226990" eaLnBrk="0" fontAlgn="base" hangingPunct="0">
              <a:spcBef>
                <a:spcPct val="30000"/>
              </a:spcBef>
              <a:spcAft>
                <a:spcPct val="0"/>
              </a:spcAft>
              <a:defRPr sz="1200">
                <a:solidFill>
                  <a:schemeClr val="tx1"/>
                </a:solidFill>
                <a:latin typeface="Arial" pitchFamily="34" charset="0"/>
              </a:defRPr>
            </a:lvl7pPr>
            <a:lvl8pPr marL="3425480" indent="-226990" eaLnBrk="0" fontAlgn="base" hangingPunct="0">
              <a:spcBef>
                <a:spcPct val="30000"/>
              </a:spcBef>
              <a:spcAft>
                <a:spcPct val="0"/>
              </a:spcAft>
              <a:defRPr sz="1200">
                <a:solidFill>
                  <a:schemeClr val="tx1"/>
                </a:solidFill>
                <a:latin typeface="Arial" pitchFamily="34" charset="0"/>
              </a:defRPr>
            </a:lvl8pPr>
            <a:lvl9pPr marL="3882634" indent="-226990" eaLnBrk="0" fontAlgn="base" hangingPunct="0">
              <a:spcBef>
                <a:spcPct val="30000"/>
              </a:spcBef>
              <a:spcAft>
                <a:spcPct val="0"/>
              </a:spcAft>
              <a:defRPr sz="1200">
                <a:solidFill>
                  <a:schemeClr val="tx1"/>
                </a:solidFill>
                <a:latin typeface="Arial" pitchFamily="34" charset="0"/>
              </a:defRPr>
            </a:lvl9pPr>
          </a:lstStyle>
          <a:p>
            <a:pPr>
              <a:spcBef>
                <a:spcPct val="0"/>
              </a:spcBef>
            </a:pPr>
            <a:fld id="{A8BB66DF-A4DD-4739-916F-55DFA6D47CE4}" type="slidenum">
              <a:rPr lang="en-US" altLang="en-US"/>
              <a:pPr>
                <a:spcBef>
                  <a:spcPct val="0"/>
                </a:spcBef>
              </a:pPr>
              <a:t>21</a:t>
            </a:fld>
            <a:endParaRPr lang="en-US" altLang="en-US"/>
          </a:p>
        </p:txBody>
      </p:sp>
      <p:sp>
        <p:nvSpPr>
          <p:cNvPr id="340995"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spcAft>
                <a:spcPct val="50000"/>
              </a:spcAft>
              <a:defRPr/>
            </a:pPr>
            <a:r>
              <a:rPr lang="en-US" altLang="en-US" b="1" dirty="0" smtClean="0">
                <a:latin typeface="Arial" panose="020B0604020202020204" pitchFamily="34" charset="0"/>
              </a:rPr>
              <a:t>Never</a:t>
            </a:r>
          </a:p>
          <a:p>
            <a:pPr algn="just">
              <a:spcAft>
                <a:spcPct val="50000"/>
              </a:spcAft>
              <a:defRPr/>
            </a:pPr>
            <a:r>
              <a:rPr lang="en-US" altLang="en-US" dirty="0" smtClean="0">
                <a:latin typeface="Arial" panose="020B0604020202020204" pitchFamily="34" charset="0"/>
              </a:rPr>
              <a:t> Ask a participant to read this page.</a:t>
            </a:r>
          </a:p>
          <a:p>
            <a:pPr algn="just">
              <a:spcAft>
                <a:spcPct val="50000"/>
              </a:spcAft>
              <a:defRPr/>
            </a:pPr>
            <a:endParaRPr lang="en-US" altLang="en-US" dirty="0">
              <a:latin typeface="Arial" panose="020B0604020202020204" pitchFamily="34" charset="0"/>
            </a:endParaRPr>
          </a:p>
          <a:p>
            <a:pPr algn="just">
              <a:spcAft>
                <a:spcPct val="50000"/>
              </a:spcAft>
              <a:defRPr/>
            </a:pPr>
            <a:r>
              <a:rPr lang="en-US" altLang="en-US" dirty="0" smtClean="0">
                <a:latin typeface="Arial" panose="020B0604020202020204" pitchFamily="34" charset="0"/>
              </a:rPr>
              <a:t>Emphasize:</a:t>
            </a:r>
            <a:endParaRPr lang="en-US" altLang="en-US" dirty="0">
              <a:latin typeface="Arial" panose="020B0604020202020204" pitchFamily="34" charset="0"/>
            </a:endParaRPr>
          </a:p>
          <a:p>
            <a:pPr>
              <a:defRPr/>
            </a:pPr>
            <a:endParaRPr lang="en-US" altLang="en-US" dirty="0">
              <a:latin typeface="Arial" panose="020B0604020202020204" pitchFamily="34" charset="0"/>
            </a:endParaRPr>
          </a:p>
          <a:p>
            <a:pPr algn="ctr">
              <a:defRPr/>
            </a:pPr>
            <a:r>
              <a:rPr lang="en-US" altLang="en-US" b="1" dirty="0">
                <a:latin typeface="Arial" panose="020B0604020202020204" pitchFamily="34" charset="0"/>
              </a:rPr>
              <a:t>Non-compliance with, or violation of, these policies and/or procedures will result in immediate disciplinary action on the first offense up to and including </a:t>
            </a:r>
            <a:r>
              <a:rPr lang="en-US" altLang="en-US" b="1" dirty="0" smtClean="0">
                <a:latin typeface="Arial" panose="020B0604020202020204" pitchFamily="34" charset="0"/>
              </a:rPr>
              <a:t>termination</a:t>
            </a:r>
          </a:p>
          <a:p>
            <a:pPr algn="ctr">
              <a:defRPr/>
            </a:pPr>
            <a:endParaRPr lang="en-US" altLang="en-US" b="1" dirty="0">
              <a:latin typeface="Arial" panose="020B0604020202020204" pitchFamily="34" charset="0"/>
            </a:endParaRPr>
          </a:p>
          <a:p>
            <a:pPr>
              <a:defRPr/>
            </a:pPr>
            <a:r>
              <a:rPr lang="en-US" altLang="en-US" dirty="0" smtClean="0">
                <a:latin typeface="Arial" panose="020B0604020202020204" pitchFamily="34" charset="0"/>
              </a:rPr>
              <a:t>Ask if there are questions.</a:t>
            </a:r>
            <a:endParaRPr lang="en-US" altLang="en-US" dirty="0">
              <a:latin typeface="Arial" panose="020B0604020202020204" pitchFamily="34" charset="0"/>
            </a:endParaRPr>
          </a:p>
          <a:p>
            <a:pPr algn="just">
              <a:spcAft>
                <a:spcPct val="50000"/>
              </a:spcAft>
              <a:buFontTx/>
              <a:buChar char="•"/>
              <a:defRPr/>
            </a:pPr>
            <a:endParaRPr lang="en-US" altLang="en-US" b="1" i="1" dirty="0" smtClean="0">
              <a:latin typeface="Arial" panose="020B0604020202020204" pitchFamily="34" charset="0"/>
            </a:endParaRPr>
          </a:p>
          <a:p>
            <a:pPr algn="just">
              <a:spcAft>
                <a:spcPct val="50000"/>
              </a:spcAft>
              <a:defRPr/>
            </a:pPr>
            <a:endParaRPr lang="en-US" altLang="en-US" dirty="0" smtClean="0">
              <a:latin typeface="Arial" panose="020B0604020202020204" pitchFamily="34" charset="0"/>
            </a:endParaRPr>
          </a:p>
          <a:p>
            <a:pPr>
              <a:defRPr/>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817132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xfrm>
            <a:off x="706438" y="4449763"/>
            <a:ext cx="5664200" cy="33591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400" b="1" dirty="0" smtClean="0"/>
              <a:t>Dos</a:t>
            </a:r>
          </a:p>
          <a:p>
            <a:pPr marL="171313" indent="-171313">
              <a:buFont typeface="Arial" pitchFamily="34" charset="0"/>
              <a:buChar char="•"/>
              <a:defRPr/>
            </a:pPr>
            <a:endParaRPr lang="en-US" sz="1400" dirty="0"/>
          </a:p>
          <a:p>
            <a:pPr>
              <a:defRPr/>
            </a:pPr>
            <a:r>
              <a:rPr lang="en-US" sz="1400" dirty="0" smtClean="0"/>
              <a:t>Read the “Dos”.</a:t>
            </a:r>
          </a:p>
          <a:p>
            <a:pPr>
              <a:defRPr/>
            </a:pPr>
            <a:endParaRPr lang="en-US" sz="1400" dirty="0"/>
          </a:p>
          <a:p>
            <a:pPr>
              <a:defRPr/>
            </a:pPr>
            <a:r>
              <a:rPr lang="en-US" sz="1400" dirty="0" smtClean="0"/>
              <a:t>Ask if questions.</a:t>
            </a:r>
          </a:p>
          <a:p>
            <a:pPr>
              <a:defRPr/>
            </a:pPr>
            <a:endParaRPr lang="en-US" dirty="0"/>
          </a:p>
          <a:p>
            <a:pPr marL="171313" indent="-171313">
              <a:buFont typeface="Arial" pitchFamily="34" charset="0"/>
              <a:buChar char="•"/>
              <a:defRPr/>
            </a:pPr>
            <a:endParaRPr lang="en-US" dirty="0" smtClean="0"/>
          </a:p>
          <a:p>
            <a:pPr>
              <a:defRPr/>
            </a:pPr>
            <a:endParaRPr lang="en-US" dirty="0" smtClean="0"/>
          </a:p>
        </p:txBody>
      </p:sp>
      <p:sp>
        <p:nvSpPr>
          <p:cNvPr id="34202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EDA41E55-ED57-436D-84BD-33B3E99E9788}" type="slidenum">
              <a:rPr lang="en-US" altLang="en-US"/>
              <a:pPr>
                <a:spcBef>
                  <a:spcPct val="0"/>
                </a:spcBef>
              </a:pPr>
              <a:t>22</a:t>
            </a:fld>
            <a:endParaRPr lang="en-US" altLang="en-US"/>
          </a:p>
        </p:txBody>
      </p:sp>
    </p:spTree>
    <p:extLst>
      <p:ext uri="{BB962C8B-B14F-4D97-AF65-F5344CB8AC3E}">
        <p14:creationId xmlns:p14="http://schemas.microsoft.com/office/powerpoint/2010/main" val="3548252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a:lnSpc>
                <a:spcPct val="90000"/>
              </a:lnSpc>
              <a:spcAft>
                <a:spcPct val="50000"/>
              </a:spcAft>
            </a:pPr>
            <a:r>
              <a:rPr lang="en-US" altLang="en-US" sz="1400" b="1" smtClean="0">
                <a:latin typeface="Arial" pitchFamily="34" charset="0"/>
              </a:rPr>
              <a:t>Take Action!</a:t>
            </a:r>
          </a:p>
          <a:p>
            <a:pPr>
              <a:lnSpc>
                <a:spcPct val="90000"/>
              </a:lnSpc>
              <a:spcAft>
                <a:spcPct val="50000"/>
              </a:spcAft>
            </a:pPr>
            <a:r>
              <a:rPr lang="en-US" altLang="en-US" sz="1400" smtClean="0">
                <a:latin typeface="Arial" pitchFamily="34" charset="0"/>
              </a:rPr>
              <a:t>Say, “It’s everyone’s responsibility to be safe.  You should  take action when you find equipment that is defective, in need of repair or unsafe.”</a:t>
            </a:r>
          </a:p>
          <a:p>
            <a:pPr>
              <a:lnSpc>
                <a:spcPct val="90000"/>
              </a:lnSpc>
              <a:spcAft>
                <a:spcPct val="50000"/>
              </a:spcAft>
            </a:pPr>
            <a:endParaRPr lang="en-US" altLang="en-US" sz="1400" smtClean="0">
              <a:latin typeface="Arial" pitchFamily="34" charset="0"/>
            </a:endParaRPr>
          </a:p>
          <a:p>
            <a:pPr>
              <a:lnSpc>
                <a:spcPct val="90000"/>
              </a:lnSpc>
              <a:spcAft>
                <a:spcPct val="50000"/>
              </a:spcAft>
            </a:pPr>
            <a:r>
              <a:rPr lang="en-US" altLang="en-US" sz="1400" smtClean="0">
                <a:latin typeface="Arial" pitchFamily="34" charset="0"/>
              </a:rPr>
              <a:t>Read the bullet points.</a:t>
            </a:r>
          </a:p>
          <a:p>
            <a:pPr>
              <a:lnSpc>
                <a:spcPct val="90000"/>
              </a:lnSpc>
              <a:spcAft>
                <a:spcPct val="50000"/>
              </a:spcAft>
            </a:pPr>
            <a:endParaRPr lang="en-US" altLang="en-US" sz="1400" smtClean="0">
              <a:latin typeface="Arial" pitchFamily="34" charset="0"/>
            </a:endParaRPr>
          </a:p>
          <a:p>
            <a:pPr>
              <a:lnSpc>
                <a:spcPct val="90000"/>
              </a:lnSpc>
              <a:spcAft>
                <a:spcPct val="50000"/>
              </a:spcAft>
            </a:pPr>
            <a:r>
              <a:rPr lang="en-US" altLang="en-US" sz="1400" smtClean="0">
                <a:latin typeface="Arial" pitchFamily="34" charset="0"/>
              </a:rPr>
              <a:t>Ask for questions.</a:t>
            </a:r>
          </a:p>
          <a:p>
            <a:pPr algn="just">
              <a:lnSpc>
                <a:spcPct val="90000"/>
              </a:lnSpc>
              <a:spcAft>
                <a:spcPct val="50000"/>
              </a:spcAft>
            </a:pPr>
            <a:endParaRPr lang="en-US" altLang="en-US" sz="1400" smtClean="0">
              <a:latin typeface="Arial" pitchFamily="34" charset="0"/>
            </a:endParaRPr>
          </a:p>
        </p:txBody>
      </p:sp>
      <p:sp>
        <p:nvSpPr>
          <p:cNvPr id="343044"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74FDC352-6D15-4E68-8C88-2EDA29B5DEB3}" type="slidenum">
              <a:rPr lang="en-US" altLang="en-US"/>
              <a:pPr>
                <a:spcBef>
                  <a:spcPct val="0"/>
                </a:spcBef>
              </a:pPr>
              <a:t>23</a:t>
            </a:fld>
            <a:endParaRPr lang="en-US" altLang="en-US"/>
          </a:p>
        </p:txBody>
      </p:sp>
    </p:spTree>
    <p:extLst>
      <p:ext uri="{BB962C8B-B14F-4D97-AF65-F5344CB8AC3E}">
        <p14:creationId xmlns:p14="http://schemas.microsoft.com/office/powerpoint/2010/main" val="3242548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In Case Of An Emergency </a:t>
            </a:r>
          </a:p>
          <a:p>
            <a:endParaRPr lang="en-US" altLang="en-US" sz="1400" smtClean="0">
              <a:latin typeface="Arial" pitchFamily="34" charset="0"/>
            </a:endParaRPr>
          </a:p>
          <a:p>
            <a:r>
              <a:rPr lang="en-US" altLang="en-US" sz="1400" smtClean="0">
                <a:latin typeface="Arial" pitchFamily="34" charset="0"/>
              </a:rPr>
              <a:t>Read the page.</a:t>
            </a:r>
          </a:p>
          <a:p>
            <a:endParaRPr lang="en-US" altLang="en-US" sz="1400" smtClean="0">
              <a:latin typeface="Arial" pitchFamily="34" charset="0"/>
            </a:endParaRPr>
          </a:p>
          <a:p>
            <a:r>
              <a:rPr lang="en-US" altLang="en-US" sz="1400" smtClean="0">
                <a:latin typeface="Arial" pitchFamily="34" charset="0"/>
              </a:rPr>
              <a:t>Emphasize if trained in CPR to begin immediately.  </a:t>
            </a:r>
            <a:r>
              <a:rPr lang="en-US" altLang="en-US" sz="1400" b="1" i="1" smtClean="0">
                <a:latin typeface="Arial" pitchFamily="34" charset="0"/>
              </a:rPr>
              <a:t>Only if trained!</a:t>
            </a:r>
          </a:p>
          <a:p>
            <a:endParaRPr lang="en-US" altLang="en-US" smtClean="0">
              <a:latin typeface="Arial" pitchFamily="34" charset="0"/>
            </a:endParaRPr>
          </a:p>
          <a:p>
            <a:endParaRPr lang="en-US" altLang="en-US" smtClean="0">
              <a:latin typeface="Arial" pitchFamily="34" charset="0"/>
            </a:endParaRPr>
          </a:p>
        </p:txBody>
      </p:sp>
      <p:sp>
        <p:nvSpPr>
          <p:cNvPr id="344068"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52BD108D-B66D-41AA-AA8E-3E539DF7A10A}" type="slidenum">
              <a:rPr lang="en-US" altLang="en-US"/>
              <a:pPr>
                <a:spcBef>
                  <a:spcPct val="0"/>
                </a:spcBef>
              </a:pPr>
              <a:t>24</a:t>
            </a:fld>
            <a:endParaRPr lang="en-US" altLang="en-US"/>
          </a:p>
        </p:txBody>
      </p:sp>
    </p:spTree>
    <p:extLst>
      <p:ext uri="{BB962C8B-B14F-4D97-AF65-F5344CB8AC3E}">
        <p14:creationId xmlns:p14="http://schemas.microsoft.com/office/powerpoint/2010/main" val="480588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xfrm>
            <a:off x="706438" y="4449763"/>
            <a:ext cx="5664200" cy="4044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Training</a:t>
            </a:r>
          </a:p>
          <a:p>
            <a:endParaRPr lang="en-US" altLang="en-US" sz="1400" b="1" smtClean="0">
              <a:latin typeface="Arial" pitchFamily="34" charset="0"/>
            </a:endParaRPr>
          </a:p>
          <a:p>
            <a:r>
              <a:rPr lang="en-US" altLang="en-US" sz="1400" smtClean="0">
                <a:latin typeface="Arial" pitchFamily="34" charset="0"/>
              </a:rPr>
              <a:t>Say, “This is the OSHA standard that requires  training is to be conducted with </a:t>
            </a:r>
            <a:r>
              <a:rPr lang="en-US" altLang="en-US" sz="1400" u="sng" smtClean="0">
                <a:latin typeface="Arial" pitchFamily="34" charset="0"/>
              </a:rPr>
              <a:t>any new </a:t>
            </a:r>
            <a:r>
              <a:rPr lang="en-US" altLang="en-US" sz="1400" smtClean="0">
                <a:latin typeface="Arial" pitchFamily="34" charset="0"/>
              </a:rPr>
              <a:t>employee that will be involved with shipboard tagout and all authorized employees annually..”</a:t>
            </a:r>
          </a:p>
          <a:p>
            <a:endParaRPr lang="en-US" altLang="en-US" sz="1400" smtClean="0">
              <a:latin typeface="Arial" pitchFamily="34" charset="0"/>
            </a:endParaRPr>
          </a:p>
          <a:p>
            <a:r>
              <a:rPr lang="en-US" altLang="en-US" sz="1400" smtClean="0">
                <a:latin typeface="Arial" pitchFamily="34" charset="0"/>
              </a:rPr>
              <a:t>Say, “OSHA 1915.89(o)(7) is the OSHA standard that requires record keeping.”</a:t>
            </a:r>
          </a:p>
          <a:p>
            <a:endParaRPr lang="en-US" altLang="en-US" sz="1400" smtClean="0">
              <a:latin typeface="Arial" pitchFamily="34" charset="0"/>
            </a:endParaRPr>
          </a:p>
          <a:p>
            <a:r>
              <a:rPr lang="en-US" altLang="en-US" sz="1400" smtClean="0">
                <a:latin typeface="Arial" pitchFamily="34" charset="0"/>
              </a:rPr>
              <a:t>Say, “OSHA 1915.89(o)(6) (i) through (iii)  is the OSHA standard that defines the re-training of employees based on new job, equipment change, procedures changes…..and when there is evidence of lack of knowledge.  Retraining must ensure employee knowledge and proficiency.”</a:t>
            </a:r>
          </a:p>
          <a:p>
            <a:endParaRPr lang="en-US" altLang="en-US" smtClean="0">
              <a:latin typeface="Arial" pitchFamily="34" charset="0"/>
            </a:endParaRPr>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AB07F33C-2613-44CF-8D71-368A5BBE7354}" type="slidenum">
              <a:rPr lang="en-GB" altLang="en-GB">
                <a:latin typeface="ITCFranklinGothic LT Book" pitchFamily="18" charset="0"/>
              </a:rPr>
              <a:pPr>
                <a:spcBef>
                  <a:spcPct val="0"/>
                </a:spcBef>
              </a:pPr>
              <a:t>25</a:t>
            </a:fld>
            <a:endParaRPr lang="en-GB" altLang="en-GB">
              <a:latin typeface="ITCFranklinGothic LT Book" pitchFamily="18" charset="0"/>
            </a:endParaRPr>
          </a:p>
        </p:txBody>
      </p:sp>
    </p:spTree>
    <p:extLst>
      <p:ext uri="{BB962C8B-B14F-4D97-AF65-F5344CB8AC3E}">
        <p14:creationId xmlns:p14="http://schemas.microsoft.com/office/powerpoint/2010/main" val="11712356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E82548D2-C519-45F9-BC6D-16D81D748931}" type="slidenum">
              <a:rPr lang="en-US" altLang="en-US"/>
              <a:pPr>
                <a:spcBef>
                  <a:spcPct val="0"/>
                </a:spcBef>
              </a:pPr>
              <a:t>26</a:t>
            </a:fld>
            <a:endParaRPr lang="en-US" altLang="en-US"/>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xfrm>
            <a:off x="795338" y="4379913"/>
            <a:ext cx="5664200"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smtClean="0">
                <a:latin typeface="Arial" pitchFamily="34" charset="0"/>
              </a:rPr>
              <a:t>                    		Target  Answers below</a:t>
            </a:r>
          </a:p>
          <a:p>
            <a:endParaRPr lang="en-US" altLang="en-US" b="1" dirty="0" smtClean="0">
              <a:latin typeface="Arial" pitchFamily="34" charset="0"/>
            </a:endParaRPr>
          </a:p>
          <a:p>
            <a:endParaRPr lang="en-US" altLang="en-US" b="1" dirty="0" smtClean="0">
              <a:latin typeface="Arial" pitchFamily="34" charset="0"/>
            </a:endParaRPr>
          </a:p>
          <a:p>
            <a:r>
              <a:rPr lang="en-US" altLang="en-US" b="1" dirty="0" smtClean="0">
                <a:latin typeface="Arial" pitchFamily="34" charset="0"/>
              </a:rPr>
              <a:t> 	</a:t>
            </a:r>
            <a:endParaRPr lang="en-US" altLang="en-US" sz="1400" b="1" dirty="0" smtClean="0">
              <a:latin typeface="Arial" pitchFamily="34" charset="0"/>
            </a:endParaRPr>
          </a:p>
        </p:txBody>
      </p:sp>
      <p:pic>
        <p:nvPicPr>
          <p:cNvPr id="24883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4379913"/>
            <a:ext cx="642937"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883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5" y="4379913"/>
            <a:ext cx="593725"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1"/>
          <p:cNvSpPr txBox="1">
            <a:spLocks noChangeArrowheads="1"/>
          </p:cNvSpPr>
          <p:nvPr/>
        </p:nvSpPr>
        <p:spPr bwMode="auto">
          <a:xfrm>
            <a:off x="947739" y="5218112"/>
            <a:ext cx="510539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dirty="0"/>
              <a:t>Ask participants to take the quiz.  Allow 1 minute. </a:t>
            </a:r>
            <a:endParaRPr lang="en-US" altLang="en-US" sz="1400" dirty="0">
              <a:solidFill>
                <a:srgbClr val="FF0000"/>
              </a:solidFill>
            </a:endParaRPr>
          </a:p>
          <a:p>
            <a:r>
              <a:rPr lang="en-US" altLang="en-US" sz="1400" dirty="0"/>
              <a:t>Target Answers </a:t>
            </a:r>
            <a:r>
              <a:rPr lang="en-US" altLang="en-US" sz="1400" dirty="0" smtClean="0"/>
              <a:t>below</a:t>
            </a:r>
          </a:p>
          <a:p>
            <a:endParaRPr lang="en-US" altLang="en-US" sz="1400" dirty="0"/>
          </a:p>
          <a:p>
            <a:pPr eaLnBrk="1" hangingPunct="1"/>
            <a:r>
              <a:rPr lang="en-US" altLang="en-US" sz="1400" dirty="0"/>
              <a:t>Review answers with the class</a:t>
            </a:r>
            <a:r>
              <a:rPr lang="en-US" altLang="en-US" sz="1400" dirty="0" smtClean="0"/>
              <a:t>.</a:t>
            </a:r>
          </a:p>
          <a:p>
            <a:pPr eaLnBrk="1" hangingPunct="1"/>
            <a:endParaRPr lang="en-US" sz="1400" b="1" dirty="0"/>
          </a:p>
          <a:p>
            <a:pPr eaLnBrk="1" hangingPunct="1"/>
            <a:r>
              <a:rPr lang="en-US" sz="1400" b="1" dirty="0" smtClean="0"/>
              <a:t> </a:t>
            </a:r>
            <a:r>
              <a:rPr lang="en-US" sz="1400" b="1" dirty="0"/>
              <a:t>1.  Which of devices below is not an overcurrent device</a:t>
            </a:r>
            <a:endParaRPr lang="en-US" sz="1400" dirty="0"/>
          </a:p>
          <a:p>
            <a:pPr eaLnBrk="1" hangingPunct="1"/>
            <a:r>
              <a:rPr lang="en-US" sz="1400" dirty="0" smtClean="0"/>
              <a:t>	a</a:t>
            </a:r>
            <a:r>
              <a:rPr lang="en-US" sz="1400" dirty="0"/>
              <a:t>)  GFCI</a:t>
            </a:r>
          </a:p>
          <a:p>
            <a:pPr eaLnBrk="1" hangingPunct="1"/>
            <a:r>
              <a:rPr lang="en-US" sz="1400" b="1" dirty="0"/>
              <a:t>2.  One of the three Basic Rules is:</a:t>
            </a:r>
            <a:endParaRPr lang="en-US" sz="1400" dirty="0"/>
          </a:p>
          <a:p>
            <a:pPr eaLnBrk="1" hangingPunct="1"/>
            <a:r>
              <a:rPr lang="en-US" sz="1400" dirty="0" smtClean="0"/>
              <a:t>	c</a:t>
            </a:r>
            <a:r>
              <a:rPr lang="en-US" sz="1400" dirty="0"/>
              <a:t>)  Both a and b</a:t>
            </a:r>
          </a:p>
          <a:p>
            <a:pPr eaLnBrk="1" hangingPunct="1"/>
            <a:r>
              <a:rPr lang="en-US" sz="1400" b="1" dirty="0"/>
              <a:t>3.  Who will remove tags and return to normal operation?</a:t>
            </a:r>
            <a:endParaRPr lang="en-US" sz="1400" dirty="0"/>
          </a:p>
          <a:p>
            <a:pPr eaLnBrk="1" hangingPunct="1"/>
            <a:r>
              <a:rPr lang="en-US" sz="1400" dirty="0" smtClean="0"/>
              <a:t>	c</a:t>
            </a:r>
            <a:r>
              <a:rPr lang="en-US" sz="1400" dirty="0"/>
              <a:t>)  Ship’s Force</a:t>
            </a:r>
          </a:p>
          <a:p>
            <a:endParaRPr lang="en-US" altLang="en-US" sz="1400" dirty="0"/>
          </a:p>
        </p:txBody>
      </p:sp>
    </p:spTree>
    <p:extLst>
      <p:ext uri="{BB962C8B-B14F-4D97-AF65-F5344CB8AC3E}">
        <p14:creationId xmlns:p14="http://schemas.microsoft.com/office/powerpoint/2010/main" val="2082433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0"/>
              </a:spcBef>
              <a:spcAft>
                <a:spcPts val="0"/>
              </a:spcAft>
            </a:pPr>
            <a:r>
              <a:rPr lang="en-US" b="1" dirty="0">
                <a:latin typeface="Helvetica" panose="020B0604020202020204" pitchFamily="34" charset="0"/>
                <a:ea typeface="Times New Roman" panose="02020603050405020304" pitchFamily="18" charset="0"/>
                <a:cs typeface="Times New Roman" panose="02020603050405020304" pitchFamily="18" charset="0"/>
              </a:rPr>
              <a:t>General training content</a:t>
            </a:r>
            <a:r>
              <a:rPr lang="en-US" dirty="0">
                <a:latin typeface="Helvetica" panose="020B0604020202020204" pitchFamily="34" charset="0"/>
                <a:ea typeface="Times New Roman" panose="02020603050405020304" pitchFamily="18" charset="0"/>
                <a:cs typeface="Times New Roman" panose="02020603050405020304" pitchFamily="18" charset="0"/>
              </a:rPr>
              <a:t>. </a:t>
            </a:r>
            <a:endParaRPr lang="en-US" dirty="0" smtClean="0">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Bef>
                <a:spcPts val="0"/>
              </a:spcBef>
              <a:spcAft>
                <a:spcPts val="0"/>
              </a:spcAft>
            </a:pPr>
            <a:endParaRPr lang="en-US" dirty="0" smtClean="0">
              <a:latin typeface="Helvetica" panose="020B0604020202020204" pitchFamily="34" charset="0"/>
              <a:ea typeface="Times New Roman" panose="02020603050405020304" pitchFamily="18" charset="0"/>
              <a:cs typeface="Times New Roman" panose="02020603050405020304" pitchFamily="18" charset="0"/>
            </a:endParaRPr>
          </a:p>
          <a:p>
            <a:pPr>
              <a:lnSpc>
                <a:spcPct val="107000"/>
              </a:lnSpc>
              <a:spcBef>
                <a:spcPts val="0"/>
              </a:spcBef>
              <a:spcAft>
                <a:spcPts val="0"/>
              </a:spcAft>
            </a:pPr>
            <a:r>
              <a:rPr lang="en-US" dirty="0" smtClean="0">
                <a:latin typeface="Helvetica" panose="020B0604020202020204" pitchFamily="34" charset="0"/>
                <a:ea typeface="Calibri" panose="020F0502020204030204" pitchFamily="34" charset="0"/>
                <a:cs typeface="Times New Roman" panose="02020603050405020304" pitchFamily="18" charset="0"/>
              </a:rPr>
              <a:t>Explain that the next two pages are the OSHA regulations covering the training of Lockout Tagout.</a:t>
            </a:r>
          </a:p>
          <a:p>
            <a:pPr>
              <a:lnSpc>
                <a:spcPct val="107000"/>
              </a:lnSpc>
              <a:spcBef>
                <a:spcPts val="0"/>
              </a:spcBef>
              <a:spcAft>
                <a:spcPts val="0"/>
              </a:spcAft>
            </a:pPr>
            <a:endParaRPr lang="en-US" dirty="0">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smtClean="0">
                <a:latin typeface="Helvetica" panose="020B0604020202020204" pitchFamily="34" charset="0"/>
                <a:ea typeface="Calibri" panose="020F0502020204030204" pitchFamily="34" charset="0"/>
                <a:cs typeface="Times New Roman" panose="02020603050405020304" pitchFamily="18" charset="0"/>
              </a:rPr>
              <a:t>Ask the participants to read the two pages and that you will cover each of these in this class.</a:t>
            </a:r>
          </a:p>
          <a:p>
            <a:pPr>
              <a:lnSpc>
                <a:spcPct val="107000"/>
              </a:lnSpc>
              <a:spcBef>
                <a:spcPts val="0"/>
              </a:spcBef>
              <a:spcAft>
                <a:spcPts val="0"/>
              </a:spcAft>
            </a:pPr>
            <a:endParaRPr lang="en-US" dirty="0">
              <a:latin typeface="Helvetica" panose="020B060402020202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dirty="0" smtClean="0">
                <a:latin typeface="Helvetica" panose="020B0604020202020204" pitchFamily="34" charset="0"/>
                <a:ea typeface="Calibri" panose="020F0502020204030204" pitchFamily="34" charset="0"/>
                <a:cs typeface="Times New Roman" panose="02020603050405020304" pitchFamily="18" charset="0"/>
              </a:rPr>
              <a:t>Allow a few minutes for the participants to read.</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3</a:t>
            </a:fld>
            <a:endParaRPr lang="en-US" altLang="en-US"/>
          </a:p>
        </p:txBody>
      </p:sp>
    </p:spTree>
    <p:extLst>
      <p:ext uri="{BB962C8B-B14F-4D97-AF65-F5344CB8AC3E}">
        <p14:creationId xmlns:p14="http://schemas.microsoft.com/office/powerpoint/2010/main" val="2670666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333333"/>
                </a:solidFill>
                <a:latin typeface="Helvetica Neue"/>
              </a:rPr>
              <a:t>1915.89(o)(3)Additional training requirements for affected employees</a:t>
            </a:r>
            <a:r>
              <a:rPr lang="en-US" dirty="0">
                <a:solidFill>
                  <a:srgbClr val="333333"/>
                </a:solidFill>
                <a:latin typeface="Helvetica Neue"/>
              </a:rPr>
              <a:t>. </a:t>
            </a:r>
            <a:endParaRPr lang="en-US" dirty="0" smtClean="0">
              <a:solidFill>
                <a:srgbClr val="333333"/>
              </a:solidFill>
              <a:latin typeface="Helvetica Neue"/>
            </a:endParaRPr>
          </a:p>
          <a:p>
            <a:endParaRPr lang="en-US" dirty="0" smtClean="0">
              <a:solidFill>
                <a:srgbClr val="333333"/>
              </a:solidFill>
              <a:latin typeface="Helvetica Neue"/>
            </a:endParaRPr>
          </a:p>
          <a:p>
            <a:r>
              <a:rPr lang="en-US" dirty="0" smtClean="0">
                <a:solidFill>
                  <a:srgbClr val="333333"/>
                </a:solidFill>
                <a:latin typeface="Helvetica Neue"/>
              </a:rPr>
              <a:t>When they are finished reading ask if there are any questions and reiterate that each of these will be covered shortly.</a:t>
            </a:r>
            <a:endParaRPr lang="en-US" dirty="0">
              <a:solidFill>
                <a:srgbClr val="FF0000"/>
              </a:solidFill>
              <a:latin typeface="Helvetica Neue"/>
            </a:endParaRPr>
          </a:p>
          <a:p>
            <a:pPr>
              <a:lnSpc>
                <a:spcPct val="107000"/>
              </a:lnSpc>
              <a:spcBef>
                <a:spcPts val="0"/>
              </a:spcBef>
              <a:spcAft>
                <a:spcPts val="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1AD3AE0A-A07F-4687-81B0-47781378E174}" type="slidenum">
              <a:rPr lang="en-US" altLang="en-US" smtClean="0"/>
              <a:pPr>
                <a:defRPr/>
              </a:pPr>
              <a:t>4</a:t>
            </a:fld>
            <a:endParaRPr lang="en-US" altLang="en-US"/>
          </a:p>
        </p:txBody>
      </p:sp>
    </p:spTree>
    <p:extLst>
      <p:ext uri="{BB962C8B-B14F-4D97-AF65-F5344CB8AC3E}">
        <p14:creationId xmlns:p14="http://schemas.microsoft.com/office/powerpoint/2010/main" val="300125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E174A34F-0411-4BD1-A888-832C6273E844}" type="slidenum">
              <a:rPr lang="en-US" altLang="en-US"/>
              <a:pPr>
                <a:spcBef>
                  <a:spcPct val="0"/>
                </a:spcBef>
              </a:pPr>
              <a:t>5</a:t>
            </a:fld>
            <a:endParaRPr lang="en-US" altLang="en-US"/>
          </a:p>
        </p:txBody>
      </p:sp>
      <p:sp>
        <p:nvSpPr>
          <p:cNvPr id="327683" name="Rectangle 2"/>
          <p:cNvSpPr>
            <a:spLocks noGrp="1" noRot="1" noChangeAspect="1" noChangeArrowheads="1" noTextEdit="1"/>
          </p:cNvSpPr>
          <p:nvPr>
            <p:ph type="sldImg"/>
          </p:nvPr>
        </p:nvSpPr>
        <p:spPr>
          <a:xfrm>
            <a:off x="1254125" y="746125"/>
            <a:ext cx="4568825" cy="3427413"/>
          </a:xfrm>
          <a:ln/>
        </p:spPr>
      </p:sp>
      <p:sp>
        <p:nvSpPr>
          <p:cNvPr id="327684" name="Rectangle 3"/>
          <p:cNvSpPr>
            <a:spLocks noGrp="1" noChangeArrowheads="1"/>
          </p:cNvSpPr>
          <p:nvPr>
            <p:ph type="body" idx="1"/>
          </p:nvPr>
        </p:nvSpPr>
        <p:spPr>
          <a:xfrm>
            <a:off x="942975" y="4448175"/>
            <a:ext cx="5505450" cy="421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Common Terms</a:t>
            </a:r>
          </a:p>
          <a:p>
            <a:endParaRPr lang="en-US" altLang="en-US" sz="1400" b="1" smtClean="0">
              <a:latin typeface="Arial" pitchFamily="34" charset="0"/>
            </a:endParaRPr>
          </a:p>
          <a:p>
            <a:r>
              <a:rPr lang="en-US" altLang="en-US" sz="1400" smtClean="0">
                <a:latin typeface="Arial" pitchFamily="34" charset="0"/>
              </a:rPr>
              <a:t>Read, or ask a participant to read, the terms and definitions on this page.</a:t>
            </a:r>
          </a:p>
          <a:p>
            <a:endParaRPr lang="en-US" altLang="en-US" sz="1400" smtClean="0">
              <a:latin typeface="Arial" pitchFamily="34" charset="0"/>
            </a:endParaRPr>
          </a:p>
          <a:p>
            <a:endParaRPr lang="en-US" altLang="en-US" sz="900" smtClean="0">
              <a:latin typeface="Arial" pitchFamily="34" charset="0"/>
            </a:endParaRPr>
          </a:p>
          <a:p>
            <a:endParaRPr lang="en-US" altLang="en-US" sz="900" smtClean="0">
              <a:latin typeface="Arial" pitchFamily="34" charset="0"/>
            </a:endParaRPr>
          </a:p>
        </p:txBody>
      </p:sp>
    </p:spTree>
    <p:extLst>
      <p:ext uri="{BB962C8B-B14F-4D97-AF65-F5344CB8AC3E}">
        <p14:creationId xmlns:p14="http://schemas.microsoft.com/office/powerpoint/2010/main" val="4278810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15E35FF9-3611-4279-A3C5-3A5744498E4B}" type="slidenum">
              <a:rPr lang="en-US" altLang="en-US"/>
              <a:pPr>
                <a:spcBef>
                  <a:spcPct val="0"/>
                </a:spcBef>
              </a:pPr>
              <a:t>6</a:t>
            </a:fld>
            <a:endParaRPr lang="en-US" altLang="en-US"/>
          </a:p>
        </p:txBody>
      </p:sp>
      <p:sp>
        <p:nvSpPr>
          <p:cNvPr id="328707" name="Rectangle 2"/>
          <p:cNvSpPr>
            <a:spLocks noGrp="1" noRot="1" noChangeAspect="1" noChangeArrowheads="1" noTextEdit="1"/>
          </p:cNvSpPr>
          <p:nvPr>
            <p:ph type="sldImg"/>
          </p:nvPr>
        </p:nvSpPr>
        <p:spPr>
          <a:xfrm>
            <a:off x="1254125" y="746125"/>
            <a:ext cx="4568825" cy="3427413"/>
          </a:xfrm>
          <a:ln/>
        </p:spPr>
      </p:sp>
      <p:sp>
        <p:nvSpPr>
          <p:cNvPr id="328708" name="Rectangle 3"/>
          <p:cNvSpPr>
            <a:spLocks noGrp="1" noChangeArrowheads="1"/>
          </p:cNvSpPr>
          <p:nvPr>
            <p:ph type="body" idx="1"/>
          </p:nvPr>
        </p:nvSpPr>
        <p:spPr>
          <a:xfrm>
            <a:off x="942975" y="4448175"/>
            <a:ext cx="5505450" cy="4198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Common Terms</a:t>
            </a:r>
          </a:p>
          <a:p>
            <a:endParaRPr lang="en-US" altLang="en-US" sz="1400" smtClean="0">
              <a:latin typeface="Arial" pitchFamily="34" charset="0"/>
            </a:endParaRPr>
          </a:p>
          <a:p>
            <a:r>
              <a:rPr lang="en-US" altLang="en-US" sz="1400" smtClean="0">
                <a:latin typeface="Arial" pitchFamily="34" charset="0"/>
              </a:rPr>
              <a:t>Ask for volunteers to read the terms on this page.</a:t>
            </a:r>
          </a:p>
          <a:p>
            <a:endParaRPr lang="en-US" altLang="en-US" sz="1400" smtClean="0">
              <a:latin typeface="Arial" pitchFamily="34" charset="0"/>
            </a:endParaRPr>
          </a:p>
          <a:p>
            <a:r>
              <a:rPr lang="en-US" altLang="en-US" sz="1400" smtClean="0">
                <a:latin typeface="Arial" pitchFamily="34" charset="0"/>
              </a:rPr>
              <a:t>Thank the volunteers.</a:t>
            </a:r>
          </a:p>
          <a:p>
            <a:endParaRPr lang="en-US" altLang="en-US" sz="1400" smtClean="0">
              <a:latin typeface="Arial" pitchFamily="34" charset="0"/>
            </a:endParaRPr>
          </a:p>
          <a:p>
            <a:r>
              <a:rPr lang="en-US" altLang="en-US" sz="1400" smtClean="0">
                <a:latin typeface="Arial" pitchFamily="34" charset="0"/>
              </a:rPr>
              <a:t>Ask if questions.</a:t>
            </a:r>
          </a:p>
          <a:p>
            <a:endParaRPr lang="en-US" altLang="en-US" sz="900" smtClean="0">
              <a:latin typeface="Arial" pitchFamily="34" charset="0"/>
            </a:endParaRPr>
          </a:p>
          <a:p>
            <a:endParaRPr lang="en-US" altLang="en-US" sz="900" smtClean="0">
              <a:latin typeface="Arial" pitchFamily="34" charset="0"/>
            </a:endParaRPr>
          </a:p>
        </p:txBody>
      </p:sp>
    </p:spTree>
    <p:extLst>
      <p:ext uri="{BB962C8B-B14F-4D97-AF65-F5344CB8AC3E}">
        <p14:creationId xmlns:p14="http://schemas.microsoft.com/office/powerpoint/2010/main" val="3482358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3ABC2024-EB38-40F4-98CA-BE59F62B131F}" type="slidenum">
              <a:rPr lang="en-US" altLang="en-US"/>
              <a:pPr>
                <a:spcBef>
                  <a:spcPct val="0"/>
                </a:spcBef>
              </a:pPr>
              <a:t>7</a:t>
            </a:fld>
            <a:endParaRPr lang="en-US" altLang="en-US"/>
          </a:p>
        </p:txBody>
      </p:sp>
      <p:sp>
        <p:nvSpPr>
          <p:cNvPr id="329731" name="Rectangle 2"/>
          <p:cNvSpPr>
            <a:spLocks noGrp="1" noRot="1" noChangeAspect="1" noChangeArrowheads="1" noTextEdit="1"/>
          </p:cNvSpPr>
          <p:nvPr>
            <p:ph type="sldImg"/>
          </p:nvPr>
        </p:nvSpPr>
        <p:spPr>
          <a:ln/>
        </p:spPr>
      </p:sp>
      <p:sp>
        <p:nvSpPr>
          <p:cNvPr id="329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Electrical Sources On-Board </a:t>
            </a:r>
            <a:r>
              <a:rPr lang="en-US" altLang="en-US" sz="1400" smtClean="0">
                <a:latin typeface="Arial" pitchFamily="34" charset="0"/>
              </a:rPr>
              <a:t>(1915.181) (1915.157)</a:t>
            </a:r>
          </a:p>
          <a:p>
            <a:endParaRPr lang="en-US" altLang="en-US" sz="1400" b="1" smtClean="0">
              <a:latin typeface="Arial" pitchFamily="34" charset="0"/>
            </a:endParaRPr>
          </a:p>
          <a:p>
            <a:r>
              <a:rPr lang="en-US" altLang="en-US" sz="1400" smtClean="0">
                <a:latin typeface="Arial" pitchFamily="34" charset="0"/>
              </a:rPr>
              <a:t>Say, “More OSHA standards…..state the1915.181 and 1915.157.”</a:t>
            </a:r>
          </a:p>
          <a:p>
            <a:endParaRPr lang="en-US" altLang="en-US" sz="1400" b="1" smtClean="0">
              <a:latin typeface="Arial" pitchFamily="34" charset="0"/>
            </a:endParaRPr>
          </a:p>
          <a:p>
            <a:r>
              <a:rPr lang="en-US" altLang="en-US" sz="1400" smtClean="0">
                <a:latin typeface="Arial" pitchFamily="34" charset="0"/>
              </a:rPr>
              <a:t>Read the first paragraph.  Using a pointer, ”walk-through” the diagram.</a:t>
            </a:r>
          </a:p>
          <a:p>
            <a:endParaRPr lang="en-US" altLang="en-US" sz="1400" smtClean="0">
              <a:latin typeface="Arial" pitchFamily="34" charset="0"/>
            </a:endParaRPr>
          </a:p>
          <a:p>
            <a:r>
              <a:rPr lang="en-US" altLang="en-US" sz="1400" smtClean="0">
                <a:latin typeface="Arial" pitchFamily="34" charset="0"/>
              </a:rPr>
              <a:t>Read the 2</a:t>
            </a:r>
            <a:r>
              <a:rPr lang="en-US" altLang="en-US" sz="1400" baseline="30000" smtClean="0">
                <a:latin typeface="Arial" pitchFamily="34" charset="0"/>
              </a:rPr>
              <a:t>nd</a:t>
            </a:r>
            <a:r>
              <a:rPr lang="en-US" altLang="en-US" sz="1400" smtClean="0">
                <a:latin typeface="Arial" pitchFamily="34" charset="0"/>
              </a:rPr>
              <a:t> paragraph.</a:t>
            </a:r>
          </a:p>
          <a:p>
            <a:endParaRPr lang="en-US" altLang="en-US" sz="1400" smtClean="0">
              <a:latin typeface="Arial" pitchFamily="34" charset="0"/>
            </a:endParaRPr>
          </a:p>
          <a:p>
            <a:r>
              <a:rPr lang="en-US" altLang="en-US" sz="1400" smtClean="0">
                <a:latin typeface="Arial" pitchFamily="34" charset="0"/>
              </a:rPr>
              <a:t>Emphasize:  </a:t>
            </a:r>
            <a:r>
              <a:rPr lang="en-US" altLang="en-US" sz="1400" b="1" smtClean="0">
                <a:latin typeface="Arial" pitchFamily="34" charset="0"/>
              </a:rPr>
              <a:t>Never plug into a ship’s power without permission.</a:t>
            </a:r>
          </a:p>
        </p:txBody>
      </p:sp>
      <p:pic>
        <p:nvPicPr>
          <p:cNvPr id="329733"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38" y="4303713"/>
            <a:ext cx="787400" cy="6175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91344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C307E4F7-C958-4477-986C-FAF7E9587F63}" type="slidenum">
              <a:rPr lang="en-US" altLang="en-US"/>
              <a:pPr>
                <a:spcBef>
                  <a:spcPct val="0"/>
                </a:spcBef>
              </a:pPr>
              <a:t>8</a:t>
            </a:fld>
            <a:endParaRPr lang="en-US" altLang="en-US"/>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xfrm>
            <a:off x="642938" y="4891088"/>
            <a:ext cx="5664200" cy="421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400" b="1" smtClean="0">
                <a:latin typeface="Arial" pitchFamily="34" charset="0"/>
              </a:rPr>
              <a:t>Non-Electrical Hazards-What Should Have Been Done Differently?</a:t>
            </a:r>
          </a:p>
          <a:p>
            <a:endParaRPr lang="en-US" altLang="en-US" sz="1400" smtClean="0">
              <a:latin typeface="Arial" pitchFamily="34" charset="0"/>
            </a:endParaRPr>
          </a:p>
          <a:p>
            <a:r>
              <a:rPr lang="en-US" altLang="en-US" sz="1400" smtClean="0">
                <a:latin typeface="Arial" pitchFamily="34" charset="0"/>
              </a:rPr>
              <a:t>Have participants watch the video and make notes to answer this question</a:t>
            </a:r>
            <a:r>
              <a:rPr lang="en-US" altLang="en-US" smtClean="0">
                <a:latin typeface="Arial" pitchFamily="34" charset="0"/>
              </a:rPr>
              <a:t>.</a:t>
            </a:r>
          </a:p>
        </p:txBody>
      </p:sp>
      <p:pic>
        <p:nvPicPr>
          <p:cNvPr id="330757" name="Picture 3" descr="MPj04310140000[1]">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1475" y="5040313"/>
            <a:ext cx="665163" cy="5857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075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25" y="6234113"/>
            <a:ext cx="593725" cy="56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0759" name="TextBox 1"/>
          <p:cNvSpPr txBox="1">
            <a:spLocks noChangeArrowheads="1"/>
          </p:cNvSpPr>
          <p:nvPr/>
        </p:nvSpPr>
        <p:spPr bwMode="auto">
          <a:xfrm>
            <a:off x="719138" y="6361113"/>
            <a:ext cx="61341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altLang="en-US" sz="1400" dirty="0" smtClean="0">
                <a:solidFill>
                  <a:srgbClr val="FF0000"/>
                </a:solidFill>
              </a:rPr>
              <a:t>	</a:t>
            </a:r>
            <a:r>
              <a:rPr lang="en-US" altLang="en-US" sz="1400" dirty="0" smtClean="0"/>
              <a:t>Target Answer below</a:t>
            </a:r>
          </a:p>
          <a:p>
            <a:pPr>
              <a:defRPr/>
            </a:pPr>
            <a:endParaRPr lang="en-US" altLang="en-US" sz="1400" dirty="0" smtClean="0">
              <a:solidFill>
                <a:srgbClr val="FF0000"/>
              </a:solidFill>
            </a:endParaRPr>
          </a:p>
          <a:p>
            <a:pPr>
              <a:defRPr/>
            </a:pPr>
            <a:endParaRPr lang="en-US" altLang="en-US" sz="1400" dirty="0" smtClean="0">
              <a:solidFill>
                <a:srgbClr val="FF0000"/>
              </a:solidFill>
            </a:endParaRPr>
          </a:p>
          <a:p>
            <a:pPr marL="342900" indent="-342900">
              <a:buFontTx/>
              <a:buAutoNum type="arabicPeriod"/>
              <a:defRPr/>
            </a:pPr>
            <a:r>
              <a:rPr lang="en-US" altLang="en-US" sz="1400" i="1" dirty="0" smtClean="0"/>
              <a:t>Personally check each valve that it was open and tagged.</a:t>
            </a:r>
          </a:p>
          <a:p>
            <a:pPr marL="342900" indent="-342900">
              <a:buFontTx/>
              <a:buAutoNum type="arabicPeriod"/>
              <a:defRPr/>
            </a:pPr>
            <a:r>
              <a:rPr lang="en-US" altLang="en-US" sz="1400" i="1" dirty="0" smtClean="0"/>
              <a:t>Used a thermal gun to check for heat.</a:t>
            </a:r>
          </a:p>
          <a:p>
            <a:pPr marL="342900" indent="-342900">
              <a:buFontTx/>
              <a:buAutoNum type="arabicPeriod"/>
              <a:defRPr/>
            </a:pPr>
            <a:r>
              <a:rPr lang="en-US" altLang="en-US" sz="1400" i="1" dirty="0" smtClean="0"/>
              <a:t>Don’t stand directly in front of the bolt you are removing.</a:t>
            </a:r>
          </a:p>
          <a:p>
            <a:pPr marL="342900" indent="-342900">
              <a:buFontTx/>
              <a:buAutoNum type="arabicPeriod"/>
              <a:defRPr/>
            </a:pPr>
            <a:r>
              <a:rPr lang="en-US" altLang="en-US" sz="1400" i="1" dirty="0" smtClean="0"/>
              <a:t>Wear a face shield.</a:t>
            </a:r>
          </a:p>
          <a:p>
            <a:pPr marL="342900" indent="-342900">
              <a:buFontTx/>
              <a:buAutoNum type="arabicPeriod"/>
              <a:defRPr/>
            </a:pPr>
            <a:r>
              <a:rPr lang="en-US" altLang="en-US" sz="1400" i="1" dirty="0" smtClean="0"/>
              <a:t>Remove bolt slowly.</a:t>
            </a:r>
          </a:p>
          <a:p>
            <a:pPr>
              <a:defRPr/>
            </a:pPr>
            <a:endParaRPr lang="en-US" altLang="en-US" sz="1400" dirty="0" smtClean="0">
              <a:solidFill>
                <a:srgbClr val="FF0000"/>
              </a:solidFill>
            </a:endParaRPr>
          </a:p>
          <a:p>
            <a:pPr>
              <a:defRPr/>
            </a:pPr>
            <a:r>
              <a:rPr lang="en-US" altLang="en-US" sz="1400" dirty="0" smtClean="0"/>
              <a:t>Read the Source column and corresponding Shipyard Hazard  column.</a:t>
            </a:r>
          </a:p>
          <a:p>
            <a:pPr>
              <a:defRPr/>
            </a:pPr>
            <a:endParaRPr lang="en-US" altLang="en-US" sz="1400" dirty="0" smtClean="0"/>
          </a:p>
          <a:p>
            <a:pPr>
              <a:defRPr/>
            </a:pPr>
            <a:endParaRPr lang="en-US" altLang="en-US" sz="1200" dirty="0" smtClean="0"/>
          </a:p>
          <a:p>
            <a:pPr>
              <a:defRPr/>
            </a:pPr>
            <a:endParaRPr lang="en-US" altLang="en-US" sz="1200" dirty="0" smtClean="0">
              <a:solidFill>
                <a:srgbClr val="FF0000"/>
              </a:solidFill>
            </a:endParaRPr>
          </a:p>
          <a:p>
            <a:pPr>
              <a:defRPr/>
            </a:pPr>
            <a:endParaRPr lang="en-US" altLang="en-US" sz="1200" dirty="0" smtClean="0">
              <a:solidFill>
                <a:srgbClr val="FF0000"/>
              </a:solidFill>
            </a:endParaRPr>
          </a:p>
        </p:txBody>
      </p:sp>
    </p:spTree>
    <p:extLst>
      <p:ext uri="{BB962C8B-B14F-4D97-AF65-F5344CB8AC3E}">
        <p14:creationId xmlns:p14="http://schemas.microsoft.com/office/powerpoint/2010/main" val="2223300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defRPr>
            </a:lvl1pPr>
            <a:lvl2pPr marL="741363" indent="-284163">
              <a:spcBef>
                <a:spcPct val="30000"/>
              </a:spcBef>
              <a:defRPr sz="1200">
                <a:solidFill>
                  <a:schemeClr val="tx1"/>
                </a:solidFill>
                <a:latin typeface="Arial" pitchFamily="34" charset="0"/>
              </a:defRPr>
            </a:lvl2pPr>
            <a:lvl3pPr marL="1141413" indent="-227013">
              <a:spcBef>
                <a:spcPct val="30000"/>
              </a:spcBef>
              <a:defRPr sz="1200">
                <a:solidFill>
                  <a:schemeClr val="tx1"/>
                </a:solidFill>
                <a:latin typeface="Arial" pitchFamily="34" charset="0"/>
              </a:defRPr>
            </a:lvl3pPr>
            <a:lvl4pPr marL="1598613" indent="-227013">
              <a:spcBef>
                <a:spcPct val="30000"/>
              </a:spcBef>
              <a:defRPr sz="1200">
                <a:solidFill>
                  <a:schemeClr val="tx1"/>
                </a:solidFill>
                <a:latin typeface="Arial" pitchFamily="34" charset="0"/>
              </a:defRPr>
            </a:lvl4pPr>
            <a:lvl5pPr marL="2054225" indent="-227013">
              <a:spcBef>
                <a:spcPct val="30000"/>
              </a:spcBef>
              <a:defRPr sz="1200">
                <a:solidFill>
                  <a:schemeClr val="tx1"/>
                </a:solidFill>
                <a:latin typeface="Arial" pitchFamily="34" charset="0"/>
              </a:defRPr>
            </a:lvl5pPr>
            <a:lvl6pPr marL="2511425" indent="-227013" eaLnBrk="0" fontAlgn="base" hangingPunct="0">
              <a:spcBef>
                <a:spcPct val="30000"/>
              </a:spcBef>
              <a:spcAft>
                <a:spcPct val="0"/>
              </a:spcAft>
              <a:defRPr sz="1200">
                <a:solidFill>
                  <a:schemeClr val="tx1"/>
                </a:solidFill>
                <a:latin typeface="Arial" pitchFamily="34" charset="0"/>
              </a:defRPr>
            </a:lvl6pPr>
            <a:lvl7pPr marL="2968625" indent="-227013" eaLnBrk="0" fontAlgn="base" hangingPunct="0">
              <a:spcBef>
                <a:spcPct val="30000"/>
              </a:spcBef>
              <a:spcAft>
                <a:spcPct val="0"/>
              </a:spcAft>
              <a:defRPr sz="1200">
                <a:solidFill>
                  <a:schemeClr val="tx1"/>
                </a:solidFill>
                <a:latin typeface="Arial" pitchFamily="34" charset="0"/>
              </a:defRPr>
            </a:lvl7pPr>
            <a:lvl8pPr marL="3425825" indent="-227013" eaLnBrk="0" fontAlgn="base" hangingPunct="0">
              <a:spcBef>
                <a:spcPct val="30000"/>
              </a:spcBef>
              <a:spcAft>
                <a:spcPct val="0"/>
              </a:spcAft>
              <a:defRPr sz="1200">
                <a:solidFill>
                  <a:schemeClr val="tx1"/>
                </a:solidFill>
                <a:latin typeface="Arial" pitchFamily="34" charset="0"/>
              </a:defRPr>
            </a:lvl8pPr>
            <a:lvl9pPr marL="3883025" indent="-227013" eaLnBrk="0" fontAlgn="base" hangingPunct="0">
              <a:spcBef>
                <a:spcPct val="30000"/>
              </a:spcBef>
              <a:spcAft>
                <a:spcPct val="0"/>
              </a:spcAft>
              <a:defRPr sz="1200">
                <a:solidFill>
                  <a:schemeClr val="tx1"/>
                </a:solidFill>
                <a:latin typeface="Arial" pitchFamily="34" charset="0"/>
              </a:defRPr>
            </a:lvl9pPr>
          </a:lstStyle>
          <a:p>
            <a:pPr>
              <a:spcBef>
                <a:spcPct val="0"/>
              </a:spcBef>
            </a:pPr>
            <a:fld id="{3540DBE7-717E-4DB4-9AF6-AE23FDB0707C}" type="slidenum">
              <a:rPr lang="en-US" altLang="en-US"/>
              <a:pPr>
                <a:spcBef>
                  <a:spcPct val="0"/>
                </a:spcBef>
              </a:pPr>
              <a:t>9</a:t>
            </a:fld>
            <a:endParaRPr lang="en-US" altLang="en-US"/>
          </a:p>
        </p:txBody>
      </p:sp>
      <p:sp>
        <p:nvSpPr>
          <p:cNvPr id="331779" name="Rectangle 2"/>
          <p:cNvSpPr>
            <a:spLocks noGrp="1" noRot="1" noChangeAspect="1" noChangeArrowheads="1" noTextEdit="1"/>
          </p:cNvSpPr>
          <p:nvPr>
            <p:ph type="sldImg"/>
          </p:nvPr>
        </p:nvSpPr>
        <p:spPr>
          <a:xfrm>
            <a:off x="1196975" y="781050"/>
            <a:ext cx="4683125" cy="3513138"/>
          </a:xfrm>
          <a:ln/>
        </p:spPr>
      </p:sp>
      <p:sp>
        <p:nvSpPr>
          <p:cNvPr id="104453" name="Rectangle 3"/>
          <p:cNvSpPr>
            <a:spLocks noGrp="1" noChangeArrowheads="1"/>
          </p:cNvSpPr>
          <p:nvPr>
            <p:ph type="body" idx="1"/>
          </p:nvPr>
        </p:nvSpPr>
        <p:spPr>
          <a:xfrm>
            <a:off x="706438" y="4449763"/>
            <a:ext cx="5664200" cy="40449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400" b="1" dirty="0" smtClean="0"/>
              <a:t>Lockout-Tagout</a:t>
            </a:r>
          </a:p>
          <a:p>
            <a:pPr>
              <a:defRPr/>
            </a:pPr>
            <a:endParaRPr lang="en-US" sz="1400" b="1" dirty="0" smtClean="0"/>
          </a:p>
          <a:p>
            <a:pPr>
              <a:defRPr/>
            </a:pPr>
            <a:r>
              <a:rPr lang="en-US" sz="1400" dirty="0" smtClean="0"/>
              <a:t>Read this page.</a:t>
            </a:r>
          </a:p>
          <a:p>
            <a:pPr>
              <a:defRPr/>
            </a:pPr>
            <a:endParaRPr lang="en-US" sz="1400" dirty="0"/>
          </a:p>
          <a:p>
            <a:pPr>
              <a:defRPr/>
            </a:pPr>
            <a:r>
              <a:rPr lang="en-US" sz="1400" dirty="0" smtClean="0"/>
              <a:t>Ask the  Start up question!	</a:t>
            </a:r>
            <a:endParaRPr lang="en-US" sz="1400" dirty="0" smtClean="0">
              <a:solidFill>
                <a:srgbClr val="FF0000"/>
              </a:solidFill>
            </a:endParaRPr>
          </a:p>
          <a:p>
            <a:pPr>
              <a:defRPr/>
            </a:pPr>
            <a:endParaRPr lang="en-US" sz="1400" dirty="0" smtClean="0"/>
          </a:p>
          <a:p>
            <a:pPr>
              <a:defRPr/>
            </a:pPr>
            <a:r>
              <a:rPr lang="en-US" sz="1400" dirty="0" smtClean="0"/>
              <a:t>Lockout-</a:t>
            </a:r>
            <a:r>
              <a:rPr lang="en-US" sz="1400" dirty="0" err="1" smtClean="0"/>
              <a:t>Tagout</a:t>
            </a:r>
            <a:r>
              <a:rPr lang="en-US" sz="1400" dirty="0" smtClean="0"/>
              <a:t>:</a:t>
            </a:r>
          </a:p>
          <a:p>
            <a:pPr>
              <a:defRPr/>
            </a:pPr>
            <a:endParaRPr lang="en-US" sz="1400" dirty="0" smtClean="0"/>
          </a:p>
          <a:p>
            <a:pPr marL="228417" indent="-228417">
              <a:buFontTx/>
              <a:buAutoNum type="alphaLcParenR"/>
              <a:defRPr/>
            </a:pPr>
            <a:r>
              <a:rPr lang="en-US" sz="1400" dirty="0" smtClean="0"/>
              <a:t>Requires a lock?</a:t>
            </a:r>
          </a:p>
          <a:p>
            <a:pPr marL="228417" indent="-228417">
              <a:buFontTx/>
              <a:buAutoNum type="alphaLcParenR"/>
              <a:defRPr/>
            </a:pPr>
            <a:r>
              <a:rPr lang="en-US" sz="1400" dirty="0" smtClean="0"/>
              <a:t>Requires a tag?		            </a:t>
            </a:r>
            <a:r>
              <a:rPr lang="en-US" sz="1400" dirty="0" smtClean="0">
                <a:solidFill>
                  <a:srgbClr val="FF0000"/>
                </a:solidFill>
              </a:rPr>
              <a:t> </a:t>
            </a:r>
            <a:r>
              <a:rPr lang="en-US" sz="1400" i="1" dirty="0"/>
              <a:t>Target </a:t>
            </a:r>
            <a:r>
              <a:rPr lang="en-US" sz="1400" i="1" dirty="0" smtClean="0"/>
              <a:t>Answer bold italics </a:t>
            </a:r>
            <a:r>
              <a:rPr lang="en-US" sz="1400" i="1" dirty="0"/>
              <a:t>in RED </a:t>
            </a:r>
            <a:r>
              <a:rPr lang="en-US" sz="1400" dirty="0" smtClean="0"/>
              <a:t>Requires both?</a:t>
            </a:r>
          </a:p>
          <a:p>
            <a:pPr marL="228417" indent="-228417">
              <a:buFontTx/>
              <a:buAutoNum type="alphaLcParenR"/>
              <a:defRPr/>
            </a:pPr>
            <a:r>
              <a:rPr lang="en-US" sz="1400" b="1" i="1" dirty="0" smtClean="0"/>
              <a:t>It depends</a:t>
            </a:r>
          </a:p>
          <a:p>
            <a:pPr marL="228417" indent="-228417">
              <a:buFontTx/>
              <a:buAutoNum type="alphaLcParenR"/>
              <a:defRPr/>
            </a:pPr>
            <a:endParaRPr lang="en-US" sz="1400" dirty="0" smtClean="0">
              <a:solidFill>
                <a:srgbClr val="FF0000"/>
              </a:solidFill>
            </a:endParaRPr>
          </a:p>
          <a:p>
            <a:pPr>
              <a:defRPr/>
            </a:pPr>
            <a:r>
              <a:rPr lang="en-US" sz="1400" b="1" i="1" dirty="0" smtClean="0"/>
              <a:t>Depends on whether doing shop work or work on-board a Navy ship.</a:t>
            </a:r>
          </a:p>
          <a:p>
            <a:pPr>
              <a:defRPr/>
            </a:pPr>
            <a:endParaRPr lang="en-US" dirty="0" smtClean="0"/>
          </a:p>
          <a:p>
            <a:pPr>
              <a:defRPr/>
            </a:pPr>
            <a:endParaRPr lang="en-US" dirty="0" smtClean="0"/>
          </a:p>
        </p:txBody>
      </p:sp>
      <p:pic>
        <p:nvPicPr>
          <p:cNvPr id="33178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6463" y="6665913"/>
            <a:ext cx="593725" cy="5667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0231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6CC6AAD-599E-4C8E-A165-E06E1B8BDB26}" type="datetime1">
              <a:rPr lang="en-US"/>
              <a:pPr>
                <a:defRPr/>
              </a:pPr>
              <a:t>2/13/2020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3BCA9BBE-BA9E-447F-A9DC-F4C6A26C3592}" type="slidenum">
              <a:rPr lang="en-US" altLang="en-US"/>
              <a:pPr>
                <a:defRPr/>
              </a:pPr>
              <a:t>‹#›</a:t>
            </a:fld>
            <a:endParaRPr lang="en-US" altLang="en-US"/>
          </a:p>
        </p:txBody>
      </p:sp>
    </p:spTree>
    <p:extLst>
      <p:ext uri="{BB962C8B-B14F-4D97-AF65-F5344CB8AC3E}">
        <p14:creationId xmlns:p14="http://schemas.microsoft.com/office/powerpoint/2010/main" val="1265169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59D94C5-7B09-4603-A76D-AAEB2A546B22}" type="datetime1">
              <a:rPr lang="en-US"/>
              <a:pPr>
                <a:defRPr/>
              </a:pPr>
              <a:t>2/13/2020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23A9DCA2-64EE-4085-BA06-DF50FA7FD419}" type="slidenum">
              <a:rPr lang="en-US" altLang="en-US"/>
              <a:pPr>
                <a:defRPr/>
              </a:pPr>
              <a:t>‹#›</a:t>
            </a:fld>
            <a:endParaRPr lang="en-US" altLang="en-US"/>
          </a:p>
        </p:txBody>
      </p:sp>
    </p:spTree>
    <p:extLst>
      <p:ext uri="{BB962C8B-B14F-4D97-AF65-F5344CB8AC3E}">
        <p14:creationId xmlns:p14="http://schemas.microsoft.com/office/powerpoint/2010/main" val="2454757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BD9938E-9DB4-41A8-A52A-2444F0ED224E}" type="datetime1">
              <a:rPr lang="en-US"/>
              <a:pPr>
                <a:defRPr/>
              </a:pPr>
              <a:t>2/13/2020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4B0A43E8-1DC4-4F8D-A5BB-22695B1AE007}" type="slidenum">
              <a:rPr lang="en-US" altLang="en-US"/>
              <a:pPr>
                <a:defRPr/>
              </a:pPr>
              <a:t>‹#›</a:t>
            </a:fld>
            <a:endParaRPr lang="en-US" altLang="en-US"/>
          </a:p>
        </p:txBody>
      </p:sp>
    </p:spTree>
    <p:extLst>
      <p:ext uri="{BB962C8B-B14F-4D97-AF65-F5344CB8AC3E}">
        <p14:creationId xmlns:p14="http://schemas.microsoft.com/office/powerpoint/2010/main" val="318698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DCC90B5-0ADD-490A-A6F8-57FE5CEACB0E}" type="datetime1">
              <a:rPr lang="en-US"/>
              <a:pPr>
                <a:defRPr/>
              </a:pPr>
              <a:t>2/13/2020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0F26340C-09D1-4509-A2E0-36C295E825D9}" type="slidenum">
              <a:rPr lang="en-US" altLang="en-US"/>
              <a:pPr>
                <a:defRPr/>
              </a:pPr>
              <a:t>‹#›</a:t>
            </a:fld>
            <a:endParaRPr lang="en-US" altLang="en-US"/>
          </a:p>
        </p:txBody>
      </p:sp>
    </p:spTree>
    <p:extLst>
      <p:ext uri="{BB962C8B-B14F-4D97-AF65-F5344CB8AC3E}">
        <p14:creationId xmlns:p14="http://schemas.microsoft.com/office/powerpoint/2010/main" val="4262310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DA9FA3B-0931-4DB1-9DDD-A0CCE709C1D4}" type="datetime1">
              <a:rPr lang="en-US" smtClean="0"/>
              <a:t>2/13/2020</a:t>
            </a:fld>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DEF32F8D-9AAA-47BA-950D-5666F894FA06}" type="slidenum">
              <a:rPr lang="en-US" altLang="en-US"/>
              <a:pPr>
                <a:defRPr/>
              </a:pPr>
              <a:t>‹#›</a:t>
            </a:fld>
            <a:endParaRPr lang="en-US" altLang="en-US"/>
          </a:p>
        </p:txBody>
      </p:sp>
      <p:sp>
        <p:nvSpPr>
          <p:cNvPr id="4" name="Title 3"/>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811830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D0BA3E8-6CDB-45D9-A470-38794A4206B1}" type="datetime1">
              <a:rPr lang="en-US"/>
              <a:pPr>
                <a:defRPr/>
              </a:pPr>
              <a:t>2/13/2020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7F2DE705-E817-4D36-B08B-C8397932E074}" type="slidenum">
              <a:rPr lang="en-US" altLang="en-US"/>
              <a:pPr>
                <a:defRPr/>
              </a:pPr>
              <a:t>‹#›</a:t>
            </a:fld>
            <a:endParaRPr lang="en-US" altLang="en-US"/>
          </a:p>
        </p:txBody>
      </p:sp>
    </p:spTree>
    <p:extLst>
      <p:ext uri="{BB962C8B-B14F-4D97-AF65-F5344CB8AC3E}">
        <p14:creationId xmlns:p14="http://schemas.microsoft.com/office/powerpoint/2010/main" val="4224563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174A2D01-1B57-41A2-940F-490280983482}" type="datetime1">
              <a:rPr lang="en-US"/>
              <a:pPr>
                <a:defRPr/>
              </a:pPr>
              <a:t>2/13/2020</a:t>
            </a:fld>
            <a:endParaRPr lang="en-US" dirty="0"/>
          </a:p>
        </p:txBody>
      </p:sp>
      <p:sp>
        <p:nvSpPr>
          <p:cNvPr id="5" name="Rectangle 6"/>
          <p:cNvSpPr>
            <a:spLocks noGrp="1" noChangeArrowheads="1"/>
          </p:cNvSpPr>
          <p:nvPr>
            <p:ph type="sldNum" sz="quarter" idx="11"/>
          </p:nvPr>
        </p:nvSpPr>
        <p:spPr>
          <a:ln/>
        </p:spPr>
        <p:txBody>
          <a:bodyPr/>
          <a:lstStyle>
            <a:lvl1pPr>
              <a:defRPr/>
            </a:lvl1pPr>
          </a:lstStyle>
          <a:p>
            <a:pPr>
              <a:defRPr/>
            </a:pPr>
            <a:fld id="{B6054FAD-5600-4492-9A2E-40563E0046D1}" type="slidenum">
              <a:rPr lang="en-US" altLang="en-US"/>
              <a:pPr>
                <a:defRPr/>
              </a:pPr>
              <a:t>‹#›</a:t>
            </a:fld>
            <a:endParaRPr lang="en-US" altLang="en-US"/>
          </a:p>
        </p:txBody>
      </p:sp>
    </p:spTree>
    <p:extLst>
      <p:ext uri="{BB962C8B-B14F-4D97-AF65-F5344CB8AC3E}">
        <p14:creationId xmlns:p14="http://schemas.microsoft.com/office/powerpoint/2010/main" val="1600053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2E40CEB1-020B-48BA-BB97-D6DDE6318CB1}" type="datetime1">
              <a:rPr lang="en-US"/>
              <a:pPr>
                <a:defRPr/>
              </a:pPr>
              <a:t>2/13/2020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683C496A-F6EB-4AB3-84C3-1F43DF51B74A}" type="slidenum">
              <a:rPr lang="en-US" altLang="en-US"/>
              <a:pPr>
                <a:defRPr/>
              </a:pPr>
              <a:t>‹#›</a:t>
            </a:fld>
            <a:endParaRPr lang="en-US" altLang="en-US"/>
          </a:p>
        </p:txBody>
      </p:sp>
    </p:spTree>
    <p:extLst>
      <p:ext uri="{BB962C8B-B14F-4D97-AF65-F5344CB8AC3E}">
        <p14:creationId xmlns:p14="http://schemas.microsoft.com/office/powerpoint/2010/main" val="3371905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5F3619A-CCAD-453C-B805-00DBD1789973}" type="datetime1">
              <a:rPr lang="en-US"/>
              <a:pPr>
                <a:defRPr/>
              </a:pPr>
              <a:t>2/13/2020</a:t>
            </a:fld>
            <a:endParaRPr lang="en-US" dirty="0"/>
          </a:p>
        </p:txBody>
      </p:sp>
      <p:sp>
        <p:nvSpPr>
          <p:cNvPr id="8" name="Rectangle 6"/>
          <p:cNvSpPr>
            <a:spLocks noGrp="1" noChangeArrowheads="1"/>
          </p:cNvSpPr>
          <p:nvPr>
            <p:ph type="sldNum" sz="quarter" idx="11"/>
          </p:nvPr>
        </p:nvSpPr>
        <p:spPr>
          <a:ln/>
        </p:spPr>
        <p:txBody>
          <a:bodyPr/>
          <a:lstStyle>
            <a:lvl1pPr>
              <a:defRPr/>
            </a:lvl1pPr>
          </a:lstStyle>
          <a:p>
            <a:pPr>
              <a:defRPr/>
            </a:pPr>
            <a:fld id="{DE006C1A-A4D7-4727-94FC-7BC4F8A19F9D}" type="slidenum">
              <a:rPr lang="en-US" altLang="en-US"/>
              <a:pPr>
                <a:defRPr/>
              </a:pPr>
              <a:t>‹#›</a:t>
            </a:fld>
            <a:endParaRPr lang="en-US" altLang="en-US"/>
          </a:p>
        </p:txBody>
      </p:sp>
    </p:spTree>
    <p:extLst>
      <p:ext uri="{BB962C8B-B14F-4D97-AF65-F5344CB8AC3E}">
        <p14:creationId xmlns:p14="http://schemas.microsoft.com/office/powerpoint/2010/main" val="2328261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84B62DBA-67DB-40FB-9BFD-47A5A6F920CE}" type="datetime1">
              <a:rPr lang="en-US"/>
              <a:pPr>
                <a:defRPr/>
              </a:pPr>
              <a:t>2/13/2020</a:t>
            </a:fld>
            <a:endParaRPr lang="en-US" dirty="0"/>
          </a:p>
        </p:txBody>
      </p:sp>
      <p:sp>
        <p:nvSpPr>
          <p:cNvPr id="4" name="Rectangle 6"/>
          <p:cNvSpPr>
            <a:spLocks noGrp="1" noChangeArrowheads="1"/>
          </p:cNvSpPr>
          <p:nvPr>
            <p:ph type="sldNum" sz="quarter" idx="11"/>
          </p:nvPr>
        </p:nvSpPr>
        <p:spPr>
          <a:ln/>
        </p:spPr>
        <p:txBody>
          <a:bodyPr/>
          <a:lstStyle>
            <a:lvl1pPr>
              <a:defRPr/>
            </a:lvl1pPr>
          </a:lstStyle>
          <a:p>
            <a:pPr>
              <a:defRPr/>
            </a:pPr>
            <a:fld id="{9C5D5EC1-E235-465B-BD95-12F6967BFBEB}" type="slidenum">
              <a:rPr lang="en-US" altLang="en-US"/>
              <a:pPr>
                <a:defRPr/>
              </a:pPr>
              <a:t>‹#›</a:t>
            </a:fld>
            <a:endParaRPr lang="en-US" altLang="en-US"/>
          </a:p>
        </p:txBody>
      </p:sp>
    </p:spTree>
    <p:extLst>
      <p:ext uri="{BB962C8B-B14F-4D97-AF65-F5344CB8AC3E}">
        <p14:creationId xmlns:p14="http://schemas.microsoft.com/office/powerpoint/2010/main" val="2368928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6F57680A-8790-430E-89AB-1E8AC44FCC50}" type="datetime1">
              <a:rPr lang="en-US"/>
              <a:pPr>
                <a:defRPr/>
              </a:pPr>
              <a:t>2/13/2020</a:t>
            </a:fld>
            <a:endParaRPr lang="en-US" dirty="0"/>
          </a:p>
        </p:txBody>
      </p:sp>
      <p:sp>
        <p:nvSpPr>
          <p:cNvPr id="3" name="Rectangle 6"/>
          <p:cNvSpPr>
            <a:spLocks noGrp="1" noChangeArrowheads="1"/>
          </p:cNvSpPr>
          <p:nvPr>
            <p:ph type="sldNum" sz="quarter" idx="11"/>
          </p:nvPr>
        </p:nvSpPr>
        <p:spPr>
          <a:ln/>
        </p:spPr>
        <p:txBody>
          <a:bodyPr/>
          <a:lstStyle>
            <a:lvl1pPr>
              <a:defRPr/>
            </a:lvl1pPr>
          </a:lstStyle>
          <a:p>
            <a:pPr>
              <a:defRPr/>
            </a:pPr>
            <a:fld id="{1AD879E8-A898-4855-BECC-2DEA7D0E9B31}" type="slidenum">
              <a:rPr lang="en-US" altLang="en-US"/>
              <a:pPr>
                <a:defRPr/>
              </a:pPr>
              <a:t>‹#›</a:t>
            </a:fld>
            <a:endParaRPr lang="en-US" altLang="en-US"/>
          </a:p>
        </p:txBody>
      </p:sp>
    </p:spTree>
    <p:extLst>
      <p:ext uri="{BB962C8B-B14F-4D97-AF65-F5344CB8AC3E}">
        <p14:creationId xmlns:p14="http://schemas.microsoft.com/office/powerpoint/2010/main" val="2824779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9A7BCD2-E0E1-4153-B0FF-1D76F1DF2A5F}" type="datetime1">
              <a:rPr lang="en-US"/>
              <a:pPr>
                <a:defRPr/>
              </a:pPr>
              <a:t>2/13/2020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9B96C308-62F1-4F1D-98D5-C7C8760B76ED}" type="slidenum">
              <a:rPr lang="en-US" altLang="en-US"/>
              <a:pPr>
                <a:defRPr/>
              </a:pPr>
              <a:t>‹#›</a:t>
            </a:fld>
            <a:endParaRPr lang="en-US" altLang="en-US"/>
          </a:p>
        </p:txBody>
      </p:sp>
    </p:spTree>
    <p:extLst>
      <p:ext uri="{BB962C8B-B14F-4D97-AF65-F5344CB8AC3E}">
        <p14:creationId xmlns:p14="http://schemas.microsoft.com/office/powerpoint/2010/main" val="2004971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10EBD8C-8B6D-41CE-A05D-BF3A205F681A}" type="datetime1">
              <a:rPr lang="en-US"/>
              <a:pPr>
                <a:defRPr/>
              </a:pPr>
              <a:t>2/13/2020</a:t>
            </a:fld>
            <a:endParaRPr lang="en-US" dirty="0"/>
          </a:p>
        </p:txBody>
      </p:sp>
      <p:sp>
        <p:nvSpPr>
          <p:cNvPr id="6" name="Rectangle 6"/>
          <p:cNvSpPr>
            <a:spLocks noGrp="1" noChangeArrowheads="1"/>
          </p:cNvSpPr>
          <p:nvPr>
            <p:ph type="sldNum" sz="quarter" idx="11"/>
          </p:nvPr>
        </p:nvSpPr>
        <p:spPr>
          <a:ln/>
        </p:spPr>
        <p:txBody>
          <a:bodyPr/>
          <a:lstStyle>
            <a:lvl1pPr>
              <a:defRPr/>
            </a:lvl1pPr>
          </a:lstStyle>
          <a:p>
            <a:pPr>
              <a:defRPr/>
            </a:pPr>
            <a:fld id="{D68DEA1B-7F97-437E-B21F-7E07CE2668AC}" type="slidenum">
              <a:rPr lang="en-US" altLang="en-US"/>
              <a:pPr>
                <a:defRPr/>
              </a:pPr>
              <a:t>‹#›</a:t>
            </a:fld>
            <a:endParaRPr lang="en-US" altLang="en-US"/>
          </a:p>
        </p:txBody>
      </p:sp>
    </p:spTree>
    <p:extLst>
      <p:ext uri="{BB962C8B-B14F-4D97-AF65-F5344CB8AC3E}">
        <p14:creationId xmlns:p14="http://schemas.microsoft.com/office/powerpoint/2010/main" val="3696815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76400"/>
            <a:ext cx="8229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665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800">
                <a:latin typeface="Arial" charset="0"/>
              </a:defRPr>
            </a:lvl1pPr>
          </a:lstStyle>
          <a:p>
            <a:pPr>
              <a:defRPr/>
            </a:pPr>
            <a:fld id="{8AEE1654-5231-42F5-B267-A9EE33B71173}" type="datetime1">
              <a:rPr lang="en-US"/>
              <a:pPr>
                <a:defRPr/>
              </a:pPr>
              <a:t>2/13/2020</a:t>
            </a:fld>
            <a:endParaRPr lang="en-US" dirty="0"/>
          </a:p>
        </p:txBody>
      </p:sp>
      <p:sp>
        <p:nvSpPr>
          <p:cNvPr id="1030" name="Rectangle 6"/>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8BE7700A-A15F-4301-A91F-9FF657FE2B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25" r:id="rId13"/>
  </p:sldLayoutIdLst>
  <p:hf hdr="0" dt="0"/>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Arial" charset="0"/>
        </a:defRPr>
      </a:lvl2pPr>
      <a:lvl3pPr algn="ctr" rtl="0" eaLnBrk="0" fontAlgn="base" hangingPunct="0">
        <a:spcBef>
          <a:spcPct val="0"/>
        </a:spcBef>
        <a:spcAft>
          <a:spcPct val="0"/>
        </a:spcAft>
        <a:defRPr sz="4000" b="1">
          <a:solidFill>
            <a:schemeClr val="tx2"/>
          </a:solidFill>
          <a:latin typeface="Arial" charset="0"/>
        </a:defRPr>
      </a:lvl3pPr>
      <a:lvl4pPr algn="ctr" rtl="0" eaLnBrk="0" fontAlgn="base" hangingPunct="0">
        <a:spcBef>
          <a:spcPct val="0"/>
        </a:spcBef>
        <a:spcAft>
          <a:spcPct val="0"/>
        </a:spcAft>
        <a:defRPr sz="4000" b="1">
          <a:solidFill>
            <a:schemeClr val="tx2"/>
          </a:solidFill>
          <a:latin typeface="Arial" charset="0"/>
        </a:defRPr>
      </a:lvl4pPr>
      <a:lvl5pPr algn="ctr" rtl="0" eaLnBrk="0" fontAlgn="base" hangingPunct="0">
        <a:spcBef>
          <a:spcPct val="0"/>
        </a:spcBef>
        <a:spcAft>
          <a:spcPct val="0"/>
        </a:spcAft>
        <a:defRPr sz="4000" b="1">
          <a:solidFill>
            <a:schemeClr val="tx2"/>
          </a:solidFill>
          <a:latin typeface="Arial"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PSDSRA%20LOTO%20Edited.avi"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5" title="Tagout Tag being written by wor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188" y="1524000"/>
            <a:ext cx="6630987" cy="4414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1"/>
          </p:nvPr>
        </p:nvSpPr>
        <p:spPr/>
        <p:txBody>
          <a:bodyPr/>
          <a:lstStyle/>
          <a:p>
            <a:fld id="{DEF32F8D-9AAA-47BA-950D-5666F894FA06}" type="slidenum">
              <a:rPr lang="en-US" altLang="en-US" smtClean="0"/>
              <a:pPr/>
              <a:t>1</a:t>
            </a:fld>
            <a:endParaRPr lang="en-US" altLang="en-US"/>
          </a:p>
        </p:txBody>
      </p:sp>
      <p:sp>
        <p:nvSpPr>
          <p:cNvPr id="6" name="Title 5"/>
          <p:cNvSpPr>
            <a:spLocks noGrp="1"/>
          </p:cNvSpPr>
          <p:nvPr>
            <p:ph type="title"/>
          </p:nvPr>
        </p:nvSpPr>
        <p:spPr/>
        <p:txBody>
          <a:bodyPr/>
          <a:lstStyle/>
          <a:p>
            <a:pPr algn="l"/>
            <a:r>
              <a:rPr lang="en-US" dirty="0" smtClean="0"/>
              <a:t>Electrical Safety /Lockout-</a:t>
            </a:r>
            <a:r>
              <a:rPr lang="en-US" dirty="0" err="1" smtClean="0"/>
              <a:t>Tagout</a:t>
            </a:r>
            <a:endParaRPr lang="en-US" dirty="0"/>
          </a:p>
        </p:txBody>
      </p:sp>
      <p:sp>
        <p:nvSpPr>
          <p:cNvPr id="131077" name="Text Box 40"/>
          <p:cNvSpPr txBox="1">
            <a:spLocks noChangeArrowheads="1"/>
          </p:cNvSpPr>
          <p:nvPr/>
        </p:nvSpPr>
        <p:spPr bwMode="auto">
          <a:xfrm>
            <a:off x="1246188" y="5813425"/>
            <a:ext cx="663098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ja-JP" sz="800" dirty="0">
              <a:ea typeface="MS PGothic" pitchFamily="34" charset="-128"/>
              <a:cs typeface="Arial" pitchFamily="34" charset="0"/>
            </a:endParaRPr>
          </a:p>
          <a:p>
            <a:pPr eaLnBrk="1" hangingPunct="1">
              <a:spcBef>
                <a:spcPct val="0"/>
              </a:spcBef>
              <a:buFontTx/>
              <a:buNone/>
            </a:pPr>
            <a:r>
              <a:rPr lang="en-US" altLang="ja-JP" sz="800" dirty="0">
                <a:ea typeface="MS PGothic" pitchFamily="34" charset="-128"/>
                <a:cs typeface="Arial" pitchFamily="34" charset="0"/>
              </a:rPr>
              <a:t>This material was produced under grant </a:t>
            </a:r>
            <a:r>
              <a:rPr lang="en-US" altLang="en-US" sz="800" dirty="0">
                <a:ea typeface="MS PGothic" pitchFamily="34" charset="-128"/>
                <a:cs typeface="Arial" pitchFamily="34" charset="0"/>
              </a:rPr>
              <a:t>SH-05055-SH8- </a:t>
            </a:r>
            <a:r>
              <a:rPr lang="en-US" altLang="ja-JP" sz="800" dirty="0">
                <a:ea typeface="MS PGothic" pitchFamily="34" charset="-128"/>
                <a:cs typeface="Arial" pitchFamily="34" charset="0"/>
              </a:rPr>
              <a:t>from the Occupational Safety and Health Administration, U.S. Department of Labor.  It does not necessarily reflect the views or policies of the U.S. Department of Labor, nor does mention of trade names, commercial products or organizations imply endorsement by the U.S. Government</a:t>
            </a:r>
            <a:r>
              <a:rPr lang="en-US" altLang="ja-JP" sz="800" dirty="0" smtClean="0">
                <a:ea typeface="MS PGothic" pitchFamily="34" charset="-128"/>
                <a:cs typeface="Arial" pitchFamily="34" charset="0"/>
              </a:rPr>
              <a:t>.</a:t>
            </a:r>
          </a:p>
          <a:p>
            <a:pPr eaLnBrk="1" hangingPunct="1">
              <a:spcBef>
                <a:spcPct val="0"/>
              </a:spcBef>
              <a:buNone/>
            </a:pPr>
            <a:r>
              <a:rPr lang="en-US" altLang="ja-JP" sz="800" dirty="0">
                <a:ea typeface="MS PGothic" pitchFamily="34" charset="-128"/>
                <a:cs typeface="Arial" pitchFamily="34" charset="0"/>
              </a:rPr>
              <a:t>Revisions were made to this material under grant number SH-05176-SH9 from the Occupational Safety and Health Administration, U.S. Department of Labor.</a:t>
            </a:r>
            <a:endParaRPr lang="en-US" altLang="en-US" sz="800" dirty="0">
              <a:ea typeface="MS PGothic" pitchFamily="34" charset="-128"/>
              <a:cs typeface="Arial" pitchFamily="34" charset="0"/>
            </a:endParaRPr>
          </a:p>
          <a:p>
            <a:pPr eaLnBrk="1" hangingPunct="1">
              <a:spcBef>
                <a:spcPct val="0"/>
              </a:spcBef>
              <a:buFontTx/>
              <a:buNone/>
            </a:pPr>
            <a:endParaRPr lang="en-US" altLang="en-US" sz="800" dirty="0">
              <a:ea typeface="MS PGothic" pitchFamily="34" charset="-128"/>
              <a:cs typeface="Arial" pitchFamily="34" charset="0"/>
            </a:endParaRPr>
          </a:p>
        </p:txBody>
      </p:sp>
    </p:spTree>
    <p:extLst>
      <p:ext uri="{BB962C8B-B14F-4D97-AF65-F5344CB8AC3E}">
        <p14:creationId xmlns:p14="http://schemas.microsoft.com/office/powerpoint/2010/main" val="3576123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74638"/>
            <a:ext cx="8305800" cy="1143000"/>
          </a:xfrm>
        </p:spPr>
        <p:txBody>
          <a:bodyPr/>
          <a:lstStyle/>
          <a:p>
            <a:pPr algn="l"/>
            <a:r>
              <a:rPr lang="en-US" altLang="en-US" smtClean="0"/>
              <a:t>Terminology-Affected Employees</a:t>
            </a:r>
            <a:br>
              <a:rPr lang="en-US" altLang="en-US" smtClean="0"/>
            </a:br>
            <a:r>
              <a:rPr lang="en-US" altLang="en-US" sz="2800" smtClean="0"/>
              <a:t>Red Tag</a:t>
            </a:r>
          </a:p>
        </p:txBody>
      </p:sp>
      <p:pic>
        <p:nvPicPr>
          <p:cNvPr id="138243" name="Picture 3" title="Red danger t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62940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824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A939C306-6E55-4210-BE09-8620DDB6219C}" type="slidenum">
              <a:rPr lang="en-US" altLang="en-US" sz="1400"/>
              <a:pPr>
                <a:spcBef>
                  <a:spcPct val="0"/>
                </a:spcBef>
                <a:buFontTx/>
                <a:buNone/>
              </a:pPr>
              <a:t>10</a:t>
            </a:fld>
            <a:endParaRPr lang="en-US" altLang="en-US" sz="14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457200"/>
            <a:ext cx="8229600" cy="1143000"/>
          </a:xfrm>
        </p:spPr>
        <p:txBody>
          <a:bodyPr/>
          <a:lstStyle/>
          <a:p>
            <a:pPr algn="l"/>
            <a:r>
              <a:rPr lang="en-US" altLang="en-US" smtClean="0"/>
              <a:t>Overcurrent Devices</a:t>
            </a:r>
            <a:br>
              <a:rPr lang="en-US" altLang="en-US" smtClean="0"/>
            </a:br>
            <a:r>
              <a:rPr lang="en-US" altLang="en-US" sz="2800" smtClean="0"/>
              <a:t>Circuit Breaker</a:t>
            </a:r>
            <a:r>
              <a:rPr lang="en-US" altLang="en-US" smtClean="0"/>
              <a:t/>
            </a:r>
            <a:br>
              <a:rPr lang="en-US" altLang="en-US" smtClean="0"/>
            </a:br>
            <a:endParaRPr lang="en-US" altLang="en-US" smtClean="0"/>
          </a:p>
        </p:txBody>
      </p:sp>
      <p:pic>
        <p:nvPicPr>
          <p:cNvPr id="139267" name="Picture 3" title="Circuit break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6705600" cy="447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926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BEC7D58A-0F77-4CE5-BAA1-155E79D52C33}" type="slidenum">
              <a:rPr lang="en-US" altLang="en-US" sz="1400"/>
              <a:pPr>
                <a:spcBef>
                  <a:spcPct val="0"/>
                </a:spcBef>
                <a:buFontTx/>
                <a:buNone/>
              </a:pPr>
              <a:t>11</a:t>
            </a:fld>
            <a:endParaRPr lang="en-US" altLang="en-US" sz="140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algn="l"/>
            <a:r>
              <a:rPr lang="en-US" altLang="en-US" smtClean="0"/>
              <a:t>Key Word:  De-Energize!</a:t>
            </a:r>
            <a:br>
              <a:rPr lang="en-US" altLang="en-US" smtClean="0"/>
            </a:br>
            <a:r>
              <a:rPr lang="en-US" altLang="en-US" sz="2800" smtClean="0"/>
              <a:t>Circuit Locked Out and Tagged</a:t>
            </a:r>
          </a:p>
        </p:txBody>
      </p:sp>
      <p:pic>
        <p:nvPicPr>
          <p:cNvPr id="140291" name="Picture 3" title="Circuit locked out and tagg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7620000" cy="3943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029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8ABBCF23-2610-4671-8588-6D7995783F0B}" type="slidenum">
              <a:rPr lang="en-US" altLang="en-US" sz="1400"/>
              <a:pPr>
                <a:spcBef>
                  <a:spcPct val="0"/>
                </a:spcBef>
                <a:buFontTx/>
                <a:buNone/>
              </a:pPr>
              <a:t>12</a:t>
            </a:fld>
            <a:endParaRPr lang="en-US" altLang="en-US" sz="1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487376F5-E54C-46A2-9C26-83735BFC1247}" type="slidenum">
              <a:rPr lang="en-US" altLang="en-US" sz="1400"/>
              <a:pPr>
                <a:spcBef>
                  <a:spcPct val="0"/>
                </a:spcBef>
                <a:buFontTx/>
                <a:buNone/>
              </a:pPr>
              <a:t>13</a:t>
            </a:fld>
            <a:endParaRPr lang="en-US" altLang="en-US" sz="1400"/>
          </a:p>
        </p:txBody>
      </p:sp>
      <p:sp>
        <p:nvSpPr>
          <p:cNvPr id="54275" name="Rectangle 2"/>
          <p:cNvSpPr>
            <a:spLocks noGrp="1" noChangeArrowheads="1"/>
          </p:cNvSpPr>
          <p:nvPr>
            <p:ph type="title"/>
          </p:nvPr>
        </p:nvSpPr>
        <p:spPr>
          <a:xfrm>
            <a:off x="457200" y="731838"/>
            <a:ext cx="8229600" cy="685800"/>
          </a:xfrm>
        </p:spPr>
        <p:txBody>
          <a:bodyPr/>
          <a:lstStyle/>
          <a:p>
            <a:pPr algn="l"/>
            <a:r>
              <a:rPr lang="en-US" altLang="en-US" sz="3600" dirty="0" smtClean="0"/>
              <a:t>Hazardous Energy Terminology</a:t>
            </a:r>
          </a:p>
        </p:txBody>
      </p:sp>
      <p:sp>
        <p:nvSpPr>
          <p:cNvPr id="9" name="Rounded Rectangle 8" title="Question marks"/>
          <p:cNvSpPr/>
          <p:nvPr/>
        </p:nvSpPr>
        <p:spPr>
          <a:xfrm>
            <a:off x="901700" y="1701800"/>
            <a:ext cx="1630363" cy="3251200"/>
          </a:xfrm>
          <a:prstGeom prst="roundRect">
            <a:avLst>
              <a:gd name="adj" fmla="val 10000"/>
            </a:avLst>
          </a:prstGeom>
          <a:blipFill rotWithShape="1">
            <a:blip r:embed="rId3"/>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Rectangle 1"/>
          <p:cNvSpPr/>
          <p:nvPr/>
        </p:nvSpPr>
        <p:spPr>
          <a:xfrm>
            <a:off x="4144181" y="3156584"/>
            <a:ext cx="2914710" cy="701731"/>
          </a:xfrm>
          <a:prstGeom prst="rect">
            <a:avLst/>
          </a:prstGeom>
        </p:spPr>
        <p:txBody>
          <a:bodyPr wrap="square">
            <a:spAutoFit/>
          </a:bodyPr>
          <a:lstStyle/>
          <a:p>
            <a:pPr defTabSz="2889250" eaLnBrk="1" hangingPunct="1">
              <a:lnSpc>
                <a:spcPct val="90000"/>
              </a:lnSpc>
              <a:spcAft>
                <a:spcPct val="35000"/>
              </a:spcAft>
              <a:defRPr/>
            </a:pPr>
            <a:r>
              <a:rPr lang="en-US" sz="4400" dirty="0"/>
              <a:t>QUIZ!</a:t>
            </a:r>
          </a:p>
        </p:txBody>
      </p:sp>
    </p:spTree>
    <p:extLst>
      <p:ext uri="{BB962C8B-B14F-4D97-AF65-F5344CB8AC3E}">
        <p14:creationId xmlns:p14="http://schemas.microsoft.com/office/powerpoint/2010/main" val="3903980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81000" y="609600"/>
            <a:ext cx="8229600" cy="1143000"/>
          </a:xfrm>
        </p:spPr>
        <p:txBody>
          <a:bodyPr/>
          <a:lstStyle/>
          <a:p>
            <a:pPr algn="l" eaLnBrk="1" hangingPunct="1"/>
            <a:r>
              <a:rPr lang="en-US" altLang="en-US" dirty="0" smtClean="0">
                <a:solidFill>
                  <a:srgbClr val="FF0000"/>
                </a:solidFill>
              </a:rPr>
              <a:t>Your Companies System</a:t>
            </a:r>
            <a:r>
              <a:rPr lang="en-US" altLang="en-US" dirty="0" smtClean="0"/>
              <a:t/>
            </a:r>
            <a:br>
              <a:rPr lang="en-US" altLang="en-US" dirty="0" smtClean="0"/>
            </a:br>
            <a:r>
              <a:rPr lang="en-US" altLang="en-US" sz="2800" dirty="0" smtClean="0">
                <a:solidFill>
                  <a:schemeClr val="tx1"/>
                </a:solidFill>
              </a:rPr>
              <a:t>Lockout Tagout Graphic</a:t>
            </a:r>
            <a:r>
              <a:rPr lang="en-US" altLang="en-US" dirty="0" smtClean="0"/>
              <a:t/>
            </a:r>
            <a:br>
              <a:rPr lang="en-US" altLang="en-US" dirty="0" smtClean="0"/>
            </a:br>
            <a:endParaRPr lang="en-US" altLang="en-US" dirty="0" smtClean="0"/>
          </a:p>
        </p:txBody>
      </p:sp>
      <p:sp>
        <p:nvSpPr>
          <p:cNvPr id="2" name="Slide Number Placeholder 1"/>
          <p:cNvSpPr>
            <a:spLocks noGrp="1"/>
          </p:cNvSpPr>
          <p:nvPr>
            <p:ph type="sldNum" sz="quarter" idx="11"/>
          </p:nvPr>
        </p:nvSpPr>
        <p:spPr/>
        <p:txBody>
          <a:bodyPr/>
          <a:lstStyle/>
          <a:p>
            <a:pPr>
              <a:defRPr/>
            </a:pPr>
            <a:fld id="{A136EDFC-EDD6-4C0F-A6F4-6CF5242968A2}" type="slidenum">
              <a:rPr lang="en-US" altLang="en-US" smtClean="0"/>
              <a:pPr>
                <a:defRPr/>
              </a:pPr>
              <a:t>14</a:t>
            </a:fld>
            <a:endParaRPr lang="en-US" altLang="en-US"/>
          </a:p>
        </p:txBody>
      </p:sp>
      <p:pic>
        <p:nvPicPr>
          <p:cNvPr id="4" name="Content Placeholder 3" title="Lockout Tagout Graphic"/>
          <p:cNvPicPr>
            <a:picLocks noGrp="1" noChangeAspect="1"/>
          </p:cNvPicPr>
          <p:nvPr>
            <p:ph idx="1"/>
          </p:nvPr>
        </p:nvPicPr>
        <p:blipFill>
          <a:blip r:embed="rId3"/>
          <a:stretch>
            <a:fillRect/>
          </a:stretch>
        </p:blipFill>
        <p:spPr>
          <a:xfrm>
            <a:off x="2514599" y="2057400"/>
            <a:ext cx="3901281" cy="3901281"/>
          </a:xfrm>
          <a:prstGeom prst="rect">
            <a:avLst/>
          </a:prstGeom>
        </p:spPr>
      </p:pic>
    </p:spTree>
    <p:extLst>
      <p:ext uri="{BB962C8B-B14F-4D97-AF65-F5344CB8AC3E}">
        <p14:creationId xmlns:p14="http://schemas.microsoft.com/office/powerpoint/2010/main" val="1487993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81000" y="609600"/>
            <a:ext cx="8229600" cy="1143000"/>
          </a:xfrm>
        </p:spPr>
        <p:txBody>
          <a:bodyPr/>
          <a:lstStyle/>
          <a:p>
            <a:pPr algn="l" eaLnBrk="1" hangingPunct="1"/>
            <a:r>
              <a:rPr lang="en-US" altLang="en-US" smtClean="0"/>
              <a:t>Lockout Tagout Piers / Facilities</a:t>
            </a:r>
            <a:br>
              <a:rPr lang="en-US" altLang="en-US" smtClean="0"/>
            </a:br>
            <a:r>
              <a:rPr lang="en-US" altLang="en-US" sz="2800" smtClean="0"/>
              <a:t>Lockout Device</a:t>
            </a:r>
            <a:r>
              <a:rPr lang="en-US" altLang="en-US" smtClean="0"/>
              <a:t/>
            </a:r>
            <a:br>
              <a:rPr lang="en-US" altLang="en-US" smtClean="0"/>
            </a:br>
            <a:endParaRPr lang="en-US" altLang="en-US" smtClean="0"/>
          </a:p>
        </p:txBody>
      </p:sp>
      <p:pic>
        <p:nvPicPr>
          <p:cNvPr id="142339" name="Content Placeholder 1" title="Lockout device"/>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905000" y="1981200"/>
            <a:ext cx="5257800" cy="3576638"/>
          </a:xfrm>
          <a:ln>
            <a:solidFill>
              <a:schemeClr val="tx1"/>
            </a:solidFill>
            <a:miter lim="800000"/>
            <a:headEnd/>
            <a:tailEnd/>
          </a:ln>
        </p:spPr>
      </p:pic>
      <p:sp>
        <p:nvSpPr>
          <p:cNvPr id="142340"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0BEF1DEF-50D6-49C3-A6DF-C17CF175C01F}" type="slidenum">
              <a:rPr lang="en-US" altLang="en-US" sz="1400"/>
              <a:pPr>
                <a:spcBef>
                  <a:spcPct val="0"/>
                </a:spcBef>
                <a:buFontTx/>
                <a:buNone/>
              </a:pPr>
              <a:t>15</a:t>
            </a:fld>
            <a:endParaRPr lang="en-US" altLang="en-US" sz="14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algn="l"/>
            <a:r>
              <a:rPr lang="en-US" altLang="en-US" smtClean="0"/>
              <a:t>Tagging Out a Navy Vessel</a:t>
            </a:r>
            <a:br>
              <a:rPr lang="en-US" altLang="en-US" smtClean="0"/>
            </a:br>
            <a:r>
              <a:rPr lang="en-US" altLang="en-US" sz="2800" smtClean="0"/>
              <a:t>Improper Tagout</a:t>
            </a:r>
          </a:p>
        </p:txBody>
      </p:sp>
      <p:pic>
        <p:nvPicPr>
          <p:cNvPr id="143363" name="Picture 1028" descr="Tag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3575" y="1795463"/>
            <a:ext cx="5076825" cy="3806825"/>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9" name="AutoShape 6" title="Arrow pointing to improper tagout"/>
          <p:cNvSpPr>
            <a:spLocks noChangeArrowheads="1"/>
          </p:cNvSpPr>
          <p:nvPr/>
        </p:nvSpPr>
        <p:spPr bwMode="auto">
          <a:xfrm>
            <a:off x="457200" y="4114800"/>
            <a:ext cx="4014788" cy="457200"/>
          </a:xfrm>
          <a:prstGeom prst="notchedRightArrow">
            <a:avLst>
              <a:gd name="adj1" fmla="val 50000"/>
              <a:gd name="adj2" fmla="val 95821"/>
            </a:avLst>
          </a:prstGeom>
          <a:gradFill rotWithShape="0">
            <a:gsLst>
              <a:gs pos="0">
                <a:srgbClr val="FF3300"/>
              </a:gs>
              <a:gs pos="100000">
                <a:srgbClr val="7618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a:p>
        </p:txBody>
      </p:sp>
      <p:sp>
        <p:nvSpPr>
          <p:cNvPr id="143367"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83A7ADF2-0568-4DDC-A6C6-49EBE14BF44B}" type="slidenum">
              <a:rPr lang="en-US" altLang="en-US" sz="1400"/>
              <a:pPr>
                <a:spcBef>
                  <a:spcPct val="0"/>
                </a:spcBef>
                <a:buFontTx/>
                <a:buNone/>
              </a:pPr>
              <a:t>16</a:t>
            </a:fld>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algn="l"/>
            <a:r>
              <a:rPr lang="en-US" altLang="en-US" smtClean="0"/>
              <a:t>Proper Tag Attachment</a:t>
            </a:r>
            <a:br>
              <a:rPr lang="en-US" altLang="en-US" smtClean="0"/>
            </a:br>
            <a:r>
              <a:rPr lang="en-US" altLang="en-US" sz="2800" smtClean="0"/>
              <a:t>Correct Tagout Methods On Switches/Valves</a:t>
            </a:r>
          </a:p>
        </p:txBody>
      </p:sp>
      <p:pic>
        <p:nvPicPr>
          <p:cNvPr id="144387" name="Picture 1028" descr="Tag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850" y="1563688"/>
            <a:ext cx="2667000" cy="1879600"/>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44388" name="Picture 1028" descr="Tag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4850" y="1554163"/>
            <a:ext cx="2749550" cy="1889125"/>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44389" name="Picture 1" title="Correct tagout methods on switches and valve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93850" y="3733800"/>
            <a:ext cx="2736850" cy="19589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44390" name="Picture 2" title="Correct tagout method on switches and valve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84850" y="3733800"/>
            <a:ext cx="2736850" cy="20669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44391" name="Picture 3" title="Number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5800" y="1554163"/>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7" title="Number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563688"/>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3" name="Picture 9" title="Number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7863" y="3733800"/>
            <a:ext cx="7318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4" name="Picture 12" title="Number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945063" y="3733800"/>
            <a:ext cx="7318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5"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2646C2E7-8EB8-4C28-8710-F1DED063F6E9}" type="slidenum">
              <a:rPr lang="en-US" altLang="en-US" sz="1400"/>
              <a:pPr>
                <a:spcBef>
                  <a:spcPct val="0"/>
                </a:spcBef>
                <a:buFontTx/>
                <a:buNone/>
              </a:pPr>
              <a:t>17</a:t>
            </a:fld>
            <a:endParaRPr lang="en-US" altLang="en-US" sz="14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algn="l"/>
            <a:r>
              <a:rPr lang="en-US" altLang="en-US" smtClean="0"/>
              <a:t>Quiz</a:t>
            </a:r>
            <a:br>
              <a:rPr lang="en-US" altLang="en-US" smtClean="0"/>
            </a:br>
            <a:r>
              <a:rPr lang="en-US" altLang="en-US" sz="2800" smtClean="0"/>
              <a:t>Tagout Methods On Switches / Valves</a:t>
            </a:r>
          </a:p>
        </p:txBody>
      </p:sp>
      <p:pic>
        <p:nvPicPr>
          <p:cNvPr id="145411" name="Picture 1028" descr="Tag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68475"/>
            <a:ext cx="2381250" cy="1785938"/>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45412" name="Picture 1" title="B  Tagout method on switches and valve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6288" y="1657350"/>
            <a:ext cx="2514600" cy="19002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5413" name="Picture 3" title="A Tagout method on switches and valve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2450" y="1612900"/>
            <a:ext cx="2573338" cy="1941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5414" name="Picture 1028" descr="Tag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7538" y="3883025"/>
            <a:ext cx="2590800" cy="1943100"/>
          </a:xfrm>
          <a:prstGeom prst="rect">
            <a:avLst/>
          </a:prstGeom>
          <a:noFill/>
          <a:ln w="9525">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pic>
        <p:nvPicPr>
          <p:cNvPr id="145415" name="Picture 5" title="E Tagout method on switches and valve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3878263"/>
            <a:ext cx="2659063" cy="1947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5416" name="TextBox 6"/>
          <p:cNvSpPr txBox="1">
            <a:spLocks noChangeArrowheads="1"/>
          </p:cNvSpPr>
          <p:nvPr/>
        </p:nvSpPr>
        <p:spPr bwMode="auto">
          <a:xfrm>
            <a:off x="1670050" y="12954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A</a:t>
            </a:r>
          </a:p>
        </p:txBody>
      </p:sp>
      <p:sp>
        <p:nvSpPr>
          <p:cNvPr id="145417" name="TextBox 12"/>
          <p:cNvSpPr txBox="1">
            <a:spLocks noChangeArrowheads="1"/>
          </p:cNvSpPr>
          <p:nvPr/>
        </p:nvSpPr>
        <p:spPr bwMode="auto">
          <a:xfrm>
            <a:off x="4402138" y="1328738"/>
            <a:ext cx="338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B</a:t>
            </a:r>
          </a:p>
        </p:txBody>
      </p:sp>
      <p:sp>
        <p:nvSpPr>
          <p:cNvPr id="145418" name="TextBox 13"/>
          <p:cNvSpPr txBox="1">
            <a:spLocks noChangeArrowheads="1"/>
          </p:cNvSpPr>
          <p:nvPr/>
        </p:nvSpPr>
        <p:spPr bwMode="auto">
          <a:xfrm>
            <a:off x="7034213" y="1443038"/>
            <a:ext cx="352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C</a:t>
            </a:r>
          </a:p>
        </p:txBody>
      </p:sp>
      <p:sp>
        <p:nvSpPr>
          <p:cNvPr id="145419" name="TextBox 15"/>
          <p:cNvSpPr txBox="1">
            <a:spLocks noChangeArrowheads="1"/>
          </p:cNvSpPr>
          <p:nvPr/>
        </p:nvSpPr>
        <p:spPr bwMode="auto">
          <a:xfrm>
            <a:off x="3008313" y="3579813"/>
            <a:ext cx="350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D</a:t>
            </a:r>
          </a:p>
        </p:txBody>
      </p:sp>
      <p:sp>
        <p:nvSpPr>
          <p:cNvPr id="145420" name="TextBox 16"/>
          <p:cNvSpPr txBox="1">
            <a:spLocks noChangeArrowheads="1"/>
          </p:cNvSpPr>
          <p:nvPr/>
        </p:nvSpPr>
        <p:spPr bwMode="auto">
          <a:xfrm>
            <a:off x="6342063" y="3579813"/>
            <a:ext cx="338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t>E</a:t>
            </a:r>
          </a:p>
        </p:txBody>
      </p:sp>
      <p:sp>
        <p:nvSpPr>
          <p:cNvPr id="145421"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872536C8-49D8-4583-974F-C225D98FC555}" type="slidenum">
              <a:rPr lang="en-US" altLang="en-US" sz="1400"/>
              <a:pPr>
                <a:spcBef>
                  <a:spcPct val="0"/>
                </a:spcBef>
                <a:buFontTx/>
                <a:buNone/>
              </a:pPr>
              <a:t>18</a:t>
            </a:fld>
            <a:endParaRPr lang="en-US" altLang="en-US" sz="14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algn="l"/>
            <a:r>
              <a:rPr lang="en-US" altLang="en-US" dirty="0" smtClean="0">
                <a:solidFill>
                  <a:srgbClr val="FF0000"/>
                </a:solidFill>
              </a:rPr>
              <a:t>Dos and Don’ts</a:t>
            </a:r>
            <a:br>
              <a:rPr lang="en-US" altLang="en-US" dirty="0" smtClean="0">
                <a:solidFill>
                  <a:srgbClr val="FF0000"/>
                </a:solidFill>
              </a:rPr>
            </a:br>
            <a:r>
              <a:rPr lang="en-US" altLang="en-US" sz="2800" dirty="0" smtClean="0">
                <a:solidFill>
                  <a:schemeClr val="tx1"/>
                </a:solidFill>
              </a:rPr>
              <a:t>Authorized Person Filling-Out A Tag </a:t>
            </a:r>
          </a:p>
        </p:txBody>
      </p:sp>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19</a:t>
            </a:fld>
            <a:endParaRPr lang="en-US" altLang="en-US"/>
          </a:p>
        </p:txBody>
      </p:sp>
      <p:pic>
        <p:nvPicPr>
          <p:cNvPr id="4" name="Picture 3" descr="Authorized Person Filling Out a Tag" title="Authorized Person Filling Out a Tag">
            <a:hlinkClick r:id="rId3" action="ppaction://hlinkfile"/>
          </p:cNvPr>
          <p:cNvPicPr>
            <a:picLocks noChangeAspect="1"/>
          </p:cNvPicPr>
          <p:nvPr/>
        </p:nvPicPr>
        <p:blipFill>
          <a:blip r:embed="rId4"/>
          <a:stretch>
            <a:fillRect/>
          </a:stretch>
        </p:blipFill>
        <p:spPr>
          <a:xfrm>
            <a:off x="990600" y="1543627"/>
            <a:ext cx="7239000" cy="4071938"/>
          </a:xfrm>
          <a:prstGeom prst="rect">
            <a:avLst/>
          </a:prstGeom>
          <a:ln>
            <a:solidFill>
              <a:schemeClr val="tx1"/>
            </a:solidFill>
          </a:ln>
        </p:spPr>
      </p:pic>
    </p:spTree>
    <p:extLst>
      <p:ext uri="{BB962C8B-B14F-4D97-AF65-F5344CB8AC3E}">
        <p14:creationId xmlns:p14="http://schemas.microsoft.com/office/powerpoint/2010/main" val="3722206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smtClean="0"/>
              <a:t>Topics</a:t>
            </a:r>
            <a:br>
              <a:rPr lang="en-US" altLang="en-US" smtClean="0"/>
            </a:br>
            <a:r>
              <a:rPr lang="en-US" altLang="en-US" sz="2800" smtClean="0"/>
              <a:t>Severely Burned Hand</a:t>
            </a:r>
          </a:p>
        </p:txBody>
      </p:sp>
      <p:sp>
        <p:nvSpPr>
          <p:cNvPr id="132099"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5A1ED435-E827-461C-9C75-38020DC6DEA4}" type="slidenum">
              <a:rPr lang="en-US" altLang="en-US" sz="1400"/>
              <a:pPr>
                <a:spcBef>
                  <a:spcPct val="0"/>
                </a:spcBef>
                <a:buFontTx/>
                <a:buNone/>
              </a:pPr>
              <a:t>2</a:t>
            </a:fld>
            <a:endParaRPr lang="en-US" altLang="en-US" sz="1400"/>
          </a:p>
        </p:txBody>
      </p:sp>
      <p:sp>
        <p:nvSpPr>
          <p:cNvPr id="132100" name="Text Box 40"/>
          <p:cNvSpPr txBox="1">
            <a:spLocks noChangeArrowheads="1"/>
          </p:cNvSpPr>
          <p:nvPr/>
        </p:nvSpPr>
        <p:spPr bwMode="auto">
          <a:xfrm>
            <a:off x="685800" y="5643563"/>
            <a:ext cx="7772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ja-JP" sz="800">
              <a:ea typeface="MS PGothic" pitchFamily="34" charset="-128"/>
              <a:cs typeface="Arial" pitchFamily="34" charset="0"/>
            </a:endParaRPr>
          </a:p>
          <a:p>
            <a:pPr eaLnBrk="1" hangingPunct="1">
              <a:spcBef>
                <a:spcPct val="0"/>
              </a:spcBef>
              <a:buFontTx/>
              <a:buNone/>
            </a:pPr>
            <a:r>
              <a:rPr lang="en-US" altLang="ja-JP" sz="800">
                <a:ea typeface="MS PGothic" pitchFamily="34" charset="-128"/>
                <a:cs typeface="Arial" pitchFamily="34" charset="0"/>
              </a:rPr>
              <a:t>This material was produced under grant </a:t>
            </a:r>
            <a:r>
              <a:rPr lang="en-US" altLang="en-US" sz="800">
                <a:ea typeface="MS PGothic" pitchFamily="34" charset="-128"/>
                <a:cs typeface="Arial" pitchFamily="34" charset="0"/>
              </a:rPr>
              <a:t>SH-05055-SH8- </a:t>
            </a:r>
            <a:r>
              <a:rPr lang="en-US" altLang="ja-JP" sz="800">
                <a:ea typeface="MS PGothic" pitchFamily="34" charset="-128"/>
                <a:cs typeface="Arial" pitchFamily="34" charset="0"/>
              </a:rPr>
              <a:t>from the Occupational Safety and Health Administration, U.S. Department of Labor.  It does not necessarily reflect the views or policies of the U.S. Department of Labor, nor does mention of trade names, commercial products or organizations imply endorsement by the U.S. Government.</a:t>
            </a:r>
            <a:endParaRPr lang="en-US" altLang="en-US" sz="800">
              <a:ea typeface="MS PGothic" pitchFamily="34" charset="-128"/>
              <a:cs typeface="Arial" pitchFamily="34" charset="0"/>
            </a:endParaRPr>
          </a:p>
        </p:txBody>
      </p:sp>
      <p:pic>
        <p:nvPicPr>
          <p:cNvPr id="132101" name="Picture 1" title="Severely burned h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600200"/>
            <a:ext cx="5133975" cy="3846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algn="l"/>
            <a:r>
              <a:rPr lang="en-US" altLang="en-US" dirty="0" smtClean="0">
                <a:solidFill>
                  <a:srgbClr val="FF0000"/>
                </a:solidFill>
              </a:rPr>
              <a:t>The Five Basic Rules</a:t>
            </a:r>
          </a:p>
        </p:txBody>
      </p:sp>
      <p:sp>
        <p:nvSpPr>
          <p:cNvPr id="2" name="Content Placeholder 1"/>
          <p:cNvSpPr>
            <a:spLocks noGrp="1"/>
          </p:cNvSpPr>
          <p:nvPr>
            <p:ph idx="1"/>
          </p:nvPr>
        </p:nvSpPr>
        <p:spPr>
          <a:xfrm>
            <a:off x="457200" y="1417638"/>
            <a:ext cx="8229600" cy="4708525"/>
          </a:xfrm>
        </p:spPr>
        <p:txBody>
          <a:bodyPr/>
          <a:lstStyle/>
          <a:p>
            <a:pPr marL="0" indent="0" algn="just">
              <a:spcAft>
                <a:spcPct val="50000"/>
              </a:spcAft>
              <a:buFontTx/>
              <a:buNone/>
              <a:defRPr/>
            </a:pPr>
            <a:r>
              <a:rPr lang="en-US" altLang="en-US" b="1" dirty="0" smtClean="0"/>
              <a:t>Never</a:t>
            </a:r>
          </a:p>
          <a:p>
            <a:pPr marL="514350" indent="-514350" algn="just">
              <a:spcAft>
                <a:spcPct val="50000"/>
              </a:spcAft>
              <a:buFont typeface="+mj-lt"/>
              <a:buAutoNum type="arabicPeriod"/>
              <a:defRPr/>
            </a:pPr>
            <a:r>
              <a:rPr lang="en-US" altLang="en-US" sz="2800" dirty="0" smtClean="0"/>
              <a:t>Work on an energized system </a:t>
            </a:r>
          </a:p>
          <a:p>
            <a:pPr marL="514350" indent="-514350" algn="just">
              <a:spcAft>
                <a:spcPct val="50000"/>
              </a:spcAft>
              <a:buFont typeface="+mj-lt"/>
              <a:buAutoNum type="arabicPeriod"/>
              <a:defRPr/>
            </a:pPr>
            <a:r>
              <a:rPr lang="en-US" altLang="en-US" sz="2800" dirty="0" smtClean="0"/>
              <a:t>Operate any tagged device</a:t>
            </a:r>
          </a:p>
          <a:p>
            <a:pPr marL="514350" indent="-514350" algn="just">
              <a:spcAft>
                <a:spcPct val="50000"/>
              </a:spcAft>
              <a:buFont typeface="+mj-lt"/>
              <a:buAutoNum type="arabicPeriod"/>
              <a:defRPr/>
            </a:pPr>
            <a:r>
              <a:rPr lang="en-US" altLang="en-US" sz="2800" dirty="0" smtClean="0"/>
              <a:t> Re-energize without proper tag-in</a:t>
            </a:r>
          </a:p>
          <a:p>
            <a:pPr marL="514350" indent="-514350" algn="just">
              <a:spcAft>
                <a:spcPct val="50000"/>
              </a:spcAft>
              <a:buFont typeface="+mj-lt"/>
              <a:buAutoNum type="arabicPeriod"/>
              <a:defRPr/>
            </a:pPr>
            <a:r>
              <a:rPr lang="en-US" altLang="en-US" sz="2800" b="1" dirty="0" smtClean="0"/>
              <a:t>Lock or Tagout a device unless you are authorized</a:t>
            </a:r>
          </a:p>
          <a:p>
            <a:pPr marL="514350" indent="-514350" algn="just">
              <a:spcAft>
                <a:spcPct val="50000"/>
              </a:spcAft>
              <a:buFont typeface="+mj-lt"/>
              <a:buAutoNum type="arabicPeriod"/>
              <a:defRPr/>
            </a:pPr>
            <a:r>
              <a:rPr lang="en-US" altLang="en-US" sz="2800" b="1" dirty="0" smtClean="0"/>
              <a:t>Tamper or remove a lock or a tag</a:t>
            </a:r>
          </a:p>
          <a:p>
            <a:pPr algn="just">
              <a:spcAft>
                <a:spcPct val="50000"/>
              </a:spcAft>
              <a:defRPr/>
            </a:pPr>
            <a:endParaRPr lang="en-US" altLang="en-US" b="1" dirty="0" smtClean="0"/>
          </a:p>
          <a:p>
            <a:pPr>
              <a:defRPr/>
            </a:pPr>
            <a:endParaRPr lang="en-US" dirty="0"/>
          </a:p>
        </p:txBody>
      </p:sp>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20</a:t>
            </a:fld>
            <a:endParaRPr lang="en-US" altLang="en-US"/>
          </a:p>
        </p:txBody>
      </p:sp>
    </p:spTree>
    <p:extLst>
      <p:ext uri="{BB962C8B-B14F-4D97-AF65-F5344CB8AC3E}">
        <p14:creationId xmlns:p14="http://schemas.microsoft.com/office/powerpoint/2010/main" val="25171508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algn="l"/>
            <a:r>
              <a:rPr lang="en-US" altLang="en-US" dirty="0" smtClean="0">
                <a:solidFill>
                  <a:srgbClr val="FF0000"/>
                </a:solidFill>
              </a:rPr>
              <a:t>Additional “Nevers”</a:t>
            </a:r>
          </a:p>
        </p:txBody>
      </p:sp>
      <p:sp>
        <p:nvSpPr>
          <p:cNvPr id="3" name="Slide Number Placeholder 2"/>
          <p:cNvSpPr>
            <a:spLocks noGrp="1"/>
          </p:cNvSpPr>
          <p:nvPr>
            <p:ph type="sldNum" sz="quarter" idx="11"/>
          </p:nvPr>
        </p:nvSpPr>
        <p:spPr/>
        <p:txBody>
          <a:bodyPr/>
          <a:lstStyle/>
          <a:p>
            <a:pPr>
              <a:defRPr/>
            </a:pPr>
            <a:fld id="{A136EDFC-EDD6-4C0F-A6F4-6CF5242968A2}" type="slidenum">
              <a:rPr lang="en-US" altLang="en-US" smtClean="0"/>
              <a:pPr>
                <a:defRPr/>
              </a:pPr>
              <a:t>21</a:t>
            </a:fld>
            <a:endParaRPr lang="en-US" altLang="en-US"/>
          </a:p>
        </p:txBody>
      </p:sp>
      <p:pic>
        <p:nvPicPr>
          <p:cNvPr id="5" name="Picture 4" title="Never"/>
          <p:cNvPicPr>
            <a:picLocks noChangeAspect="1"/>
          </p:cNvPicPr>
          <p:nvPr/>
        </p:nvPicPr>
        <p:blipFill>
          <a:blip r:embed="rId3"/>
          <a:stretch>
            <a:fillRect/>
          </a:stretch>
        </p:blipFill>
        <p:spPr>
          <a:xfrm>
            <a:off x="2476500" y="1417638"/>
            <a:ext cx="4191000" cy="4191000"/>
          </a:xfrm>
          <a:prstGeom prst="rect">
            <a:avLst/>
          </a:prstGeom>
        </p:spPr>
      </p:pic>
    </p:spTree>
    <p:extLst>
      <p:ext uri="{BB962C8B-B14F-4D97-AF65-F5344CB8AC3E}">
        <p14:creationId xmlns:p14="http://schemas.microsoft.com/office/powerpoint/2010/main" val="30220081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algn="l"/>
            <a:r>
              <a:rPr lang="en-US" altLang="en-US" smtClean="0"/>
              <a:t>Dos</a:t>
            </a:r>
            <a:br>
              <a:rPr lang="en-US" altLang="en-US" smtClean="0"/>
            </a:br>
            <a:r>
              <a:rPr lang="en-US" altLang="en-US" sz="2800" smtClean="0"/>
              <a:t>Happy Face with Thumbs Up</a:t>
            </a:r>
            <a:r>
              <a:rPr lang="en-US" altLang="en-US" smtClean="0"/>
              <a:t>!</a:t>
            </a:r>
          </a:p>
        </p:txBody>
      </p:sp>
      <p:pic>
        <p:nvPicPr>
          <p:cNvPr id="147459" name="Content Placeholder 3" title="Happy face with thumbs up"/>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1852613"/>
            <a:ext cx="4876800" cy="4095750"/>
          </a:xfrm>
        </p:spPr>
      </p:pic>
      <p:sp>
        <p:nvSpPr>
          <p:cNvPr id="147460"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2CCC7AFF-B254-4C51-B19B-C270540CCCF6}" type="slidenum">
              <a:rPr lang="en-US" altLang="en-US" sz="1400"/>
              <a:pPr>
                <a:spcBef>
                  <a:spcPct val="0"/>
                </a:spcBef>
                <a:buFontTx/>
                <a:buNone/>
              </a:pPr>
              <a:t>22</a:t>
            </a:fld>
            <a:endParaRPr lang="en-US" altLang="en-US" sz="14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457200" y="609600"/>
            <a:ext cx="8229600" cy="808038"/>
          </a:xfrm>
        </p:spPr>
        <p:txBody>
          <a:bodyPr/>
          <a:lstStyle/>
          <a:p>
            <a:pPr algn="l"/>
            <a:r>
              <a:rPr lang="en-US" altLang="en-US" smtClean="0"/>
              <a:t>Take Action!</a:t>
            </a:r>
            <a:br>
              <a:rPr lang="en-US" altLang="en-US" smtClean="0"/>
            </a:br>
            <a:endParaRPr lang="en-US" altLang="en-US" smtClean="0"/>
          </a:p>
        </p:txBody>
      </p:sp>
      <p:sp>
        <p:nvSpPr>
          <p:cNvPr id="148483"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85454620-88FB-4610-B5B5-578E3B2C42DD}" type="slidenum">
              <a:rPr lang="en-US" altLang="en-US" sz="1400"/>
              <a:pPr>
                <a:spcBef>
                  <a:spcPct val="0"/>
                </a:spcBef>
                <a:buFontTx/>
                <a:buNone/>
              </a:pPr>
              <a:t>23</a:t>
            </a:fld>
            <a:endParaRPr lang="en-US" altLang="en-US" sz="1400"/>
          </a:p>
        </p:txBody>
      </p:sp>
      <p:pic>
        <p:nvPicPr>
          <p:cNvPr id="148484" name="Picture 2" title="Take Ac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1684338"/>
            <a:ext cx="607695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pPr algn="l"/>
            <a:r>
              <a:rPr lang="en-US" altLang="en-US" smtClean="0"/>
              <a:t>In Case Of An Emergency</a:t>
            </a:r>
            <a:br>
              <a:rPr lang="en-US" altLang="en-US" smtClean="0"/>
            </a:br>
            <a:r>
              <a:rPr lang="en-US" altLang="en-US" sz="2800" smtClean="0"/>
              <a:t>Cartoon of Man Being Shocked!</a:t>
            </a:r>
          </a:p>
        </p:txBody>
      </p:sp>
      <p:pic>
        <p:nvPicPr>
          <p:cNvPr id="149507" name="Content Placeholder 4" title="Cartoon of man being shocked"/>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362200" y="1447800"/>
            <a:ext cx="4495800" cy="4267200"/>
          </a:xfrm>
          <a:noFill/>
          <a:ln>
            <a:solidFill>
              <a:srgbClr val="000000"/>
            </a:solidFill>
            <a:miter lim="800000"/>
            <a:headEnd/>
            <a:tailEnd/>
          </a:ln>
        </p:spPr>
      </p:pic>
      <p:sp>
        <p:nvSpPr>
          <p:cNvPr id="14950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20BAF68A-8A3E-4893-9075-A4286E1D51B0}" type="slidenum">
              <a:rPr lang="en-US" altLang="en-US" sz="1400"/>
              <a:pPr>
                <a:spcBef>
                  <a:spcPct val="0"/>
                </a:spcBef>
                <a:buFontTx/>
                <a:buNone/>
              </a:pPr>
              <a:t>24</a:t>
            </a:fld>
            <a:endParaRPr lang="en-US" altLang="en-US" sz="14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ChangeArrowheads="1"/>
          </p:cNvSpPr>
          <p:nvPr>
            <p:ph type="title"/>
          </p:nvPr>
        </p:nvSpPr>
        <p:spPr/>
        <p:txBody>
          <a:bodyPr/>
          <a:lstStyle/>
          <a:p>
            <a:pPr algn="l" eaLnBrk="1" hangingPunct="1">
              <a:defRPr/>
            </a:pPr>
            <a:r>
              <a:rPr lang="en-US" dirty="0" smtClean="0"/>
              <a:t>Training</a:t>
            </a:r>
            <a:endParaRPr lang="en-US" i="1" dirty="0">
              <a:solidFill>
                <a:schemeClr val="tx1"/>
              </a:solidFill>
              <a:effectLst>
                <a:outerShdw blurRad="38100" dist="38100" dir="2700000" algn="tl">
                  <a:srgbClr val="000000"/>
                </a:outerShdw>
              </a:effectLst>
            </a:endParaRPr>
          </a:p>
        </p:txBody>
      </p:sp>
      <p:pic>
        <p:nvPicPr>
          <p:cNvPr id="150531" name="Picture 4" title="Training for Lockout Tagout Saf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76400"/>
            <a:ext cx="6172200" cy="4095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1572C694-C790-420F-84CF-547EECF24772}" type="slidenum">
              <a:rPr lang="en-US" altLang="en-US" sz="1400"/>
              <a:pPr>
                <a:spcBef>
                  <a:spcPct val="0"/>
                </a:spcBef>
                <a:buFontTx/>
                <a:buNone/>
              </a:pPr>
              <a:t>25</a:t>
            </a:fld>
            <a:endParaRPr lang="en-US" altLang="en-US" sz="14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487376F5-E54C-46A2-9C26-83735BFC1247}" type="slidenum">
              <a:rPr lang="en-US" altLang="en-US" sz="1400"/>
              <a:pPr>
                <a:spcBef>
                  <a:spcPct val="0"/>
                </a:spcBef>
                <a:buFontTx/>
                <a:buNone/>
              </a:pPr>
              <a:t>26</a:t>
            </a:fld>
            <a:endParaRPr lang="en-US" altLang="en-US" sz="1400"/>
          </a:p>
        </p:txBody>
      </p:sp>
      <p:sp>
        <p:nvSpPr>
          <p:cNvPr id="54275" name="Rectangle 2"/>
          <p:cNvSpPr>
            <a:spLocks noGrp="1" noChangeArrowheads="1"/>
          </p:cNvSpPr>
          <p:nvPr>
            <p:ph type="title"/>
          </p:nvPr>
        </p:nvSpPr>
        <p:spPr>
          <a:xfrm>
            <a:off x="457200" y="731838"/>
            <a:ext cx="8229600" cy="685800"/>
          </a:xfrm>
        </p:spPr>
        <p:txBody>
          <a:bodyPr/>
          <a:lstStyle/>
          <a:p>
            <a:pPr algn="l"/>
            <a:r>
              <a:rPr lang="en-US" altLang="en-US" sz="3600" dirty="0" smtClean="0"/>
              <a:t>Circle the best answer</a:t>
            </a:r>
          </a:p>
        </p:txBody>
      </p:sp>
      <p:sp>
        <p:nvSpPr>
          <p:cNvPr id="9" name="Rounded Rectangle 8" title="Question marks"/>
          <p:cNvSpPr/>
          <p:nvPr/>
        </p:nvSpPr>
        <p:spPr>
          <a:xfrm>
            <a:off x="901700" y="1701800"/>
            <a:ext cx="1630363" cy="3251200"/>
          </a:xfrm>
          <a:prstGeom prst="roundRect">
            <a:avLst>
              <a:gd name="adj" fmla="val 10000"/>
            </a:avLst>
          </a:prstGeom>
          <a:blipFill rotWithShape="1">
            <a:blip r:embed="rId3"/>
            <a:stretch>
              <a:fillRect/>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 name="Rectangle 1"/>
          <p:cNvSpPr/>
          <p:nvPr/>
        </p:nvSpPr>
        <p:spPr>
          <a:xfrm>
            <a:off x="4144181" y="3156584"/>
            <a:ext cx="2914710" cy="701731"/>
          </a:xfrm>
          <a:prstGeom prst="rect">
            <a:avLst/>
          </a:prstGeom>
        </p:spPr>
        <p:txBody>
          <a:bodyPr wrap="square">
            <a:spAutoFit/>
          </a:bodyPr>
          <a:lstStyle/>
          <a:p>
            <a:pPr defTabSz="2889250" eaLnBrk="1" hangingPunct="1">
              <a:lnSpc>
                <a:spcPct val="90000"/>
              </a:lnSpc>
              <a:spcAft>
                <a:spcPct val="35000"/>
              </a:spcAft>
              <a:defRPr/>
            </a:pPr>
            <a:r>
              <a:rPr lang="en-US" sz="4400" dirty="0"/>
              <a:t>QUIZ!</a:t>
            </a:r>
          </a:p>
        </p:txBody>
      </p:sp>
    </p:spTree>
    <p:extLst>
      <p:ext uri="{BB962C8B-B14F-4D97-AF65-F5344CB8AC3E}">
        <p14:creationId xmlns:p14="http://schemas.microsoft.com/office/powerpoint/2010/main" val="38897257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A136EDFC-EDD6-4C0F-A6F4-6CF5242968A2}" type="slidenum">
              <a:rPr lang="en-US" altLang="en-US" smtClean="0"/>
              <a:pPr>
                <a:defRPr/>
              </a:pPr>
              <a:t>3</a:t>
            </a:fld>
            <a:endParaRPr lang="en-US" altLang="en-US"/>
          </a:p>
        </p:txBody>
      </p:sp>
      <p:pic>
        <p:nvPicPr>
          <p:cNvPr id="8" name="Content Placeholder 7" title="OSHA Logo"/>
          <p:cNvPicPr>
            <a:picLocks noGrp="1" noChangeAspect="1"/>
          </p:cNvPicPr>
          <p:nvPr>
            <p:ph idx="1"/>
          </p:nvPr>
        </p:nvPicPr>
        <p:blipFill>
          <a:blip r:embed="rId3"/>
          <a:stretch>
            <a:fillRect/>
          </a:stretch>
        </p:blipFill>
        <p:spPr>
          <a:xfrm>
            <a:off x="1213819" y="1676400"/>
            <a:ext cx="6716361" cy="4449763"/>
          </a:xfrm>
          <a:prstGeom prst="rect">
            <a:avLst/>
          </a:prstGeom>
        </p:spPr>
      </p:pic>
      <p:sp>
        <p:nvSpPr>
          <p:cNvPr id="7" name="Rectangle 2"/>
          <p:cNvSpPr>
            <a:spLocks noGrp="1" noChangeArrowheads="1"/>
          </p:cNvSpPr>
          <p:nvPr>
            <p:ph type="title"/>
          </p:nvPr>
        </p:nvSpPr>
        <p:spPr>
          <a:xfrm>
            <a:off x="685800" y="311150"/>
            <a:ext cx="7772400" cy="1144588"/>
          </a:xfrm>
          <a:noFill/>
        </p:spPr>
        <p:txBody>
          <a:bodyPr lIns="92075" tIns="46038" rIns="92075" bIns="46038"/>
          <a:lstStyle/>
          <a:p>
            <a:pPr algn="l"/>
            <a:r>
              <a:rPr lang="en-US" altLang="en-US" dirty="0" smtClean="0">
                <a:solidFill>
                  <a:srgbClr val="FF0000"/>
                </a:solidFill>
              </a:rPr>
              <a:t>General Training Content</a:t>
            </a:r>
            <a:r>
              <a:rPr lang="en-US" altLang="en-US" dirty="0" smtClean="0"/>
              <a:t/>
            </a:r>
            <a:br>
              <a:rPr lang="en-US" altLang="en-US" dirty="0" smtClean="0"/>
            </a:br>
            <a:r>
              <a:rPr lang="en-US" altLang="en-US" sz="2800" dirty="0" smtClean="0"/>
              <a:t>OSHA Logo</a:t>
            </a:r>
          </a:p>
        </p:txBody>
      </p:sp>
    </p:spTree>
    <p:extLst>
      <p:ext uri="{BB962C8B-B14F-4D97-AF65-F5344CB8AC3E}">
        <p14:creationId xmlns:p14="http://schemas.microsoft.com/office/powerpoint/2010/main" val="3059864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A136EDFC-EDD6-4C0F-A6F4-6CF5242968A2}" type="slidenum">
              <a:rPr lang="en-US" altLang="en-US" smtClean="0"/>
              <a:pPr>
                <a:defRPr/>
              </a:pPr>
              <a:t>4</a:t>
            </a:fld>
            <a:endParaRPr lang="en-US" altLang="en-US"/>
          </a:p>
        </p:txBody>
      </p:sp>
      <p:sp>
        <p:nvSpPr>
          <p:cNvPr id="7" name="Rectangle 2"/>
          <p:cNvSpPr>
            <a:spLocks noGrp="1" noChangeArrowheads="1"/>
          </p:cNvSpPr>
          <p:nvPr>
            <p:ph type="title"/>
          </p:nvPr>
        </p:nvSpPr>
        <p:spPr>
          <a:xfrm>
            <a:off x="304800" y="311150"/>
            <a:ext cx="8534400" cy="1144588"/>
          </a:xfrm>
          <a:noFill/>
        </p:spPr>
        <p:txBody>
          <a:bodyPr lIns="92075" tIns="46038" rIns="92075" bIns="46038"/>
          <a:lstStyle/>
          <a:p>
            <a:pPr algn="l"/>
            <a:r>
              <a:rPr lang="en-US" altLang="en-US" dirty="0" smtClean="0">
                <a:solidFill>
                  <a:srgbClr val="FF0000"/>
                </a:solidFill>
              </a:rPr>
              <a:t>Additional Training Requirements</a:t>
            </a:r>
            <a:r>
              <a:rPr lang="en-US" altLang="en-US" dirty="0" smtClean="0"/>
              <a:t/>
            </a:r>
            <a:br>
              <a:rPr lang="en-US" altLang="en-US" dirty="0" smtClean="0"/>
            </a:br>
            <a:r>
              <a:rPr lang="en-US" altLang="en-US" sz="2800" dirty="0" smtClean="0"/>
              <a:t>Locked Out Circuit Breaker</a:t>
            </a:r>
          </a:p>
        </p:txBody>
      </p:sp>
      <p:pic>
        <p:nvPicPr>
          <p:cNvPr id="3" name="Picture 2" title="Locked Out Circuit Breaker"/>
          <p:cNvPicPr>
            <a:picLocks noChangeAspect="1"/>
          </p:cNvPicPr>
          <p:nvPr/>
        </p:nvPicPr>
        <p:blipFill>
          <a:blip r:embed="rId3"/>
          <a:stretch>
            <a:fillRect/>
          </a:stretch>
        </p:blipFill>
        <p:spPr>
          <a:xfrm>
            <a:off x="1295400" y="1676400"/>
            <a:ext cx="6666551" cy="4446538"/>
          </a:xfrm>
          <a:prstGeom prst="rect">
            <a:avLst/>
          </a:prstGeom>
          <a:ln>
            <a:solidFill>
              <a:schemeClr val="tx1"/>
            </a:solidFill>
          </a:ln>
        </p:spPr>
      </p:pic>
    </p:spTree>
    <p:extLst>
      <p:ext uri="{BB962C8B-B14F-4D97-AF65-F5344CB8AC3E}">
        <p14:creationId xmlns:p14="http://schemas.microsoft.com/office/powerpoint/2010/main" val="3598625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685800" y="274638"/>
            <a:ext cx="7772400" cy="1143000"/>
          </a:xfrm>
        </p:spPr>
        <p:txBody>
          <a:bodyPr/>
          <a:lstStyle/>
          <a:p>
            <a:pPr algn="l"/>
            <a:r>
              <a:rPr lang="en-US" altLang="en-US" smtClean="0"/>
              <a:t>Common Terms – Amperes</a:t>
            </a:r>
            <a:br>
              <a:rPr lang="en-US" altLang="en-US" smtClean="0"/>
            </a:br>
            <a:r>
              <a:rPr lang="en-US" altLang="en-US" sz="2800" smtClean="0"/>
              <a:t>Danger High Voltage Sign </a:t>
            </a:r>
          </a:p>
        </p:txBody>
      </p:sp>
      <p:pic>
        <p:nvPicPr>
          <p:cNvPr id="133123" name="Picture 3" title="Danger high voltage 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752600"/>
            <a:ext cx="7010400" cy="436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124"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757D436D-04AC-4DE7-A5B5-BE155426541D}" type="slidenum">
              <a:rPr lang="en-US" altLang="en-US" sz="1400"/>
              <a:pPr>
                <a:spcBef>
                  <a:spcPct val="0"/>
                </a:spcBef>
                <a:buFontTx/>
                <a:buNone/>
              </a:pPr>
              <a:t>5</a:t>
            </a:fld>
            <a:endParaRPr lang="en-US" altLang="en-US" sz="140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685800" y="274638"/>
            <a:ext cx="7772400" cy="1143000"/>
          </a:xfrm>
          <a:ln>
            <a:solidFill>
              <a:schemeClr val="bg1"/>
            </a:solidFill>
            <a:miter lim="800000"/>
            <a:headEnd/>
            <a:tailEnd/>
          </a:ln>
        </p:spPr>
        <p:txBody>
          <a:bodyPr/>
          <a:lstStyle/>
          <a:p>
            <a:pPr algn="l"/>
            <a:r>
              <a:rPr lang="en-US" altLang="en-US" smtClean="0"/>
              <a:t>Common Terms – Grounding </a:t>
            </a:r>
          </a:p>
        </p:txBody>
      </p:sp>
      <p:pic>
        <p:nvPicPr>
          <p:cNvPr id="134147" name="Picture 1" title="Electrical hazards; Electrical shock; Arc flash; Arc blast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1652588"/>
            <a:ext cx="5857875" cy="35528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34148"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39089E69-B1C8-4BB1-BC7C-F75BA4C333E2}" type="slidenum">
              <a:rPr lang="en-US" altLang="en-US" sz="1400"/>
              <a:pPr>
                <a:spcBef>
                  <a:spcPct val="0"/>
                </a:spcBef>
                <a:buFontTx/>
                <a:buNone/>
              </a:pPr>
              <a:t>6</a:t>
            </a:fld>
            <a:endParaRPr lang="en-US" altLang="en-US" sz="140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algn="l"/>
            <a:r>
              <a:rPr lang="en-US" altLang="en-US" smtClean="0"/>
              <a:t>Electrical Sources On-Board</a:t>
            </a:r>
            <a:br>
              <a:rPr lang="en-US" altLang="en-US" smtClean="0"/>
            </a:br>
            <a:r>
              <a:rPr lang="en-US" altLang="en-US" sz="2800" smtClean="0"/>
              <a:t>Electrical Sources Flow Chart</a:t>
            </a:r>
          </a:p>
        </p:txBody>
      </p:sp>
      <p:pic>
        <p:nvPicPr>
          <p:cNvPr id="135171" name="Picture 3" descr="Electrical Circuits and Distribution Bo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7924800"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148328E9-CE6E-43EC-94DF-7C0E0AB6CAF0}" type="slidenum">
              <a:rPr lang="en-US" altLang="en-US" sz="1400"/>
              <a:pPr>
                <a:spcBef>
                  <a:spcPct val="0"/>
                </a:spcBef>
                <a:buFontTx/>
                <a:buNone/>
              </a:pPr>
              <a:t>7</a:t>
            </a:fld>
            <a:endParaRPr lang="en-US" altLang="en-US" sz="140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algn="l"/>
            <a:r>
              <a:rPr lang="en-US" altLang="en-US" smtClean="0"/>
              <a:t>Non-Electrical Hazards</a:t>
            </a:r>
            <a:br>
              <a:rPr lang="en-US" altLang="en-US" smtClean="0"/>
            </a:br>
            <a:r>
              <a:rPr lang="en-US" altLang="en-US" sz="2800" smtClean="0"/>
              <a:t>Shipyard Worker Closing a Valve</a:t>
            </a:r>
          </a:p>
        </p:txBody>
      </p:sp>
      <p:pic>
        <p:nvPicPr>
          <p:cNvPr id="136195" name="Picture 3" title="Shipyard worker closing a val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086600" cy="4311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6196"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E6AD56E9-81AA-4BBE-8BC5-DE0F7F2836FD}" type="slidenum">
              <a:rPr lang="en-US" altLang="en-US" sz="1400"/>
              <a:pPr>
                <a:spcBef>
                  <a:spcPct val="0"/>
                </a:spcBef>
                <a:buFontTx/>
                <a:buNone/>
              </a:pPr>
              <a:t>8</a:t>
            </a:fld>
            <a:endParaRPr lang="en-US" altLang="en-US" sz="14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algn="l"/>
            <a:r>
              <a:rPr lang="en-US" altLang="en-US" smtClean="0"/>
              <a:t>Lockout-Tagout</a:t>
            </a:r>
            <a:br>
              <a:rPr lang="en-US" altLang="en-US" smtClean="0"/>
            </a:br>
            <a:r>
              <a:rPr lang="en-US" altLang="en-US" sz="2800" smtClean="0"/>
              <a:t>Circuit Board With Red Tags</a:t>
            </a:r>
          </a:p>
        </p:txBody>
      </p:sp>
      <p:sp>
        <p:nvSpPr>
          <p:cNvPr id="137219" name="Rectangle 3"/>
          <p:cNvSpPr>
            <a:spLocks noGrp="1" noChangeArrowheads="1"/>
          </p:cNvSpPr>
          <p:nvPr>
            <p:ph type="body" idx="1"/>
          </p:nvPr>
        </p:nvSpPr>
        <p:spPr/>
        <p:txBody>
          <a:bodyPr/>
          <a:lstStyle/>
          <a:p>
            <a:endParaRPr lang="en-US" altLang="en-US" smtClean="0"/>
          </a:p>
        </p:txBody>
      </p:sp>
      <p:pic>
        <p:nvPicPr>
          <p:cNvPr id="137220" name="Picture 4" title="Circuit board with danger ta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8800"/>
            <a:ext cx="7620000" cy="4191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7221" name="Slide Number Placeholder 1"/>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fld id="{F0CBC921-640A-4788-A448-DFFF0ED39343}" type="slidenum">
              <a:rPr lang="en-US" altLang="en-US" sz="1400"/>
              <a:pPr>
                <a:spcBef>
                  <a:spcPct val="0"/>
                </a:spcBef>
                <a:buFontTx/>
                <a:buNone/>
              </a:pPr>
              <a:t>9</a:t>
            </a:fld>
            <a:endParaRPr lang="en-US" altLang="en-US" sz="14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28074</TotalTime>
  <Words>1165</Words>
  <Application>Microsoft Office PowerPoint</Application>
  <PresentationFormat>On-screen Show (4:3)</PresentationFormat>
  <Paragraphs>322</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MS PGothic</vt:lpstr>
      <vt:lpstr>Arial</vt:lpstr>
      <vt:lpstr>Calibri</vt:lpstr>
      <vt:lpstr>Helvetica</vt:lpstr>
      <vt:lpstr>Helvetica Neue</vt:lpstr>
      <vt:lpstr>ITCFranklinGothic LT Book</vt:lpstr>
      <vt:lpstr>Times New Roman</vt:lpstr>
      <vt:lpstr>Default Design</vt:lpstr>
      <vt:lpstr>Electrical Safety /Lockout-Tagout</vt:lpstr>
      <vt:lpstr>Topics Severely Burned Hand</vt:lpstr>
      <vt:lpstr>General Training Content OSHA Logo</vt:lpstr>
      <vt:lpstr>Additional Training Requirements Locked Out Circuit Breaker</vt:lpstr>
      <vt:lpstr>Common Terms – Amperes Danger High Voltage Sign </vt:lpstr>
      <vt:lpstr>Common Terms – Grounding </vt:lpstr>
      <vt:lpstr>Electrical Sources On-Board Electrical Sources Flow Chart</vt:lpstr>
      <vt:lpstr>Non-Electrical Hazards Shipyard Worker Closing a Valve</vt:lpstr>
      <vt:lpstr>Lockout-Tagout Circuit Board With Red Tags</vt:lpstr>
      <vt:lpstr>Terminology-Affected Employees Red Tag</vt:lpstr>
      <vt:lpstr>Overcurrent Devices Circuit Breaker </vt:lpstr>
      <vt:lpstr>Key Word:  De-Energize! Circuit Locked Out and Tagged</vt:lpstr>
      <vt:lpstr>Hazardous Energy Terminology</vt:lpstr>
      <vt:lpstr>Your Companies System Lockout Tagout Graphic </vt:lpstr>
      <vt:lpstr>Lockout Tagout Piers / Facilities Lockout Device </vt:lpstr>
      <vt:lpstr>Tagging Out a Navy Vessel Improper Tagout</vt:lpstr>
      <vt:lpstr>Proper Tag Attachment Correct Tagout Methods On Switches/Valves</vt:lpstr>
      <vt:lpstr>Quiz Tagout Methods On Switches / Valves</vt:lpstr>
      <vt:lpstr>Dos and Don’ts Authorized Person Filling-Out A Tag </vt:lpstr>
      <vt:lpstr>The Five Basic Rules</vt:lpstr>
      <vt:lpstr>Additional “Nevers”</vt:lpstr>
      <vt:lpstr>Dos Happy Face with Thumbs Up!</vt:lpstr>
      <vt:lpstr>Take Action! </vt:lpstr>
      <vt:lpstr>In Case Of An Emergency Cartoon of Man Being Shocked!</vt:lpstr>
      <vt:lpstr>Training</vt:lpstr>
      <vt:lpstr>Circle the best answer</vt:lpstr>
    </vt:vector>
  </TitlesOfParts>
  <Company>QTS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Protective Equipment</dc:title>
  <dc:creator>Owner</dc:creator>
  <cp:lastModifiedBy>Thomas Bright</cp:lastModifiedBy>
  <cp:revision>602</cp:revision>
  <cp:lastPrinted>2019-03-21T16:27:25Z</cp:lastPrinted>
  <dcterms:created xsi:type="dcterms:W3CDTF">2009-10-20T22:52:57Z</dcterms:created>
  <dcterms:modified xsi:type="dcterms:W3CDTF">2020-02-13T22:12:59Z</dcterms:modified>
</cp:coreProperties>
</file>