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1141" r:id="rId2"/>
    <p:sldId id="1142" r:id="rId3"/>
    <p:sldId id="417" r:id="rId4"/>
    <p:sldId id="416" r:id="rId5"/>
    <p:sldId id="419" r:id="rId6"/>
    <p:sldId id="422" r:id="rId7"/>
    <p:sldId id="424" r:id="rId8"/>
    <p:sldId id="425" r:id="rId9"/>
    <p:sldId id="1143" r:id="rId10"/>
    <p:sldId id="1144" r:id="rId11"/>
    <p:sldId id="429" r:id="rId12"/>
    <p:sldId id="432" r:id="rId13"/>
    <p:sldId id="434" r:id="rId14"/>
    <p:sldId id="435" r:id="rId15"/>
    <p:sldId id="436" r:id="rId16"/>
    <p:sldId id="437" r:id="rId17"/>
    <p:sldId id="1145" r:id="rId18"/>
    <p:sldId id="1172" r:id="rId19"/>
    <p:sldId id="1173" r:id="rId20"/>
    <p:sldId id="1174" r:id="rId21"/>
    <p:sldId id="1175" r:id="rId22"/>
    <p:sldId id="1176" r:id="rId23"/>
    <p:sldId id="649" r:id="rId24"/>
    <p:sldId id="452" r:id="rId25"/>
    <p:sldId id="1178" r:id="rId26"/>
    <p:sldId id="1152" r:id="rId27"/>
    <p:sldId id="1153" r:id="rId28"/>
    <p:sldId id="1154" r:id="rId29"/>
    <p:sldId id="1155" r:id="rId30"/>
    <p:sldId id="1156" r:id="rId31"/>
    <p:sldId id="1157" r:id="rId32"/>
    <p:sldId id="1158" r:id="rId33"/>
    <p:sldId id="1159" r:id="rId34"/>
    <p:sldId id="1160" r:id="rId35"/>
    <p:sldId id="1161" r:id="rId36"/>
    <p:sldId id="1162" r:id="rId37"/>
    <p:sldId id="1163" r:id="rId38"/>
    <p:sldId id="1164" r:id="rId39"/>
    <p:sldId id="1165" r:id="rId40"/>
    <p:sldId id="1166" r:id="rId41"/>
    <p:sldId id="1167" r:id="rId42"/>
    <p:sldId id="1168" r:id="rId43"/>
    <p:sldId id="1169" r:id="rId44"/>
    <p:sldId id="1170" r:id="rId45"/>
    <p:sldId id="1171" r:id="rId4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3" autoAdjust="0"/>
  </p:normalViewPr>
  <p:slideViewPr>
    <p:cSldViewPr>
      <p:cViewPr varScale="1">
        <p:scale>
          <a:sx n="69" d="100"/>
          <a:sy n="69" d="100"/>
        </p:scale>
        <p:origin x="756"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9" d="100"/>
        <a:sy n="39" d="100"/>
      </p:scale>
      <p:origin x="0" y="0"/>
    </p:cViewPr>
  </p:sorterViewPr>
  <p:notesViewPr>
    <p:cSldViewPr>
      <p:cViewPr varScale="1">
        <p:scale>
          <a:sx n="60" d="100"/>
          <a:sy n="60" d="100"/>
        </p:scale>
        <p:origin x="2718"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46C77-9A81-4EB9-A0A0-72F16170E10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7A2CE46-5F27-4367-B392-5E3C7936C47C}" type="pres">
      <dgm:prSet presAssocID="{15946C77-9A81-4EB9-A0A0-72F16170E10E}" presName="linear" presStyleCnt="0">
        <dgm:presLayoutVars>
          <dgm:dir/>
          <dgm:resizeHandles val="exact"/>
        </dgm:presLayoutVars>
      </dgm:prSet>
      <dgm:spPr/>
      <dgm:t>
        <a:bodyPr/>
        <a:lstStyle/>
        <a:p>
          <a:endParaRPr lang="en-US"/>
        </a:p>
      </dgm:t>
    </dgm:pt>
  </dgm:ptLst>
  <dgm:cxnLst>
    <dgm:cxn modelId="{73B8FCA8-CE1A-4A11-86AD-C65045CE9DEE}" type="presOf" srcId="{15946C77-9A81-4EB9-A0A0-72F16170E10E}" destId="{87A2CE46-5F27-4367-B392-5E3C7936C47C}"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D94AA332-309E-45BD-9026-C5959E0D6EED}" type="datetimeFigureOut">
              <a:rPr lang="en-US"/>
              <a:pPr>
                <a:defRPr/>
              </a:pPr>
              <a:t>11/18/2020</a:t>
            </a:fld>
            <a:endParaRPr lang="en-US" dirty="0"/>
          </a:p>
        </p:txBody>
      </p:sp>
      <p:sp>
        <p:nvSpPr>
          <p:cNvPr id="76804" name="Rectangle 4"/>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8C9332D8-ACEA-4F43-8BB6-D71F1188F929}" type="slidenum">
              <a:rPr lang="en-US" altLang="en-US"/>
              <a:pPr/>
              <a:t>‹#›</a:t>
            </a:fld>
            <a:endParaRPr lang="en-US" altLang="en-US"/>
          </a:p>
        </p:txBody>
      </p:sp>
    </p:spTree>
    <p:extLst>
      <p:ext uri="{BB962C8B-B14F-4D97-AF65-F5344CB8AC3E}">
        <p14:creationId xmlns:p14="http://schemas.microsoft.com/office/powerpoint/2010/main" val="41641463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C324082A-144D-4BD0-BD21-940477172969}" type="datetimeFigureOut">
              <a:rPr lang="en-US"/>
              <a:pPr>
                <a:defRPr/>
              </a:pPr>
              <a:t>11/18/2020</a:t>
            </a:fld>
            <a:endParaRPr lang="en-US" dirty="0"/>
          </a:p>
        </p:txBody>
      </p:sp>
      <p:sp>
        <p:nvSpPr>
          <p:cNvPr id="6148" name="Rectangle 4"/>
          <p:cNvSpPr>
            <a:spLocks noGrp="1" noRot="1" noChangeAspect="1" noChangeArrowheads="1" noTextEdit="1"/>
          </p:cNvSpPr>
          <p:nvPr>
            <p:ph type="sldImg" idx="2"/>
          </p:nvPr>
        </p:nvSpPr>
        <p:spPr bwMode="auto">
          <a:xfrm>
            <a:off x="1184275" y="698500"/>
            <a:ext cx="464185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0088" y="4414838"/>
            <a:ext cx="5610225" cy="4183062"/>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4062EB75-5E4D-4324-BD1E-F75D8ADBFDD2}" type="slidenum">
              <a:rPr lang="en-US" altLang="en-US"/>
              <a:pPr/>
              <a:t>‹#›</a:t>
            </a:fld>
            <a:endParaRPr lang="en-US" altLang="en-US"/>
          </a:p>
        </p:txBody>
      </p:sp>
    </p:spTree>
    <p:extLst>
      <p:ext uri="{BB962C8B-B14F-4D97-AF65-F5344CB8AC3E}">
        <p14:creationId xmlns:p14="http://schemas.microsoft.com/office/powerpoint/2010/main" val="203538064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Protección Contra Caídas y Andamios </a:t>
            </a:r>
            <a:r>
              <a:rPr lang="es-MX" dirty="0"/>
              <a:t>	</a:t>
            </a:r>
          </a:p>
          <a:p>
            <a:endParaRPr lang="es-MX" dirty="0"/>
          </a:p>
          <a:p>
            <a:r>
              <a:rPr lang="es-ES" dirty="0"/>
              <a:t>Los empleados del astillero a menudo deben trabajar en entornos peligrosos que pueden incluir riesgos de caídas. Los accidentes que involucran equipos de elevación como escaleras, andamios y elevadores aéreos a menudo son graves, incluso fatales. Los riesgos potenciales se producen al caer a través de las aberturas de la cubierta y los agujeros abiertos, así como también caídas de escaleras y andamios.</a:t>
            </a:r>
            <a:endParaRPr lang="es-MX" dirty="0"/>
          </a:p>
          <a:p>
            <a:pPr lvl="1"/>
            <a:endParaRPr lang="es-MX" dirty="0"/>
          </a:p>
          <a:p>
            <a:pPr lvl="1"/>
            <a:endParaRPr lang="es-MX" dirty="0"/>
          </a:p>
          <a:p>
            <a:pPr lvl="1" algn="ctr"/>
            <a:r>
              <a:rPr lang="es-ES" dirty="0"/>
              <a:t/>
            </a:r>
            <a:br>
              <a:rPr lang="es-ES" dirty="0"/>
            </a:br>
            <a:r>
              <a:rPr lang="es-ES" b="1" dirty="0"/>
              <a:t>Los riesgos de caídas son una de las principales causas de muertes en los astilleros.</a:t>
            </a:r>
            <a:endParaRPr lang="es-MX" b="1" dirty="0"/>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1</a:t>
            </a:fld>
            <a:endParaRPr lang="en-US" altLang="en-US"/>
          </a:p>
        </p:txBody>
      </p:sp>
    </p:spTree>
    <p:extLst>
      <p:ext uri="{BB962C8B-B14F-4D97-AF65-F5344CB8AC3E}">
        <p14:creationId xmlns:p14="http://schemas.microsoft.com/office/powerpoint/2010/main" val="96990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Escaleras Portátiles (escaleras de extensión) </a:t>
            </a:r>
            <a:r>
              <a:rPr lang="es-MX" dirty="0"/>
              <a:t>(1915.72) </a:t>
            </a:r>
          </a:p>
          <a:p>
            <a:endParaRPr lang="es-MX" dirty="0"/>
          </a:p>
          <a:p>
            <a:r>
              <a:rPr lang="es-MX" dirty="0"/>
              <a:t>Al usar escaleras portátiles recuerda:</a:t>
            </a:r>
          </a:p>
          <a:p>
            <a:endParaRPr lang="es-MX" dirty="0"/>
          </a:p>
          <a:p>
            <a:pPr marL="171450" indent="-171450">
              <a:buFont typeface="Arial" panose="020B0604020202020204" pitchFamily="34" charset="0"/>
              <a:buChar char="•"/>
            </a:pPr>
            <a:r>
              <a:rPr lang="es-MX" dirty="0"/>
              <a:t>  Cuando lo levante a la altura deseada, asegúrese de que los bloqueos o reclusas  encajen firmemente en ambos lados de la escalera</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  No superan los 44 pies cuando se extienden</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  No deben ser utilizadas completamente extendidas. La superposición entre las secciones no debe ser inferior al 10% de la longitud de trabajo de la escalera</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  Deberán ser atadas, bloqueadas o aseguradas para evitar que sean desplazadas.</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  Los rieles laterales de las escaleras que se usan para acceder a cualquier nivel deben extenderse no menos de 36 pulgadas por encima de ese nivel</a:t>
            </a:r>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10</a:t>
            </a:fld>
            <a:endParaRPr lang="en-US" altLang="en-US"/>
          </a:p>
        </p:txBody>
      </p:sp>
    </p:spTree>
    <p:extLst>
      <p:ext uri="{BB962C8B-B14F-4D97-AF65-F5344CB8AC3E}">
        <p14:creationId xmlns:p14="http://schemas.microsoft.com/office/powerpoint/2010/main" val="214006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2245FCAD-A9C5-4C4D-B783-BC41442A228F}" type="slidenum">
              <a:rPr lang="en-US" altLang="en-US"/>
              <a:pPr>
                <a:spcBef>
                  <a:spcPct val="0"/>
                </a:spcBef>
              </a:pPr>
              <a:t>11</a:t>
            </a:fld>
            <a:endParaRPr lang="en-US" altLang="en-US"/>
          </a:p>
        </p:txBody>
      </p:sp>
      <p:sp>
        <p:nvSpPr>
          <p:cNvPr id="228355" name="Rectangle 2"/>
          <p:cNvSpPr>
            <a:spLocks noGrp="1" noRot="1" noChangeAspect="1" noChangeArrowheads="1" noTextEdit="1"/>
          </p:cNvSpPr>
          <p:nvPr>
            <p:ph type="sldImg"/>
          </p:nvPr>
        </p:nvSpPr>
        <p:spPr>
          <a:xfrm>
            <a:off x="1258888" y="774700"/>
            <a:ext cx="4529137" cy="3397250"/>
          </a:xfrm>
          <a:ln/>
        </p:spPr>
      </p:sp>
      <p:sp>
        <p:nvSpPr>
          <p:cNvPr id="310276" name="Rectangle 3"/>
          <p:cNvSpPr>
            <a:spLocks noGrp="1" noChangeArrowheads="1"/>
          </p:cNvSpPr>
          <p:nvPr>
            <p:ph type="body" idx="1"/>
          </p:nvPr>
        </p:nvSpPr>
        <p:spPr>
          <a:xfrm>
            <a:off x="933450" y="4411663"/>
            <a:ext cx="5143500" cy="44180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sz="1150" b="1" dirty="0">
                <a:latin typeface="Arial" pitchFamily="34" charset="0"/>
              </a:rPr>
              <a:t>Ángulo de Escalera (</a:t>
            </a:r>
            <a:r>
              <a:rPr lang="es-MX" altLang="en-US" sz="1150" b="1" dirty="0" smtClean="0">
                <a:latin typeface="Arial" pitchFamily="34" charset="0"/>
              </a:rPr>
              <a:t>1915.72) </a:t>
            </a:r>
            <a:endParaRPr lang="es-MX" altLang="en-US" sz="1150" b="1" dirty="0">
              <a:latin typeface="Arial" pitchFamily="34" charset="0"/>
            </a:endParaRPr>
          </a:p>
          <a:p>
            <a:pPr>
              <a:defRPr/>
            </a:pPr>
            <a:r>
              <a:rPr lang="es-MX" altLang="en-US" sz="1150" dirty="0">
                <a:latin typeface="Arial" pitchFamily="34" charset="0"/>
              </a:rPr>
              <a:t>Siempre use una escalera portátil en un ángulo donde la distancia horizontal desde el soporte superior al pie de la escalera sea ¼ de la longitud de trabajo de la escalera (longitud a lo largo de la escalera entre el pie y el soporte superior).</a:t>
            </a:r>
          </a:p>
          <a:p>
            <a:pPr>
              <a:defRPr/>
            </a:pPr>
            <a:r>
              <a:rPr lang="es-MX" altLang="en-US" sz="1150" dirty="0">
                <a:latin typeface="Arial" pitchFamily="34" charset="0"/>
              </a:rPr>
              <a:t>Recuerde - 4 arriba - 1 fuera. Esto le dará el ángulo de escalera adecuado.</a:t>
            </a:r>
          </a:p>
          <a:p>
            <a:pPr>
              <a:defRPr/>
            </a:pPr>
            <a:r>
              <a:rPr lang="es-MX" altLang="en-US" sz="1150" dirty="0">
                <a:latin typeface="Arial" pitchFamily="34" charset="0"/>
              </a:rPr>
              <a:t>¡Hacer! (1915.72) (8 CCR 3278, 3279)</a:t>
            </a:r>
          </a:p>
          <a:p>
            <a:pPr>
              <a:defRPr/>
            </a:pPr>
            <a:r>
              <a:rPr lang="es-MX" altLang="en-US" sz="1150" dirty="0">
                <a:latin typeface="Arial" pitchFamily="34" charset="0"/>
              </a:rPr>
              <a:t>A continuación hay algunas de las cosas que debes hacer:</a:t>
            </a:r>
          </a:p>
          <a:p>
            <a:pPr marL="171450" indent="-171450">
              <a:buFont typeface="Arial" panose="020B0604020202020204" pitchFamily="34" charset="0"/>
              <a:buChar char="•"/>
              <a:defRPr/>
            </a:pPr>
            <a:r>
              <a:rPr lang="es-MX" altLang="en-US" sz="1150" dirty="0">
                <a:latin typeface="Arial" pitchFamily="34" charset="0"/>
              </a:rPr>
              <a:t>  Mire hacia la escalera cuando suba o baje y use ambas manos</a:t>
            </a:r>
          </a:p>
          <a:p>
            <a:pPr marL="171450" indent="-171450">
              <a:buFont typeface="Arial" panose="020B0604020202020204" pitchFamily="34" charset="0"/>
              <a:buChar char="•"/>
              <a:defRPr/>
            </a:pPr>
            <a:r>
              <a:rPr lang="es-MX" altLang="en-US" sz="1150" dirty="0">
                <a:latin typeface="Arial" pitchFamily="34" charset="0"/>
              </a:rPr>
              <a:t>  Monta la escalera desde el centro, no desde el lado</a:t>
            </a:r>
          </a:p>
          <a:p>
            <a:pPr marL="171450" indent="-171450">
              <a:buFont typeface="Arial" panose="020B0604020202020204" pitchFamily="34" charset="0"/>
              <a:buChar char="•"/>
              <a:defRPr/>
            </a:pPr>
            <a:r>
              <a:rPr lang="es-MX" altLang="en-US" sz="1150" dirty="0">
                <a:latin typeface="Arial" pitchFamily="34" charset="0"/>
              </a:rPr>
              <a:t>  Las herramientas deben llevarse en los bolsillos, en una bolsa atada a un cinturón, o levantarse y bajarse con una cuerda</a:t>
            </a:r>
          </a:p>
          <a:p>
            <a:pPr marL="171450" indent="-171450">
              <a:buFont typeface="Arial" panose="020B0604020202020204" pitchFamily="34" charset="0"/>
              <a:buChar char="•"/>
              <a:defRPr/>
            </a:pPr>
            <a:r>
              <a:rPr lang="es-MX" altLang="en-US" sz="1150" dirty="0">
                <a:latin typeface="Arial" pitchFamily="34" charset="0"/>
              </a:rPr>
              <a:t>  Asegúrate de que las suelas de tus zapatos estén limpias y secas.</a:t>
            </a:r>
          </a:p>
          <a:p>
            <a:pPr marL="171450" indent="-171450">
              <a:buFont typeface="Arial" panose="020B0604020202020204" pitchFamily="34" charset="0"/>
              <a:buChar char="•"/>
              <a:defRPr/>
            </a:pPr>
            <a:r>
              <a:rPr lang="es-MX" altLang="en-US" sz="1150" dirty="0">
                <a:latin typeface="Arial" pitchFamily="34" charset="0"/>
              </a:rPr>
              <a:t>  Trabaja de frente a la escalera, sujetándote con una mano.</a:t>
            </a:r>
          </a:p>
          <a:p>
            <a:pPr marL="171450" indent="-171450">
              <a:buFont typeface="Arial" panose="020B0604020202020204" pitchFamily="34" charset="0"/>
              <a:buChar char="•"/>
              <a:defRPr/>
            </a:pPr>
            <a:r>
              <a:rPr lang="es-MX" altLang="en-US" sz="1150" dirty="0">
                <a:latin typeface="Arial" pitchFamily="34" charset="0"/>
              </a:rPr>
              <a:t>  Si necesita trabajar con ambas manos, enganche una pierna sobre el peldaño</a:t>
            </a:r>
          </a:p>
          <a:p>
            <a:pPr marL="171450" indent="-171450">
              <a:buFont typeface="Arial" panose="020B0604020202020204" pitchFamily="34" charset="0"/>
              <a:buChar char="•"/>
              <a:defRPr/>
            </a:pPr>
            <a:r>
              <a:rPr lang="es-MX" altLang="en-US" sz="1150" dirty="0">
                <a:latin typeface="Arial" pitchFamily="34" charset="0"/>
              </a:rPr>
              <a:t>  Retire inmediatamente las escaleras con peldaños o peldaños rotos o faltantes, rieles laterales rotos o partidos, u otra construcción defectuosa o defectuosa</a:t>
            </a:r>
          </a:p>
          <a:p>
            <a:pPr marL="171450" indent="-171450">
              <a:buFont typeface="Arial" panose="020B0604020202020204" pitchFamily="34" charset="0"/>
              <a:buChar char="•"/>
              <a:defRPr/>
            </a:pPr>
            <a:r>
              <a:rPr lang="es-MX" altLang="en-US" sz="1150" dirty="0">
                <a:latin typeface="Arial" pitchFamily="34" charset="0"/>
              </a:rPr>
              <a:t>  Siempre tenga un contacto de 3 puntos (como una mano y dos pies)</a:t>
            </a:r>
            <a:endParaRPr lang="en-US" altLang="en-US" sz="1150" dirty="0">
              <a:latin typeface="Arial" pitchFamily="34" charset="0"/>
            </a:endParaRPr>
          </a:p>
        </p:txBody>
      </p:sp>
    </p:spTree>
    <p:extLst>
      <p:ext uri="{BB962C8B-B14F-4D97-AF65-F5344CB8AC3E}">
        <p14:creationId xmlns:p14="http://schemas.microsoft.com/office/powerpoint/2010/main" val="550981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A020EB9D-30BC-4847-86DC-4DB9690479C9}" type="slidenum">
              <a:rPr lang="en-US" altLang="en-US"/>
              <a:pPr>
                <a:spcBef>
                  <a:spcPct val="0"/>
                </a:spcBef>
              </a:pPr>
              <a:t>12</a:t>
            </a:fld>
            <a:endParaRPr lang="en-US" altLang="en-US"/>
          </a:p>
        </p:txBody>
      </p:sp>
      <p:sp>
        <p:nvSpPr>
          <p:cNvPr id="230403" name="Rectangle 2"/>
          <p:cNvSpPr>
            <a:spLocks noGrp="1" noRot="1" noChangeAspect="1" noChangeArrowheads="1" noTextEdit="1"/>
          </p:cNvSpPr>
          <p:nvPr>
            <p:ph type="sldImg"/>
          </p:nvPr>
        </p:nvSpPr>
        <p:spPr>
          <a:xfrm>
            <a:off x="1238250" y="741363"/>
            <a:ext cx="4532313" cy="3400425"/>
          </a:xfrm>
          <a:ln/>
        </p:spPr>
      </p:sp>
      <p:sp>
        <p:nvSpPr>
          <p:cNvPr id="311300" name="Rectangle 3"/>
          <p:cNvSpPr>
            <a:spLocks noGrp="1" noChangeArrowheads="1"/>
          </p:cNvSpPr>
          <p:nvPr>
            <p:ph type="body" idx="1"/>
          </p:nvPr>
        </p:nvSpPr>
        <p:spPr>
          <a:xfrm>
            <a:off x="933450" y="4411663"/>
            <a:ext cx="5143500" cy="40163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Escaleras Fijas</a:t>
            </a:r>
          </a:p>
          <a:p>
            <a:pPr>
              <a:defRPr/>
            </a:pPr>
            <a:r>
              <a:rPr lang="es-MX" altLang="en-US" dirty="0">
                <a:latin typeface="Arial" pitchFamily="34" charset="0"/>
              </a:rPr>
              <a:t>Escaleras fijas:</a:t>
            </a:r>
          </a:p>
          <a:p>
            <a:pPr marL="171450" indent="-171450">
              <a:buFont typeface="Arial" panose="020B0604020202020204" pitchFamily="34" charset="0"/>
              <a:buChar char="•"/>
              <a:defRPr/>
            </a:pPr>
            <a:r>
              <a:rPr lang="es-MX" altLang="en-US" dirty="0">
                <a:latin typeface="Arial" pitchFamily="34" charset="0"/>
              </a:rPr>
              <a:t>  Están permanentemente unidos a una estructura, edificio o equipo.</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Debe inspeccionarse regularmente y mantenerse en condiciones seguras</a:t>
            </a:r>
          </a:p>
          <a:p>
            <a:pPr marL="171450" indent="-171450">
              <a:buFont typeface="Arial" panose="020B0604020202020204" pitchFamily="34" charset="0"/>
              <a:buChar char="•"/>
              <a:defRPr/>
            </a:pPr>
            <a:endParaRPr lang="es-MX" altLang="en-US" dirty="0">
              <a:latin typeface="Arial" pitchFamily="34" charset="0"/>
            </a:endParaRPr>
          </a:p>
          <a:p>
            <a:pPr>
              <a:defRPr/>
            </a:pPr>
            <a:r>
              <a:rPr lang="es-MX" altLang="en-US" b="1" dirty="0">
                <a:latin typeface="Arial" pitchFamily="34" charset="0"/>
              </a:rPr>
              <a:t>Requisitos específicos de MSR / Yard</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Las escaleras de fibra de vidrio se utilizarán a bordo del barco. ¡No deben utilizarse las de  de madera o aluminio!</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Las escaleras de extensión utilizadas a bordo deben estar aseguradas en la parte superior e inferior</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Las vías de evacuación o escape se deben usar solo como salida de emergencia y se deben mantener despejados</a:t>
            </a:r>
            <a:endParaRPr lang="en-US" altLang="en-US" dirty="0">
              <a:latin typeface="Arial" pitchFamily="34" charset="0"/>
            </a:endParaRPr>
          </a:p>
          <a:p>
            <a:pPr>
              <a:buFontTx/>
              <a:buChar char="•"/>
              <a:defRPr/>
            </a:pPr>
            <a:endParaRPr lang="en-US" altLang="en-US" dirty="0">
              <a:latin typeface="Arial" pitchFamily="34" charset="0"/>
            </a:endParaRPr>
          </a:p>
          <a:p>
            <a:pPr>
              <a:buFontTx/>
              <a:buChar char="•"/>
              <a:defRPr/>
            </a:pPr>
            <a:endParaRPr lang="en-US" altLang="en-US" dirty="0">
              <a:latin typeface="Arial" pitchFamily="34" charset="0"/>
            </a:endParaRPr>
          </a:p>
        </p:txBody>
      </p:sp>
    </p:spTree>
    <p:extLst>
      <p:ext uri="{BB962C8B-B14F-4D97-AF65-F5344CB8AC3E}">
        <p14:creationId xmlns:p14="http://schemas.microsoft.com/office/powerpoint/2010/main" val="466163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D7DF189E-9474-4767-ADE6-F408E1E19E5C}" type="slidenum">
              <a:rPr lang="en-US" altLang="en-US"/>
              <a:pPr>
                <a:spcBef>
                  <a:spcPct val="0"/>
                </a:spcBef>
              </a:pPr>
              <a:t>13</a:t>
            </a:fld>
            <a:endParaRPr lang="en-US" altLang="en-US"/>
          </a:p>
        </p:txBody>
      </p:sp>
      <p:sp>
        <p:nvSpPr>
          <p:cNvPr id="232451"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xfrm>
            <a:off x="700088" y="4414838"/>
            <a:ext cx="5610225" cy="37385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Inspección de Escaleras</a:t>
            </a:r>
          </a:p>
          <a:p>
            <a:pPr>
              <a:defRPr/>
            </a:pPr>
            <a:endParaRPr lang="es-MX" altLang="en-US" dirty="0">
              <a:latin typeface="Arial" pitchFamily="34" charset="0"/>
            </a:endParaRPr>
          </a:p>
          <a:p>
            <a:pPr>
              <a:defRPr/>
            </a:pPr>
            <a:r>
              <a:rPr lang="es-MX" altLang="en-US" dirty="0">
                <a:latin typeface="Arial" pitchFamily="34" charset="0"/>
              </a:rPr>
              <a:t>Debe inspeccionar lo siguiente:</a:t>
            </a:r>
          </a:p>
          <a:p>
            <a:pP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Las escaleras no tienen clavos, tornillos o astillas que sobresalgan</a:t>
            </a:r>
          </a:p>
          <a:p>
            <a:pPr marL="171450" indent="-171450">
              <a:buFont typeface="Arial" panose="020B0604020202020204" pitchFamily="34" charset="0"/>
              <a:buChar char="•"/>
              <a:defRPr/>
            </a:pPr>
            <a:r>
              <a:rPr lang="es-MX" altLang="en-US" dirty="0">
                <a:latin typeface="Arial" pitchFamily="34" charset="0"/>
              </a:rPr>
              <a:t>  Los rieles laterales no tienen abolladuras ni dobleces.</a:t>
            </a:r>
          </a:p>
          <a:p>
            <a:pPr marL="171450" indent="-171450">
              <a:buFont typeface="Arial" panose="020B0604020202020204" pitchFamily="34" charset="0"/>
              <a:buChar char="•"/>
              <a:defRPr/>
            </a:pPr>
            <a:r>
              <a:rPr lang="es-MX" altLang="en-US" dirty="0">
                <a:latin typeface="Arial" pitchFamily="34" charset="0"/>
              </a:rPr>
              <a:t>  Los remaches no están cortados.</a:t>
            </a:r>
          </a:p>
          <a:p>
            <a:pPr marL="171450" indent="-171450">
              <a:buFont typeface="Arial" panose="020B0604020202020204" pitchFamily="34" charset="0"/>
              <a:buChar char="•"/>
              <a:defRPr/>
            </a:pPr>
            <a:r>
              <a:rPr lang="es-MX" altLang="en-US" dirty="0">
                <a:latin typeface="Arial" pitchFamily="34" charset="0"/>
              </a:rPr>
              <a:t>  Las conexiones de hardware son seguras.</a:t>
            </a:r>
          </a:p>
          <a:p>
            <a:pPr marL="171450" indent="-171450">
              <a:buFont typeface="Arial" panose="020B0604020202020204" pitchFamily="34" charset="0"/>
              <a:buChar char="•"/>
              <a:defRPr/>
            </a:pPr>
            <a:r>
              <a:rPr lang="es-MX" altLang="en-US" dirty="0">
                <a:latin typeface="Arial" pitchFamily="34" charset="0"/>
              </a:rPr>
              <a:t>  No hay peldaños excesivamente abollados.</a:t>
            </a:r>
          </a:p>
          <a:p>
            <a:pPr marL="171450" indent="-171450">
              <a:buFont typeface="Arial" panose="020B0604020202020204" pitchFamily="34" charset="0"/>
              <a:buChar char="•"/>
              <a:defRPr/>
            </a:pPr>
            <a:r>
              <a:rPr lang="es-MX" altLang="en-US" dirty="0">
                <a:latin typeface="Arial" pitchFamily="34" charset="0"/>
              </a:rPr>
              <a:t>  Los peldaños están firmemente sujetos a los rieles laterales.</a:t>
            </a:r>
          </a:p>
          <a:p>
            <a:pPr marL="171450" indent="-171450">
              <a:buFont typeface="Arial" panose="020B0604020202020204" pitchFamily="34" charset="0"/>
              <a:buChar char="•"/>
              <a:defRPr/>
            </a:pPr>
            <a:r>
              <a:rPr lang="es-MX" altLang="en-US" dirty="0">
                <a:latin typeface="Arial" pitchFamily="34" charset="0"/>
              </a:rPr>
              <a:t>  Los peldaños no tienen aceite ni grasa.</a:t>
            </a:r>
          </a:p>
          <a:p>
            <a:pPr marL="171450" indent="-171450">
              <a:buFont typeface="Arial" panose="020B0604020202020204" pitchFamily="34" charset="0"/>
              <a:buChar char="•"/>
              <a:defRPr/>
            </a:pPr>
            <a:r>
              <a:rPr lang="es-MX" altLang="en-US" dirty="0">
                <a:latin typeface="Arial" pitchFamily="34" charset="0"/>
              </a:rPr>
              <a:t>  Los peldaños de seguridad antideslizantes o las bases en las escaleras están en buenas condiciones.</a:t>
            </a:r>
          </a:p>
          <a:p>
            <a:pPr marL="171450" indent="-171450">
              <a:buFont typeface="Arial" panose="020B0604020202020204" pitchFamily="34" charset="0"/>
              <a:buChar char="•"/>
              <a:defRPr/>
            </a:pPr>
            <a:r>
              <a:rPr lang="es-MX" altLang="en-US" dirty="0">
                <a:latin typeface="Arial" pitchFamily="34" charset="0"/>
              </a:rPr>
              <a:t>  El material de seguridad antideslizante en los peldaños de la escalera están en buenas condiciones.</a:t>
            </a:r>
          </a:p>
          <a:p>
            <a:pPr marL="171450" indent="-171450">
              <a:buFont typeface="Arial" panose="020B0604020202020204" pitchFamily="34" charset="0"/>
              <a:buChar char="•"/>
              <a:defRPr/>
            </a:pPr>
            <a:r>
              <a:rPr lang="es-MX" altLang="en-US" dirty="0">
                <a:latin typeface="Arial" pitchFamily="34" charset="0"/>
              </a:rPr>
              <a:t>  La escalera no se tambalea y los peldaños no están desgastados o rotos.</a:t>
            </a:r>
            <a:endParaRPr lang="en-US" altLang="en-US" dirty="0">
              <a:latin typeface="Arial" pitchFamily="34" charset="0"/>
            </a:endParaRPr>
          </a:p>
        </p:txBody>
      </p:sp>
    </p:spTree>
    <p:extLst>
      <p:ext uri="{BB962C8B-B14F-4D97-AF65-F5344CB8AC3E}">
        <p14:creationId xmlns:p14="http://schemas.microsoft.com/office/powerpoint/2010/main" val="295471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1FA4BB94-45BB-48ED-9620-EC86F1876749}" type="slidenum">
              <a:rPr lang="en-US" altLang="en-US"/>
              <a:pPr>
                <a:spcBef>
                  <a:spcPct val="0"/>
                </a:spcBef>
              </a:pPr>
              <a:t>14</a:t>
            </a:fld>
            <a:endParaRPr lang="en-US" altLang="en-US"/>
          </a:p>
        </p:txBody>
      </p:sp>
      <p:sp>
        <p:nvSpPr>
          <p:cNvPr id="234499"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1F24781-6CB3-4FF3-8045-8AF3F6FA5A06}" type="slidenum">
              <a:rPr lang="en-US" altLang="en-US"/>
              <a:pPr algn="r" eaLnBrk="1" hangingPunct="1">
                <a:spcBef>
                  <a:spcPct val="0"/>
                </a:spcBef>
              </a:pPr>
              <a:t>14</a:t>
            </a:fld>
            <a:endParaRPr lang="en-US" altLang="en-US"/>
          </a:p>
        </p:txBody>
      </p:sp>
      <p:sp>
        <p:nvSpPr>
          <p:cNvPr id="234500"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a:xfrm>
            <a:off x="700088" y="4338638"/>
            <a:ext cx="5610225" cy="4259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itchFamily="34" charset="0"/>
              </a:rPr>
              <a:t>¡Complete los espacios!</a:t>
            </a:r>
          </a:p>
        </p:txBody>
      </p:sp>
      <p:graphicFrame>
        <p:nvGraphicFramePr>
          <p:cNvPr id="283653" name="Group 5"/>
          <p:cNvGraphicFramePr>
            <a:graphicFrameLocks noGrp="1"/>
          </p:cNvGraphicFramePr>
          <p:nvPr/>
        </p:nvGraphicFramePr>
        <p:xfrm>
          <a:off x="700088" y="4802188"/>
          <a:ext cx="5141912" cy="3203575"/>
        </p:xfrm>
        <a:graphic>
          <a:graphicData uri="http://schemas.openxmlformats.org/drawingml/2006/table">
            <a:tbl>
              <a:tblPr/>
              <a:tblGrid>
                <a:gridCol w="5141912">
                  <a:extLst>
                    <a:ext uri="{9D8B030D-6E8A-4147-A177-3AD203B41FA5}">
                      <a16:colId xmlns:a16="http://schemas.microsoft.com/office/drawing/2014/main" xmlns="" val="20000"/>
                    </a:ext>
                  </a:extLst>
                </a:gridCol>
              </a:tblGrid>
              <a:tr h="915949">
                <a:tc>
                  <a:txBody>
                    <a:bodyPr/>
                    <a:lstStyle/>
                    <a:p>
                      <a:pPr marL="0" marR="0" lvl="0" indent="0" algn="l" defTabSz="914400" rtl="0" eaLnBrk="0" fontAlgn="base" latinLnBrk="0" hangingPunct="0">
                        <a:lnSpc>
                          <a:spcPct val="100000"/>
                        </a:lnSpc>
                        <a:spcBef>
                          <a:spcPct val="3000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Se requiere protección contra caídas cuando se trabaja ____ pies o más por encima de un nivel inferior</a:t>
                      </a:r>
                      <a:endParaRPr kumimoji="0" lang="en-US" sz="1800" b="0" i="0" u="none" strike="noStrike" cap="none" normalizeH="0" baseline="0" dirty="0">
                        <a:ln>
                          <a:noFill/>
                        </a:ln>
                        <a:solidFill>
                          <a:schemeClr val="tx1"/>
                        </a:solidFill>
                        <a:effectLst/>
                        <a:latin typeface="Arial" charset="0"/>
                      </a:endParaRPr>
                    </a:p>
                  </a:txBody>
                  <a:tcPr marL="93490" marR="93490" marT="46490" marB="464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69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Cuatro arriba y uno fuera se refiere a _____________ correcto de la escalera</a:t>
                      </a:r>
                      <a:endParaRPr kumimoji="0" lang="en-US" sz="1800" b="0" i="0" u="none" strike="noStrike" cap="none" normalizeH="0" baseline="0" dirty="0">
                        <a:ln>
                          <a:noFill/>
                        </a:ln>
                        <a:solidFill>
                          <a:schemeClr val="tx1"/>
                        </a:solidFill>
                        <a:effectLst/>
                        <a:latin typeface="Arial" charset="0"/>
                      </a:endParaRPr>
                    </a:p>
                  </a:txBody>
                  <a:tcPr marL="93490" marR="93490" marT="46490" marB="464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50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El  ____ ______ identifica la carga máxima de una escalera</a:t>
                      </a:r>
                      <a:endParaRPr kumimoji="0" lang="en-US" sz="1800" b="0" i="0" u="none" strike="noStrike" cap="none" normalizeH="0" baseline="0" dirty="0">
                        <a:ln>
                          <a:noFill/>
                        </a:ln>
                        <a:solidFill>
                          <a:schemeClr val="tx1"/>
                        </a:solidFill>
                        <a:effectLst/>
                        <a:latin typeface="Arial" charset="0"/>
                      </a:endParaRPr>
                    </a:p>
                  </a:txBody>
                  <a:tcPr marL="93490" marR="93490" marT="46490" marB="464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298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Una escalera ________ está unida permanentemente a una estructura, edificio o equipo</a:t>
                      </a:r>
                      <a:endParaRPr kumimoji="0" lang="en-US" sz="1800" b="0" i="0" u="none" strike="noStrike" cap="none" normalizeH="0" baseline="0" dirty="0">
                        <a:ln>
                          <a:noFill/>
                        </a:ln>
                        <a:solidFill>
                          <a:schemeClr val="tx1"/>
                        </a:solidFill>
                        <a:effectLst/>
                        <a:latin typeface="Arial" charset="0"/>
                      </a:endParaRPr>
                    </a:p>
                  </a:txBody>
                  <a:tcPr marL="93490" marR="93490" marT="46490" marB="464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523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A12ECE2-ECCE-471B-919B-789264791C8F}" type="slidenum">
              <a:rPr lang="en-US" altLang="en-US"/>
              <a:pPr>
                <a:spcBef>
                  <a:spcPct val="0"/>
                </a:spcBef>
              </a:pPr>
              <a:t>15</a:t>
            </a:fld>
            <a:endParaRPr lang="en-US" alt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700088" y="4414838"/>
            <a:ext cx="5610225"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a:latin typeface="Arial" pitchFamily="34" charset="0"/>
              </a:rPr>
              <a:t>Andamios</a:t>
            </a:r>
          </a:p>
          <a:p>
            <a:endParaRPr lang="es-MX" altLang="en-US" dirty="0">
              <a:latin typeface="Arial" pitchFamily="34" charset="0"/>
            </a:endParaRPr>
          </a:p>
          <a:p>
            <a:r>
              <a:rPr lang="es-MX" altLang="en-US" dirty="0">
                <a:latin typeface="Arial" pitchFamily="34" charset="0"/>
              </a:rPr>
              <a:t>Los andamios y plataformas son dispositivos utilizados para proporcionar una superficie de trabajo elevada. Las plataformas pueden ser de varios diseños diferentes y a menudo se construye para adaptarse a la nave.</a:t>
            </a:r>
          </a:p>
          <a:p>
            <a:endParaRPr lang="es-MX" altLang="en-US" dirty="0">
              <a:latin typeface="Arial" pitchFamily="34" charset="0"/>
            </a:endParaRPr>
          </a:p>
          <a:p>
            <a:r>
              <a:rPr lang="es-MX" altLang="en-US" b="1" dirty="0">
                <a:latin typeface="Arial" pitchFamily="34" charset="0"/>
              </a:rPr>
              <a:t>Tipos de andamios</a:t>
            </a:r>
          </a:p>
          <a:p>
            <a:endParaRPr lang="es-MX" altLang="en-US" dirty="0">
              <a:latin typeface="Arial" pitchFamily="34" charset="0"/>
            </a:endParaRPr>
          </a:p>
          <a:p>
            <a:r>
              <a:rPr lang="es-MX" altLang="en-US" dirty="0">
                <a:latin typeface="Arial" pitchFamily="34" charset="0"/>
              </a:rPr>
              <a:t> Andamio Apoyados:  una o más plataformas apoyadas por vigas de soporte, soportes, postes, patas, soportes, postes, marcos o soportes rígidos similares.</a:t>
            </a:r>
          </a:p>
          <a:p>
            <a:endParaRPr lang="es-MX" altLang="en-US" dirty="0">
              <a:latin typeface="Arial" pitchFamily="34" charset="0"/>
            </a:endParaRPr>
          </a:p>
          <a:p>
            <a:r>
              <a:rPr lang="es-MX" altLang="en-US" b="1" dirty="0">
                <a:latin typeface="Arial" pitchFamily="34" charset="0"/>
              </a:rPr>
              <a:t> Andamio de suspensión</a:t>
            </a:r>
            <a:r>
              <a:rPr lang="es-MX" altLang="en-US" dirty="0">
                <a:latin typeface="Arial" pitchFamily="34" charset="0"/>
              </a:rPr>
              <a:t>: una o más plataformas suspendidas por cuerdas u otros medios no rígidos de una estructura (s) elevada (s)</a:t>
            </a:r>
            <a:endParaRPr lang="en-US" altLang="en-US" dirty="0">
              <a:latin typeface="Arial" pitchFamily="34" charset="0"/>
            </a:endParaRPr>
          </a:p>
          <a:p>
            <a:r>
              <a:rPr lang="es-MX" altLang="en-US" b="1" dirty="0">
                <a:latin typeface="Arial" pitchFamily="34" charset="0"/>
              </a:rPr>
              <a:t>¿Qué debería haberse hecho de manera diferente?</a:t>
            </a:r>
          </a:p>
          <a:p>
            <a:r>
              <a:rPr lang="en-US" altLang="en-US" dirty="0">
                <a:latin typeface="Arial" pitchFamily="34" charset="0"/>
              </a:rPr>
              <a:t>________________________________________________________________________________________________________________________________________________________________________________________________</a:t>
            </a:r>
          </a:p>
          <a:p>
            <a:endParaRPr lang="en-US" altLang="en-US" dirty="0">
              <a:latin typeface="Arial" pitchFamily="34" charset="0"/>
            </a:endParaRPr>
          </a:p>
        </p:txBody>
      </p:sp>
      <p:pic>
        <p:nvPicPr>
          <p:cNvPr id="2" name="Picture 1"/>
          <p:cNvPicPr>
            <a:picLocks noChangeAspect="1"/>
          </p:cNvPicPr>
          <p:nvPr/>
        </p:nvPicPr>
        <p:blipFill>
          <a:blip r:embed="rId3"/>
          <a:stretch>
            <a:fillRect/>
          </a:stretch>
        </p:blipFill>
        <p:spPr>
          <a:xfrm>
            <a:off x="5498903" y="7162800"/>
            <a:ext cx="654443" cy="433667"/>
          </a:xfrm>
          <a:prstGeom prst="rect">
            <a:avLst/>
          </a:prstGeom>
        </p:spPr>
      </p:pic>
    </p:spTree>
    <p:extLst>
      <p:ext uri="{BB962C8B-B14F-4D97-AF65-F5344CB8AC3E}">
        <p14:creationId xmlns:p14="http://schemas.microsoft.com/office/powerpoint/2010/main" val="2987324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4EA9738D-4F7B-4C2F-B67F-CC94634421CF}" type="slidenum">
              <a:rPr lang="en-US" altLang="en-US"/>
              <a:pPr>
                <a:spcBef>
                  <a:spcPct val="0"/>
                </a:spcBef>
              </a:pPr>
              <a:t>16</a:t>
            </a:fld>
            <a:endParaRPr lang="en-US" altLang="en-US"/>
          </a:p>
        </p:txBody>
      </p:sp>
      <p:sp>
        <p:nvSpPr>
          <p:cNvPr id="2385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700088" y="4414838"/>
            <a:ext cx="5610225" cy="4348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s-MX" altLang="en-US" sz="1150" b="1" dirty="0">
                <a:latin typeface="Arial" panose="020B0604020202020204" pitchFamily="34" charset="0"/>
              </a:rPr>
              <a:t>Peligros Potenciales</a:t>
            </a:r>
          </a:p>
          <a:p>
            <a:pPr>
              <a:lnSpc>
                <a:spcPct val="90000"/>
              </a:lnSpc>
              <a:defRPr/>
            </a:pPr>
            <a:endParaRPr lang="es-MX" altLang="en-US" sz="1150" dirty="0">
              <a:latin typeface="Arial" panose="020B0604020202020204" pitchFamily="34" charset="0"/>
            </a:endParaRPr>
          </a:p>
          <a:p>
            <a:pPr>
              <a:lnSpc>
                <a:spcPct val="90000"/>
              </a:lnSpc>
              <a:defRPr/>
            </a:pPr>
            <a:r>
              <a:rPr lang="es-MX" altLang="en-US" sz="1150" dirty="0">
                <a:latin typeface="Arial" panose="020B0604020202020204" pitchFamily="34" charset="0"/>
              </a:rPr>
              <a:t>Los andamios deben ser adecuados para el trabajo realizado porque las caídas son un peligro significativo en el astillero. Los peligros de los andamios incluyen:</a:t>
            </a:r>
          </a:p>
          <a:p>
            <a:pPr>
              <a:lnSpc>
                <a:spcPct val="90000"/>
              </a:lnSpc>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La falla de los componentes de la </a:t>
            </a:r>
            <a:r>
              <a:rPr lang="es-MX" altLang="en-US" sz="1150" dirty="0" err="1">
                <a:latin typeface="Arial" panose="020B0604020202020204" pitchFamily="34" charset="0"/>
              </a:rPr>
              <a:t>estadificación</a:t>
            </a:r>
            <a:r>
              <a:rPr lang="es-MX" altLang="en-US" sz="1150" dirty="0">
                <a:latin typeface="Arial" panose="020B0604020202020204" pitchFamily="34" charset="0"/>
              </a:rPr>
              <a:t> o la sobrecarga puede ocasionar el colapso total o parcial de la unidad, lo que ocasiona que los trabajadores se caigan.</a:t>
            </a:r>
          </a:p>
          <a:p>
            <a:pPr marL="171450" indent="-171450">
              <a:lnSpc>
                <a:spcPct val="90000"/>
              </a:lnSpc>
              <a:buFont typeface="Arial" panose="020B0604020202020204" pitchFamily="34" charset="0"/>
              <a:buChar char="•"/>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Los trabajadores se caen de la puesta en escena debido a la falta de protectores de borde o al subir y bajar de los andamios. Los trabajadores también pueden caer cuando las tablas se separan.</a:t>
            </a:r>
          </a:p>
          <a:p>
            <a:pPr marL="171450" indent="-171450">
              <a:lnSpc>
                <a:spcPct val="90000"/>
              </a:lnSpc>
              <a:buFont typeface="Arial" panose="020B0604020202020204" pitchFamily="34" charset="0"/>
              <a:buChar char="•"/>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Artículos que caen de la puesta en escena y lesionan a los trabajadores de abajo</a:t>
            </a:r>
          </a:p>
          <a:p>
            <a:pPr marL="171450" indent="-171450">
              <a:lnSpc>
                <a:spcPct val="90000"/>
              </a:lnSpc>
              <a:buFont typeface="Arial" panose="020B0604020202020204" pitchFamily="34" charset="0"/>
              <a:buChar char="•"/>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Surgimiento (por ejemplo, movimiento de la superficie de trabajo) cuando se trabaja en andamios flotantes</a:t>
            </a:r>
          </a:p>
          <a:p>
            <a:pPr marL="171450" indent="-171450">
              <a:lnSpc>
                <a:spcPct val="90000"/>
              </a:lnSpc>
              <a:buFont typeface="Arial" panose="020B0604020202020204" pitchFamily="34" charset="0"/>
              <a:buChar char="•"/>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Trabajadores en los andamios cayendo al nivel inferior.</a:t>
            </a:r>
          </a:p>
          <a:p>
            <a:pPr marL="171450" indent="-171450">
              <a:lnSpc>
                <a:spcPct val="90000"/>
              </a:lnSpc>
              <a:buFont typeface="Arial" panose="020B0604020202020204" pitchFamily="34" charset="0"/>
              <a:buChar char="•"/>
              <a:defRPr/>
            </a:pPr>
            <a:endParaRPr lang="es-MX" altLang="en-US" sz="1150" dirty="0">
              <a:latin typeface="Arial" panose="020B0604020202020204" pitchFamily="34" charset="0"/>
            </a:endParaRPr>
          </a:p>
          <a:p>
            <a:pPr marL="171450" indent="-171450">
              <a:lnSpc>
                <a:spcPct val="90000"/>
              </a:lnSpc>
              <a:buFont typeface="Arial" panose="020B0604020202020204" pitchFamily="34" charset="0"/>
              <a:buChar char="•"/>
              <a:defRPr/>
            </a:pPr>
            <a:r>
              <a:rPr lang="es-MX" altLang="en-US" sz="1150" dirty="0">
                <a:latin typeface="Arial" panose="020B0604020202020204" pitchFamily="34" charset="0"/>
              </a:rPr>
              <a:t> Electrocución de líneas eléctricas aéreas.</a:t>
            </a:r>
            <a:endParaRPr lang="en-US" altLang="en-US" sz="1150" dirty="0">
              <a:latin typeface="Arial" panose="020B0604020202020204" pitchFamily="34" charset="0"/>
            </a:endParaRPr>
          </a:p>
        </p:txBody>
      </p:sp>
    </p:spTree>
    <p:extLst>
      <p:ext uri="{BB962C8B-B14F-4D97-AF65-F5344CB8AC3E}">
        <p14:creationId xmlns:p14="http://schemas.microsoft.com/office/powerpoint/2010/main" val="131996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t>Cuando se Requiere Andamio </a:t>
            </a:r>
            <a:r>
              <a:rPr lang="es-MX" dirty="0"/>
              <a:t>(1915.71) </a:t>
            </a:r>
          </a:p>
          <a:p>
            <a:r>
              <a:rPr lang="es-MX" dirty="0"/>
              <a:t>Se requieren andamios cuando se trabaja en alto, o en otros lugares a elevaciones de más de 5 pies sobre una superficie sólida. Deben usarse andamios o una escalera inclinada para asegurar una posición segura. O…</a:t>
            </a:r>
          </a:p>
          <a:p>
            <a:r>
              <a:rPr lang="es-MX" dirty="0"/>
              <a:t>... los empleados deben estar protegidos por un Sistema personal contra caídas (</a:t>
            </a:r>
            <a:r>
              <a:rPr lang="es-MX" dirty="0" err="1"/>
              <a:t>PFAS</a:t>
            </a:r>
            <a:r>
              <a:rPr lang="es-MX" dirty="0"/>
              <a:t>).</a:t>
            </a:r>
          </a:p>
          <a:p>
            <a:r>
              <a:rPr lang="es-MX" b="1" dirty="0"/>
              <a:t>Seguro</a:t>
            </a:r>
            <a:r>
              <a:rPr lang="es-MX" dirty="0"/>
              <a:t> (1915.71) (8 </a:t>
            </a:r>
            <a:r>
              <a:rPr lang="es-MX" dirty="0" err="1"/>
              <a:t>CCR</a:t>
            </a:r>
            <a:r>
              <a:rPr lang="es-MX" dirty="0"/>
              <a:t> 1637)</a:t>
            </a:r>
          </a:p>
          <a:p>
            <a:r>
              <a:rPr lang="es-MX" dirty="0"/>
              <a:t>Los andamios no se deben erigir, mover, desmontar o alterar, excepto bajo la supervisión de una persona competente en andamios.</a:t>
            </a:r>
          </a:p>
          <a:p>
            <a:r>
              <a:rPr lang="es-MX" dirty="0"/>
              <a:t>Si trabaja desde una plataforma de trabajo suspendida o desde un elevador, siempre consulte con su supervisor los requisitos de seguridad.</a:t>
            </a:r>
          </a:p>
          <a:p>
            <a:endParaRPr lang="es-MX" dirty="0"/>
          </a:p>
          <a:p>
            <a:r>
              <a:rPr lang="es-MX" b="1" dirty="0"/>
              <a:t>Artículo Estándar NAVSEA FY 16 009-74, 3.18.2</a:t>
            </a:r>
          </a:p>
          <a:p>
            <a:r>
              <a:rPr lang="es-MX" dirty="0"/>
              <a:t>Proporcionar y utilizar el sistema personal contra caídas (PFAS), con cuerda  seguridad, y dispositivo de seguridad para trabajadores cuando se trabaja en alturas donde hay un barandal instalado. Si no está instalado un barandal de seguridad para los trabajadores, use una cuerda de doble configuración.</a:t>
            </a:r>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17</a:t>
            </a:fld>
            <a:endParaRPr lang="en-US" altLang="en-US"/>
          </a:p>
        </p:txBody>
      </p:sp>
    </p:spTree>
    <p:extLst>
      <p:ext uri="{BB962C8B-B14F-4D97-AF65-F5344CB8AC3E}">
        <p14:creationId xmlns:p14="http://schemas.microsoft.com/office/powerpoint/2010/main" val="2967057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18</a:t>
            </a:fld>
            <a:endParaRPr lang="en-US" altLang="en-US"/>
          </a:p>
        </p:txBody>
      </p:sp>
      <p:sp>
        <p:nvSpPr>
          <p:cNvPr id="5" name="Rectangle 3"/>
          <p:cNvSpPr>
            <a:spLocks noGrp="1" noChangeArrowheads="1"/>
          </p:cNvSpPr>
          <p:nvPr>
            <p:ph type="body" idx="3"/>
          </p:nvPr>
        </p:nvSpPr>
        <p:spPr>
          <a:xfrm>
            <a:off x="700088" y="4414838"/>
            <a:ext cx="56102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Causas del Soporte Inadecuado</a:t>
            </a:r>
          </a:p>
          <a:p>
            <a:endParaRPr lang="es-MX" altLang="en-US" dirty="0" smtClean="0">
              <a:latin typeface="Arial" panose="020B0604020202020204" pitchFamily="34" charset="0"/>
            </a:endParaRPr>
          </a:p>
          <a:p>
            <a:r>
              <a:rPr lang="es-MX" altLang="en-US" dirty="0" smtClean="0">
                <a:latin typeface="Arial" panose="020B0604020202020204" pitchFamily="34" charset="0"/>
              </a:rPr>
              <a:t>Durante un período de siete años, las estadísticas de OSHA informan que aproximadamente el 28% de los accidentes en andamios que ocurren son el resultado de deficiencias en la construcción. Estas deficiencias incluyen el uso de componentes de calidad inferior, omitir componentes esenciales o no completar el ensamblaje.</a:t>
            </a:r>
          </a:p>
          <a:p>
            <a:r>
              <a:rPr lang="es-MX" altLang="en-US" dirty="0" smtClean="0">
                <a:latin typeface="Arial" panose="020B0604020202020204" pitchFamily="34" charset="0"/>
              </a:rPr>
              <a:t>De las muertes que ocurrieron, el 23% ocurrió como resultado de deficiencias en la construcción. Alrededor del 14% ocurrió al subir. Otro 8% ocurrió al armar / desarmar los andamios. Alrededor del 10% de las muertes ocurrieron cuando el de los andamios terminado falló estructuralmente. Otro 18% de las muertes ocurrieron como resultado de electrocuciones. Aproximadamente el 10% de las muertes se debieron a la caída de objetos, mientras que el 10% ocurrió debido a caídas mientras se trabajaba en la plataforma.</a:t>
            </a:r>
            <a:endParaRPr lang="en-US" altLang="en-US" dirty="0" smtClean="0">
              <a:latin typeface="Arial" panose="020B0604020202020204" pitchFamily="34" charset="0"/>
            </a:endParaRPr>
          </a:p>
          <a:p>
            <a:r>
              <a:rPr lang="es-MX" altLang="en-US" b="1" dirty="0" smtClean="0">
                <a:latin typeface="Arial" panose="020B0604020202020204" pitchFamily="34" charset="0"/>
              </a:rPr>
              <a:t>¿Qué está mal con esta imagen?</a:t>
            </a:r>
          </a:p>
          <a:p>
            <a:r>
              <a:rPr lang="en-US" altLang="en-US" b="1" dirty="0" smtClean="0">
                <a:latin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911536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19</a:t>
            </a:fld>
            <a:endParaRPr lang="en-US" altLang="en-US"/>
          </a:p>
        </p:txBody>
      </p:sp>
      <p:sp>
        <p:nvSpPr>
          <p:cNvPr id="5" name="Rectangle 3"/>
          <p:cNvSpPr>
            <a:spLocks noGrp="1" noChangeArrowheads="1"/>
          </p:cNvSpPr>
          <p:nvPr>
            <p:ph type="body" idx="3"/>
          </p:nvPr>
        </p:nvSpPr>
        <p:spPr>
          <a:xfrm>
            <a:off x="609600" y="4460875"/>
            <a:ext cx="5610225"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anose="020B0604020202020204" pitchFamily="34" charset="0"/>
              </a:rPr>
              <a:t>Ejemplo de Soporte  Adecuado </a:t>
            </a:r>
            <a:r>
              <a:rPr lang="es-MX" altLang="en-US" dirty="0" smtClean="0">
                <a:latin typeface="Arial" panose="020B0604020202020204" pitchFamily="34" charset="0"/>
              </a:rPr>
              <a:t>(1915.71) </a:t>
            </a:r>
          </a:p>
          <a:p>
            <a:r>
              <a:rPr lang="es-MX" altLang="en-US" dirty="0" smtClean="0">
                <a:latin typeface="Arial" panose="020B0604020202020204" pitchFamily="34" charset="0"/>
              </a:rPr>
              <a:t>Es imposible que una estructura estable se construya sobre una base que no comience nivelada. OSHA tiene normas que se aplican específicamente a los pasos que deben tomarse para asegurar una base de andamio estable. La estructura del andamio debe tener una placa de base de metal asegurada a un plomada o cama soporte.</a:t>
            </a:r>
          </a:p>
          <a:p>
            <a:endParaRPr lang="es-MX" altLang="en-US" dirty="0" smtClean="0">
              <a:latin typeface="Arial" panose="020B0604020202020204" pitchFamily="34" charset="0"/>
            </a:endParaRPr>
          </a:p>
          <a:p>
            <a:r>
              <a:rPr lang="es-MX" altLang="en-US" b="1" dirty="0" smtClean="0">
                <a:latin typeface="Arial" panose="020B0604020202020204" pitchFamily="34" charset="0"/>
              </a:rPr>
              <a:t>Acceso a las Plataformas </a:t>
            </a:r>
            <a:r>
              <a:rPr lang="es-MX" altLang="en-US" dirty="0" smtClean="0">
                <a:latin typeface="Arial" panose="020B0604020202020204" pitchFamily="34" charset="0"/>
              </a:rPr>
              <a:t>(1915.71) (8 CCR 1637)</a:t>
            </a:r>
          </a:p>
          <a:p>
            <a:r>
              <a:rPr lang="es-MX" altLang="en-US" dirty="0" smtClean="0">
                <a:latin typeface="Arial" panose="020B0604020202020204" pitchFamily="34" charset="0"/>
              </a:rPr>
              <a:t>Las plataformas de más de 5 pies de altura requieren un acceso adecuado (por ejemplo, escaleras, rampas).</a:t>
            </a:r>
          </a:p>
          <a:p>
            <a:r>
              <a:rPr lang="es-MX" altLang="en-US" dirty="0" smtClean="0">
                <a:latin typeface="Arial" panose="020B0604020202020204" pitchFamily="34" charset="0"/>
              </a:rPr>
              <a:t>Las rampas y escaleras deben estar provistas de barandas de 36 pulgadas con rieles intermedios.</a:t>
            </a:r>
          </a:p>
          <a:p>
            <a:r>
              <a:rPr lang="es-MX" altLang="en-US" dirty="0" smtClean="0">
                <a:latin typeface="Arial" panose="020B0604020202020204" pitchFamily="34" charset="0"/>
              </a:rPr>
              <a:t>Las escaleras deben ubicarse de manera que los empleados no tengan que caminar más de un pie desde la escalera hasta cualquier plataforma o espacio intermedio. Las plataformas con escaleras incorporadas cumplen con estos requisitos. Las plataformas de más de tres pies por debajo del punto de acceso requiere escalera recta, portátil o de Jacob.</a:t>
            </a:r>
          </a:p>
          <a:p>
            <a:r>
              <a:rPr lang="es-MX" altLang="en-US" b="1" i="1" dirty="0" smtClean="0">
                <a:latin typeface="Arial" panose="020B0604020202020204" pitchFamily="34" charset="0"/>
              </a:rPr>
              <a:t>Encontrará la etiqueta de andamios en los puntos de acceso de las plataformas.</a:t>
            </a:r>
            <a:endParaRPr lang="en-US" altLang="en-US" b="1" i="1" dirty="0" smtClean="0">
              <a:latin typeface="Arial" panose="020B0604020202020204" pitchFamily="34" charset="0"/>
            </a:endParaRPr>
          </a:p>
          <a:p>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2818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smtClean="0"/>
              <a:t>Tópicos</a:t>
            </a:r>
          </a:p>
          <a:p>
            <a:endParaRPr lang="es-MX" b="1" dirty="0"/>
          </a:p>
          <a:p>
            <a:pPr marL="685800" lvl="1" indent="-228600">
              <a:buFont typeface="+mj-lt"/>
              <a:buAutoNum type="arabicPeriod"/>
            </a:pPr>
            <a:r>
              <a:rPr lang="es-MX" dirty="0"/>
              <a:t>Trabajando </a:t>
            </a:r>
            <a:r>
              <a:rPr lang="es-MX" dirty="0" smtClean="0"/>
              <a:t>sobre </a:t>
            </a:r>
            <a:r>
              <a:rPr lang="es-MX" dirty="0"/>
              <a:t>el suelo </a:t>
            </a:r>
            <a:endParaRPr lang="es-MX" dirty="0" smtClean="0"/>
          </a:p>
          <a:p>
            <a:pPr marL="685800" lvl="1" indent="-228600">
              <a:buFont typeface="+mj-lt"/>
              <a:buAutoNum type="arabicPeriod"/>
            </a:pPr>
            <a:r>
              <a:rPr lang="es-MX" dirty="0" smtClean="0"/>
              <a:t>Trabajando </a:t>
            </a:r>
            <a:r>
              <a:rPr lang="es-MX" dirty="0"/>
              <a:t>en escaleras</a:t>
            </a:r>
          </a:p>
          <a:p>
            <a:pPr marL="685800" lvl="1" indent="-228600">
              <a:buFont typeface="+mj-lt"/>
              <a:buAutoNum type="arabicPeriod"/>
            </a:pPr>
            <a:r>
              <a:rPr lang="es-MX" dirty="0"/>
              <a:t>Trabajando en andamios</a:t>
            </a:r>
          </a:p>
          <a:p>
            <a:pPr marL="685800" lvl="1" indent="-228600">
              <a:buFont typeface="+mj-lt"/>
              <a:buAutoNum type="arabicPeriod"/>
            </a:pPr>
            <a:r>
              <a:rPr lang="es-MX" dirty="0"/>
              <a:t>Examen</a:t>
            </a:r>
          </a:p>
          <a:p>
            <a:endParaRPr lang="en-US" dirty="0"/>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2</a:t>
            </a:fld>
            <a:endParaRPr lang="en-US" altLang="en-US"/>
          </a:p>
        </p:txBody>
      </p:sp>
    </p:spTree>
    <p:extLst>
      <p:ext uri="{BB962C8B-B14F-4D97-AF65-F5344CB8AC3E}">
        <p14:creationId xmlns:p14="http://schemas.microsoft.com/office/powerpoint/2010/main" val="1402141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20</a:t>
            </a:fld>
            <a:endParaRPr lang="en-US" altLang="en-US"/>
          </a:p>
        </p:txBody>
      </p:sp>
      <p:sp>
        <p:nvSpPr>
          <p:cNvPr id="5" name="Rectangle 3"/>
          <p:cNvSpPr>
            <a:spLocks noGrp="1" noChangeArrowheads="1"/>
          </p:cNvSpPr>
          <p:nvPr>
            <p:ph type="body" idx="3"/>
          </p:nvPr>
        </p:nvSpPr>
        <p:spPr>
          <a:xfrm>
            <a:off x="700088" y="4414838"/>
            <a:ext cx="5610225"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dirty="0" smtClean="0">
                <a:latin typeface="Arial" panose="020B0604020202020204" pitchFamily="34" charset="0"/>
              </a:rPr>
              <a:t>Rieles o Barandillas</a:t>
            </a:r>
            <a:r>
              <a:rPr lang="es-MX" altLang="en-US" dirty="0" smtClean="0">
                <a:latin typeface="Arial" panose="020B0604020202020204" pitchFamily="34" charset="0"/>
              </a:rPr>
              <a:t>(1915.71) </a:t>
            </a:r>
          </a:p>
          <a:p>
            <a:pPr eaLnBrk="1" hangingPunct="1">
              <a:buFontTx/>
              <a:buChar char="•"/>
            </a:pPr>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Andamios, plataformas, pasarelas o plataformas de trabajo que están soportadas o suspendidas a más de 5 pies sobre una superficie sólida, o en cualquier distancia sobre el agua deben tener rieles. Estos rieles:</a:t>
            </a:r>
          </a:p>
          <a:p>
            <a:pPr eaLnBrk="1" hangingPunct="1">
              <a:buFontTx/>
              <a:buChar char="•"/>
            </a:pPr>
            <a:endParaRPr lang="es-MX" altLang="en-US" dirty="0" smtClean="0">
              <a:latin typeface="Arial" panose="020B0604020202020204" pitchFamily="34" charset="0"/>
            </a:endParaRPr>
          </a:p>
          <a:p>
            <a:pPr eaLnBrk="1" hangingPunct="1">
              <a:buFontTx/>
              <a:buChar char="•"/>
            </a:pPr>
            <a:r>
              <a:rPr lang="es-MX" altLang="en-US" dirty="0" smtClean="0">
                <a:latin typeface="Arial" panose="020B0604020202020204" pitchFamily="34" charset="0"/>
              </a:rPr>
              <a:t>  Debe contar con una barandilla que tenga un riel superior cuya superficie superior esté entre 42 y 45 pulgadas por encima de la superficie superior de la plataforma, la plataforma o la pasarela.</a:t>
            </a:r>
          </a:p>
          <a:p>
            <a:pPr eaLnBrk="1" hangingPunct="1">
              <a:buFontTx/>
              <a:buChar char="•"/>
            </a:pPr>
            <a:endParaRPr lang="es-MX" altLang="en-US" dirty="0" smtClean="0">
              <a:latin typeface="Arial" panose="020B0604020202020204" pitchFamily="34" charset="0"/>
            </a:endParaRPr>
          </a:p>
          <a:p>
            <a:pPr eaLnBrk="1" hangingPunct="1">
              <a:buFontTx/>
              <a:buChar char="•"/>
            </a:pPr>
            <a:r>
              <a:rPr lang="es-MX" altLang="en-US" dirty="0" smtClean="0">
                <a:latin typeface="Arial" panose="020B0604020202020204" pitchFamily="34" charset="0"/>
              </a:rPr>
              <a:t>  Tener un riel intermedio ubicado a medio camino entre el riel superior y la plataforma o pasarela</a:t>
            </a:r>
          </a:p>
          <a:p>
            <a:pPr eaLnBrk="1" hangingPunct="1">
              <a:buFontTx/>
              <a:buChar char="•"/>
            </a:pPr>
            <a:endParaRPr lang="es-MX" altLang="en-US" dirty="0" smtClean="0">
              <a:latin typeface="Arial" panose="020B0604020202020204" pitchFamily="34" charset="0"/>
            </a:endParaRPr>
          </a:p>
          <a:p>
            <a:pPr eaLnBrk="1" hangingPunct="1">
              <a:buFontTx/>
              <a:buChar char="•"/>
            </a:pPr>
            <a:r>
              <a:rPr lang="es-MX" altLang="en-US" dirty="0" smtClean="0">
                <a:latin typeface="Arial" panose="020B0604020202020204" pitchFamily="34" charset="0"/>
              </a:rPr>
              <a:t>  Debe ser de madera de 2 x 4 pulgadas, barra plana o tubería</a:t>
            </a:r>
          </a:p>
          <a:p>
            <a:pPr eaLnBrk="1" hangingPunct="1">
              <a:buFontTx/>
              <a:buChar char="•"/>
            </a:pPr>
            <a:endParaRPr lang="es-MX" altLang="en-US" dirty="0" smtClean="0">
              <a:latin typeface="Arial" panose="020B0604020202020204" pitchFamily="34" charset="0"/>
            </a:endParaRPr>
          </a:p>
          <a:p>
            <a:pPr eaLnBrk="1" hangingPunct="1">
              <a:buFontTx/>
              <a:buChar char="•"/>
            </a:pPr>
            <a:r>
              <a:rPr lang="es-MX" altLang="en-US" dirty="0" smtClean="0">
                <a:latin typeface="Arial" panose="020B0604020202020204" pitchFamily="34" charset="0"/>
              </a:rPr>
              <a:t>  Los rieles se pueden omitir cuando la estructura de la embarcación impide su uso.</a:t>
            </a:r>
          </a:p>
          <a:p>
            <a:pPr eaLnBrk="1" hangingPunct="1">
              <a:buFontTx/>
              <a:buChar char="•"/>
            </a:pPr>
            <a:endParaRPr lang="en-US" altLang="en-US" dirty="0" smtClean="0">
              <a:latin typeface="Arial" panose="020B0604020202020204" pitchFamily="34" charset="0"/>
            </a:endParaRPr>
          </a:p>
          <a:p>
            <a:pPr lvl="1" eaLnBrk="1" hangingPunct="1">
              <a:buClr>
                <a:schemeClr val="bg2"/>
              </a:buClr>
            </a:pPr>
            <a:endParaRPr lang="en-US" altLang="en-US" b="1" i="1" dirty="0" smtClean="0">
              <a:latin typeface="Arial" panose="020B0604020202020204" pitchFamily="34" charset="0"/>
            </a:endParaRPr>
          </a:p>
          <a:p>
            <a:pPr lvl="1" eaLnBrk="1" hangingPunct="1">
              <a:buClr>
                <a:schemeClr val="bg2"/>
              </a:buClr>
            </a:pP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29376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21</a:t>
            </a:fld>
            <a:endParaRPr lang="en-US" altLang="en-US"/>
          </a:p>
        </p:txBody>
      </p:sp>
      <p:sp>
        <p:nvSpPr>
          <p:cNvPr id="5" name="Rectangle 3"/>
          <p:cNvSpPr>
            <a:spLocks noGrp="1" noChangeArrowheads="1"/>
          </p:cNvSpPr>
          <p:nvPr>
            <p:ph type="body" idx="3"/>
          </p:nvPr>
        </p:nvSpPr>
        <p:spPr>
          <a:xfrm>
            <a:off x="700088" y="4414838"/>
            <a:ext cx="56102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dirty="0" smtClean="0">
                <a:latin typeface="Arial" panose="020B0604020202020204" pitchFamily="34" charset="0"/>
              </a:rPr>
              <a:t>Barandillas Continuación </a:t>
            </a:r>
            <a:r>
              <a:rPr lang="es-MX" altLang="en-US" dirty="0" smtClean="0">
                <a:latin typeface="Arial" panose="020B0604020202020204" pitchFamily="34" charset="0"/>
              </a:rPr>
              <a:t>(1915.71) </a:t>
            </a:r>
          </a:p>
          <a:p>
            <a:pPr eaLnBrk="1" hangingPunct="1"/>
            <a:endParaRPr lang="es-MX" altLang="en-US" b="1" dirty="0" smtClean="0">
              <a:latin typeface="Arial" panose="020B0604020202020204" pitchFamily="34" charset="0"/>
            </a:endParaRPr>
          </a:p>
          <a:p>
            <a:pPr eaLnBrk="1" hangingPunct="1"/>
            <a:r>
              <a:rPr lang="es-MX" altLang="en-US" b="1" dirty="0" smtClean="0">
                <a:latin typeface="Arial" panose="020B0604020202020204" pitchFamily="34" charset="0"/>
              </a:rPr>
              <a:t>  </a:t>
            </a:r>
            <a:r>
              <a:rPr lang="es-MX" altLang="en-US" dirty="0" smtClean="0">
                <a:latin typeface="Arial" panose="020B0604020202020204" pitchFamily="34" charset="0"/>
              </a:rPr>
              <a:t>Cuando se omiten los rieles, los empleados que trabajan a más de 5 pies sobre superficies sólidas deben estar protegidos por cinturones de seguridad y líneas de vida. Los empleados que trabajan sobre el agua deben estar protegidos con chalecos salvavidas que cumplan con los requisitos de 1915.158 (a).</a:t>
            </a:r>
          </a:p>
          <a:p>
            <a:pPr eaLnBrk="1" hangingPunct="1"/>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  Cuando se usa con soportes rígidos, se puede usar cable tenso o cable de fibra de resistencia adecuada.</a:t>
            </a:r>
          </a:p>
          <a:p>
            <a:pPr eaLnBrk="1" hangingPunct="1"/>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  Si la distancia entre los soportes es de más de 8 pies, los rieles deben tener una resistencia equivalente a la madera de 2 x 4 pulgadas.</a:t>
            </a:r>
          </a:p>
          <a:p>
            <a:pPr eaLnBrk="1" hangingPunct="1"/>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  En lugares expuestos a trabajo en caliente o productos químicos, no se deben usar rieles de cable de fibra.</a:t>
            </a:r>
          </a:p>
          <a:p>
            <a:pPr eaLnBrk="1" hangingPunct="1"/>
            <a:endParaRPr lang="es-MX" altLang="en-US" b="1" dirty="0" smtClean="0">
              <a:latin typeface="Arial" panose="020B0604020202020204" pitchFamily="34" charset="0"/>
            </a:endParaRPr>
          </a:p>
          <a:p>
            <a:pPr algn="ctr" eaLnBrk="1" hangingPunct="1"/>
            <a:r>
              <a:rPr lang="es-MX" altLang="en-US" b="1" dirty="0" smtClean="0">
                <a:latin typeface="Arial" panose="020B0604020202020204" pitchFamily="34" charset="0"/>
              </a:rPr>
              <a:t>¿Qué significa la etiqueta verde?</a:t>
            </a:r>
          </a:p>
          <a:p>
            <a:pPr algn="ctr" eaLnBrk="1" hangingPunct="1"/>
            <a:r>
              <a:rPr lang="es-MX" altLang="en-US" b="1" dirty="0" smtClean="0">
                <a:latin typeface="Arial" panose="020B0604020202020204" pitchFamily="34" charset="0"/>
              </a:rPr>
              <a:t>¿Por qué deberías leer la parte de atrás?</a:t>
            </a:r>
            <a:endParaRPr lang="en-US" altLang="en-US" b="1" dirty="0" smtClean="0">
              <a:latin typeface="Arial" panose="020B0604020202020204" pitchFamily="34" charset="0"/>
            </a:endParaRPr>
          </a:p>
          <a:p>
            <a:pPr eaLnBrk="1" hangingPunct="1">
              <a:buFontTx/>
              <a:buChar char="•"/>
            </a:pPr>
            <a:endParaRPr lang="en-US" altLang="en-US" sz="800" dirty="0" smtClean="0">
              <a:latin typeface="Arial" panose="020B0604020202020204" pitchFamily="34" charset="0"/>
            </a:endParaRPr>
          </a:p>
          <a:p>
            <a:pPr eaLnBrk="1" hangingPunct="1">
              <a:buFontTx/>
              <a:buChar char="•"/>
            </a:pPr>
            <a:endParaRPr lang="en-US" altLang="en-US" dirty="0" smtClean="0">
              <a:latin typeface="Arial" panose="020B0604020202020204" pitchFamily="34" charset="0"/>
            </a:endParaRPr>
          </a:p>
          <a:p>
            <a:pPr lvl="1"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2373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22</a:t>
            </a:fld>
            <a:endParaRPr lang="en-US" altLang="en-US"/>
          </a:p>
        </p:txBody>
      </p:sp>
      <p:sp>
        <p:nvSpPr>
          <p:cNvPr id="5" name="Rectangle 3"/>
          <p:cNvSpPr>
            <a:spLocks noGrp="1" noChangeArrowheads="1"/>
          </p:cNvSpPr>
          <p:nvPr>
            <p:ph type="body" idx="3"/>
          </p:nvPr>
        </p:nvSpPr>
        <p:spPr>
          <a:xfrm>
            <a:off x="700088" y="4414838"/>
            <a:ext cx="5610225" cy="3967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n-US" b="1" dirty="0" smtClean="0">
                <a:latin typeface="Arial" panose="020B0604020202020204" pitchFamily="34" charset="0"/>
              </a:rPr>
              <a:t>¿Qué está mal con esta imagen?</a:t>
            </a:r>
            <a:r>
              <a:rPr lang="es-MX" altLang="en-US" dirty="0" smtClean="0">
                <a:latin typeface="Arial" panose="020B0604020202020204" pitchFamily="34" charset="0"/>
              </a:rPr>
              <a:t> _________________________________</a:t>
            </a:r>
          </a:p>
          <a:p>
            <a:pPr eaLnBrk="1" hangingPunct="1"/>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Las plataformas de andamiaje no deben tener menos de dos tablones de 10 pulgadas de ancho.</a:t>
            </a:r>
          </a:p>
          <a:p>
            <a:pPr eaLnBrk="1" hangingPunct="1"/>
            <a:endParaRPr lang="es-MX" altLang="en-US" dirty="0" smtClean="0">
              <a:latin typeface="Arial" panose="020B0604020202020204" pitchFamily="34" charset="0"/>
            </a:endParaRPr>
          </a:p>
          <a:p>
            <a:pPr eaLnBrk="1" hangingPunct="1"/>
            <a:r>
              <a:rPr lang="es-MX" altLang="en-US" dirty="0" smtClean="0">
                <a:latin typeface="Arial" panose="020B0604020202020204" pitchFamily="34" charset="0"/>
              </a:rPr>
              <a:t>Rodapiés (1915.71) </a:t>
            </a:r>
            <a:endParaRPr lang="es-MX" altLang="en-US" dirty="0">
              <a:latin typeface="Arial" panose="020B0604020202020204" pitchFamily="34" charset="0"/>
            </a:endParaRPr>
          </a:p>
          <a:p>
            <a:pPr eaLnBrk="1" hangingPunct="1"/>
            <a:r>
              <a:rPr lang="es-MX" altLang="en-US" dirty="0" smtClean="0">
                <a:latin typeface="Arial" panose="020B0604020202020204" pitchFamily="34" charset="0"/>
              </a:rPr>
              <a:t>Cuando sea necesario, para evitar que las herramientas y los materiales caigan sobre los trabajadores debajo, se proporcionarán tablas de madera de 1 x 4 pulgadas o metal.</a:t>
            </a:r>
          </a:p>
          <a:p>
            <a:pPr eaLnBrk="1" hangingPunct="1"/>
            <a:r>
              <a:rPr lang="es-MX" altLang="en-US" b="1" dirty="0" smtClean="0">
                <a:latin typeface="Arial" panose="020B0604020202020204" pitchFamily="34" charset="0"/>
              </a:rPr>
              <a:t>Los siguientes requisitos se aplican en uno o más de los MSR</a:t>
            </a:r>
          </a:p>
          <a:p>
            <a:pPr eaLnBrk="1" hangingPunct="1"/>
            <a:r>
              <a:rPr lang="es-MX" altLang="en-US" dirty="0" smtClean="0">
                <a:latin typeface="Arial" panose="020B0604020202020204" pitchFamily="34" charset="0"/>
              </a:rPr>
              <a:t>  Todos los andamios deben mantener rodapiés.</a:t>
            </a:r>
          </a:p>
          <a:p>
            <a:pPr eaLnBrk="1" hangingPunct="1"/>
            <a:r>
              <a:rPr lang="es-MX" altLang="en-US" dirty="0" smtClean="0">
                <a:latin typeface="Arial" panose="020B0604020202020204" pitchFamily="34" charset="0"/>
              </a:rPr>
              <a:t>Cada andamio debe ser inspeccionado diariamente</a:t>
            </a:r>
          </a:p>
          <a:p>
            <a:pPr eaLnBrk="1" hangingPunct="1"/>
            <a:r>
              <a:rPr lang="es-MX" altLang="en-US" dirty="0" smtClean="0">
                <a:latin typeface="Arial" panose="020B0604020202020204" pitchFamily="34" charset="0"/>
              </a:rPr>
              <a:t>  Se requieren tablones de metal en todos los andamios y las excepciones deben ser aprobadas por el departamento de seguridad</a:t>
            </a:r>
          </a:p>
          <a:p>
            <a:pPr eaLnBrk="1" hangingPunct="1"/>
            <a:r>
              <a:rPr lang="es-MX" altLang="en-US" dirty="0" smtClean="0">
                <a:latin typeface="Arial" panose="020B0604020202020204" pitchFamily="34" charset="0"/>
              </a:rPr>
              <a:t>  Todos los andamios deben utilizar escalones inclinados en lugar de escaleras verticales. Si los escalones inclinados no se pueden utilizar debido a una naturaleza confinada, o la configuración del barco, se utilizarán puertas oscilatorias en cada nivel de acceso.</a:t>
            </a:r>
            <a:endParaRPr lang="en-US" altLang="en-US" dirty="0" smtClean="0">
              <a:latin typeface="Arial" panose="020B0604020202020204" pitchFamily="34" charset="0"/>
            </a:endParaRPr>
          </a:p>
          <a:p>
            <a:pPr eaLnBrk="1" hangingPunct="1">
              <a:buFontTx/>
              <a:buChar char="•"/>
            </a:pPr>
            <a:endParaRPr lang="en-US" altLang="en-US" dirty="0" smtClean="0">
              <a:latin typeface="Arial" panose="020B0604020202020204" pitchFamily="34" charset="0"/>
            </a:endParaRPr>
          </a:p>
          <a:p>
            <a:pPr>
              <a:buFontTx/>
              <a:buChar cha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67661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3F98EF24-20F8-4AA4-9B8B-AFB6C45C4CF8}" type="slidenum">
              <a:rPr lang="en-US" altLang="en-US"/>
              <a:pPr>
                <a:spcBef>
                  <a:spcPct val="0"/>
                </a:spcBef>
              </a:pPr>
              <a:t>23</a:t>
            </a:fld>
            <a:endParaRPr lang="en-US" alt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xfrm>
            <a:off x="700088" y="4414838"/>
            <a:ext cx="561022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a:latin typeface="Arial" pitchFamily="34" charset="0"/>
              </a:rPr>
              <a:t>Lista de Verificación de su Andamio</a:t>
            </a:r>
          </a:p>
          <a:p>
            <a:endParaRPr lang="es-MX" altLang="en-US">
              <a:latin typeface="Arial" pitchFamily="34" charset="0"/>
            </a:endParaRPr>
          </a:p>
          <a:p>
            <a:r>
              <a:rPr lang="es-MX" altLang="en-US">
                <a:latin typeface="Arial" pitchFamily="34" charset="0"/>
              </a:rPr>
              <a:t>Basándose en lo que ha aprendido, ¡Cree una lista de verificación de andamios!</a:t>
            </a:r>
          </a:p>
          <a:p>
            <a:r>
              <a:rPr lang="en-US" altLang="en-US" sz="1900">
                <a:latin typeface="Arial"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1516016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3C97F549-DDF4-4154-9DEE-25258B586F29}" type="slidenum">
              <a:rPr lang="en-US" altLang="en-US"/>
              <a:pPr>
                <a:spcBef>
                  <a:spcPct val="0"/>
                </a:spcBef>
              </a:pPr>
              <a:t>24</a:t>
            </a:fld>
            <a:endParaRPr lang="en-US" altLang="en-US"/>
          </a:p>
        </p:txBody>
      </p:sp>
      <p:sp>
        <p:nvSpPr>
          <p:cNvPr id="254979"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xfrm>
            <a:off x="700088" y="4267200"/>
            <a:ext cx="5610225" cy="3962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s-MX" altLang="en-US" b="1" dirty="0">
                <a:latin typeface="Arial" panose="020B0604020202020204" pitchFamily="34" charset="0"/>
              </a:rPr>
              <a:t>Lista de Verificación de Andamios</a:t>
            </a:r>
          </a:p>
          <a:p>
            <a:pPr>
              <a:defRPr/>
            </a:pPr>
            <a:r>
              <a:rPr lang="es-MX" altLang="en-US" dirty="0">
                <a:latin typeface="Arial" panose="020B0604020202020204" pitchFamily="34" charset="0"/>
              </a:rPr>
              <a:t>Antes de trabajar en o cerca de cualquier andamio, los trabajadores deben asegurarse de que los andamios estén:</a:t>
            </a:r>
          </a:p>
          <a:p>
            <a:pPr marL="171450" indent="-171450">
              <a:buFont typeface="Arial" panose="020B0604020202020204" pitchFamily="34" charset="0"/>
              <a:buChar char="•"/>
              <a:defRPr/>
            </a:pPr>
            <a:r>
              <a:rPr lang="es-MX" altLang="en-US" dirty="0">
                <a:latin typeface="Arial" panose="020B0604020202020204" pitchFamily="34" charset="0"/>
              </a:rPr>
              <a:t>  No agrietado o dividido más de ¼ de pulgada</a:t>
            </a:r>
          </a:p>
          <a:p>
            <a:pPr marL="171450" indent="-171450">
              <a:buFont typeface="Arial" panose="020B0604020202020204" pitchFamily="34" charset="0"/>
              <a:buChar char="•"/>
              <a:defRPr/>
            </a:pPr>
            <a:r>
              <a:rPr lang="es-MX" altLang="en-US" dirty="0">
                <a:latin typeface="Arial" panose="020B0604020202020204" pitchFamily="34" charset="0"/>
              </a:rPr>
              <a:t>  Nivelados</a:t>
            </a:r>
          </a:p>
          <a:p>
            <a:pPr marL="171450" indent="-171450">
              <a:buFont typeface="Arial" panose="020B0604020202020204" pitchFamily="34" charset="0"/>
              <a:buChar char="•"/>
              <a:defRPr/>
            </a:pPr>
            <a:r>
              <a:rPr lang="es-MX" altLang="en-US" dirty="0">
                <a:latin typeface="Arial" panose="020B0604020202020204" pitchFamily="34" charset="0"/>
              </a:rPr>
              <a:t>  Provisto de acceso seguro (como escaleras)</a:t>
            </a:r>
          </a:p>
          <a:p>
            <a:pPr marL="171450" indent="-171450">
              <a:buFont typeface="Arial" panose="020B0604020202020204" pitchFamily="34" charset="0"/>
              <a:buChar char="•"/>
              <a:defRPr/>
            </a:pPr>
            <a:r>
              <a:rPr lang="es-MX" altLang="en-US" dirty="0">
                <a:latin typeface="Arial" panose="020B0604020202020204" pitchFamily="34" charset="0"/>
              </a:rPr>
              <a:t>  Cubierta adecuada (por ejemplo, tener una superficie de trabajo y una plataforma)</a:t>
            </a:r>
          </a:p>
          <a:p>
            <a:pPr marL="171450" indent="-171450">
              <a:buFont typeface="Arial" panose="020B0604020202020204" pitchFamily="34" charset="0"/>
              <a:buChar char="•"/>
              <a:defRPr/>
            </a:pPr>
            <a:r>
              <a:rPr lang="es-MX" altLang="en-US" dirty="0">
                <a:latin typeface="Arial" panose="020B0604020202020204" pitchFamily="34" charset="0"/>
              </a:rPr>
              <a:t>  Provisto de barandillas</a:t>
            </a:r>
          </a:p>
          <a:p>
            <a:pPr>
              <a:defRPr/>
            </a:pPr>
            <a:r>
              <a:rPr lang="es-MX" altLang="en-US" dirty="0">
                <a:latin typeface="Arial" panose="020B0604020202020204" pitchFamily="34" charset="0"/>
              </a:rPr>
              <a:t>•    Compruebe si hay empleados debajo de la plataforma y proporcione   protección contra objetos que caen o barricadas</a:t>
            </a:r>
          </a:p>
          <a:p>
            <a:pPr marL="171450" indent="-171450">
              <a:buFont typeface="Arial" panose="020B0604020202020204" pitchFamily="34" charset="0"/>
              <a:buChar char="•"/>
              <a:defRPr/>
            </a:pPr>
            <a:r>
              <a:rPr lang="es-MX" altLang="en-US" dirty="0">
                <a:latin typeface="Arial" panose="020B0604020202020204" pitchFamily="34" charset="0"/>
              </a:rPr>
              <a:t>  Asegúrate de que se usan cascos de protección</a:t>
            </a:r>
          </a:p>
          <a:p>
            <a:pPr>
              <a:defRPr/>
            </a:pPr>
            <a:r>
              <a:rPr lang="es-MX" altLang="en-US" dirty="0">
                <a:latin typeface="Arial" panose="020B0604020202020204" pitchFamily="34" charset="0"/>
              </a:rPr>
              <a:t>•    Verifique si las líneas eléctricas están cerca de los andamios y, de ser así, informe al supervisor</a:t>
            </a:r>
          </a:p>
          <a:p>
            <a:pPr>
              <a:defRPr/>
            </a:pPr>
            <a:r>
              <a:rPr lang="es-MX" altLang="en-US" dirty="0">
                <a:latin typeface="Arial" panose="020B0604020202020204" pitchFamily="34" charset="0"/>
              </a:rPr>
              <a:t>•   Verifique que el andamio sea el tipo correcto para las cargas, materiales, empleados y condiciones climáticas</a:t>
            </a:r>
          </a:p>
          <a:p>
            <a:pPr>
              <a:defRPr/>
            </a:pPr>
            <a:r>
              <a:rPr lang="es-MX" altLang="en-US" dirty="0">
                <a:latin typeface="Arial" panose="020B0604020202020204" pitchFamily="34" charset="0"/>
              </a:rPr>
              <a:t>•   Revise que  los apoyos estén nivelados, firmes, rígidos y capaces de soportar el andamio y la carga</a:t>
            </a:r>
          </a:p>
          <a:p>
            <a:pPr>
              <a:defRPr/>
            </a:pPr>
            <a:r>
              <a:rPr lang="es-MX" altLang="en-US" dirty="0">
                <a:latin typeface="Arial" panose="020B0604020202020204" pitchFamily="34" charset="0"/>
              </a:rPr>
              <a:t>•  Asegúrese de que los rodapiés sean utilizados</a:t>
            </a:r>
            <a:endParaRPr lang="en-US" altLang="en-US" dirty="0">
              <a:latin typeface="Arial" panose="020B0604020202020204" pitchFamily="34" charset="0"/>
            </a:endParaRPr>
          </a:p>
          <a:p>
            <a:pPr>
              <a:buFontTx/>
              <a:buChar cha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47524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3C97F549-DDF4-4154-9DEE-25258B586F29}" type="slidenum">
              <a:rPr lang="en-US" altLang="en-US"/>
              <a:pPr>
                <a:spcBef>
                  <a:spcPct val="0"/>
                </a:spcBef>
              </a:pPr>
              <a:t>25</a:t>
            </a:fld>
            <a:endParaRPr lang="en-US" altLang="en-US"/>
          </a:p>
        </p:txBody>
      </p:sp>
      <p:sp>
        <p:nvSpPr>
          <p:cNvPr id="254979" name="Rectangle 2"/>
          <p:cNvSpPr>
            <a:spLocks noGrp="1" noRot="1" noChangeAspect="1" noChangeArrowheads="1" noTextEdit="1"/>
          </p:cNvSpPr>
          <p:nvPr>
            <p:ph type="sldImg"/>
          </p:nvPr>
        </p:nvSpPr>
        <p:spPr>
          <a:ln/>
        </p:spPr>
      </p:sp>
      <p:graphicFrame>
        <p:nvGraphicFramePr>
          <p:cNvPr id="6" name="Group 5">
            <a:extLst>
              <a:ext uri="{FF2B5EF4-FFF2-40B4-BE49-F238E27FC236}"/>
            </a:extLst>
          </p:cNvPr>
          <p:cNvGraphicFramePr>
            <a:graphicFrameLocks noGrp="1"/>
          </p:cNvGraphicFramePr>
          <p:nvPr/>
        </p:nvGraphicFramePr>
        <p:xfrm>
          <a:off x="700088" y="4802188"/>
          <a:ext cx="5376862" cy="3951318"/>
        </p:xfrm>
        <a:graphic>
          <a:graphicData uri="http://schemas.openxmlformats.org/drawingml/2006/table">
            <a:tbl>
              <a:tblPr/>
              <a:tblGrid>
                <a:gridCol w="5376862">
                  <a:extLst>
                    <a:ext uri="{9D8B030D-6E8A-4147-A177-3AD203B41FA5}"/>
                  </a:extLst>
                </a:gridCol>
              </a:tblGrid>
              <a:tr h="915884">
                <a:tc>
                  <a:txBody>
                    <a:bodyPr/>
                    <a:lstStyle/>
                    <a:p>
                      <a:pPr marL="0" marR="0" lvl="0" indent="0" algn="l" defTabSz="914400" rtl="0" eaLnBrk="0" fontAlgn="base" latinLnBrk="0" hangingPunct="0">
                        <a:lnSpc>
                          <a:spcPct val="100000"/>
                        </a:lnSpc>
                        <a:spcBef>
                          <a:spcPct val="3000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Una etiqueta de color _____ le permite subir a un andamio siempre que se haya inspeccionado correctamente.</a:t>
                      </a:r>
                      <a:endParaRPr kumimoji="0" lang="en-US" sz="1800" b="0" i="0" u="none" strike="noStrike" cap="none" normalizeH="0" baseline="0" dirty="0">
                        <a:ln>
                          <a:noFill/>
                        </a:ln>
                        <a:solidFill>
                          <a:schemeClr val="tx1"/>
                        </a:solidFill>
                        <a:effectLst/>
                        <a:latin typeface="Arial" charset="0"/>
                      </a:endParaRPr>
                    </a:p>
                  </a:txBody>
                  <a:tcPr marL="93512" marR="93512" marT="46467" marB="4646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1902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Si los andamios necesitan modificación para que se realice su trabajo, la modificación debe estar bajo la supervisión de una persona __________ de andamios.</a:t>
                      </a:r>
                      <a:endParaRPr kumimoji="0" lang="en-US" sz="1800" b="0" i="0" u="none" strike="noStrike" cap="none" normalizeH="0" baseline="0" dirty="0">
                        <a:ln>
                          <a:noFill/>
                        </a:ln>
                        <a:solidFill>
                          <a:schemeClr val="tx1"/>
                        </a:solidFill>
                        <a:effectLst/>
                        <a:latin typeface="Arial" charset="0"/>
                      </a:endParaRPr>
                    </a:p>
                  </a:txBody>
                  <a:tcPr marL="93512" marR="93512" marT="46467" marB="4646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158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Las plataformas andamiaje no deberán tener menos de _____ tablones de 10 pulgadas de ancho.</a:t>
                      </a:r>
                      <a:endParaRPr kumimoji="0" lang="en-US" sz="1800" b="0" i="0" u="none" strike="noStrike" cap="none" normalizeH="0" baseline="0" dirty="0">
                        <a:ln>
                          <a:noFill/>
                        </a:ln>
                        <a:solidFill>
                          <a:schemeClr val="tx1"/>
                        </a:solidFill>
                        <a:effectLst/>
                        <a:latin typeface="Arial" charset="0"/>
                      </a:endParaRPr>
                    </a:p>
                  </a:txBody>
                  <a:tcPr marL="93512" marR="93512" marT="46467" marB="4646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29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chemeClr val="tx1"/>
                          </a:solidFill>
                          <a:effectLst/>
                          <a:latin typeface="Arial" charset="0"/>
                        </a:rPr>
                        <a:t>En los andamios, la placa base debe estar sujeta a ____ _____ (dos palabras).</a:t>
                      </a:r>
                      <a:endParaRPr kumimoji="0" lang="en-US" sz="1800" b="0" i="0" u="none" strike="noStrike" cap="none" normalizeH="0" baseline="0" dirty="0">
                        <a:ln>
                          <a:noFill/>
                        </a:ln>
                        <a:solidFill>
                          <a:schemeClr val="tx1"/>
                        </a:solidFill>
                        <a:effectLst/>
                        <a:latin typeface="Arial" charset="0"/>
                      </a:endParaRPr>
                    </a:p>
                  </a:txBody>
                  <a:tcPr marL="93512" marR="93512" marT="46467" marB="4646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7" name="Rectangle 3"/>
          <p:cNvSpPr>
            <a:spLocks noGrp="1" noChangeArrowheads="1"/>
          </p:cNvSpPr>
          <p:nvPr>
            <p:ph type="body" idx="3"/>
          </p:nvPr>
        </p:nvSpPr>
        <p:spPr>
          <a:xfrm>
            <a:off x="700088" y="4414838"/>
            <a:ext cx="56102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b="1" dirty="0" smtClean="0">
                <a:latin typeface="Arial" panose="020B0604020202020204" pitchFamily="34" charset="0"/>
              </a:rPr>
              <a:t>Complete </a:t>
            </a:r>
            <a:r>
              <a:rPr lang="en-US" altLang="en-US" sz="1600" b="1" dirty="0" err="1" smtClean="0">
                <a:latin typeface="Arial" panose="020B0604020202020204" pitchFamily="34" charset="0"/>
              </a:rPr>
              <a:t>los</a:t>
            </a:r>
            <a:r>
              <a:rPr lang="en-US" altLang="en-US" sz="1600" b="1" dirty="0" smtClean="0">
                <a:latin typeface="Arial" panose="020B0604020202020204" pitchFamily="34" charset="0"/>
              </a:rPr>
              <a:t> </a:t>
            </a:r>
            <a:r>
              <a:rPr lang="en-US" altLang="en-US" sz="1600" b="1" dirty="0" err="1" smtClean="0">
                <a:latin typeface="Arial" panose="020B0604020202020204" pitchFamily="34" charset="0"/>
              </a:rPr>
              <a:t>Espacios</a:t>
            </a:r>
            <a:r>
              <a:rPr lang="en-US" altLang="en-US" b="1" dirty="0" smtClean="0">
                <a:latin typeface="Arial" panose="020B0604020202020204" pitchFamily="34" charset="0"/>
              </a:rPr>
              <a:t>.</a:t>
            </a:r>
          </a:p>
        </p:txBody>
      </p:sp>
    </p:spTree>
    <p:extLst>
      <p:ext uri="{BB962C8B-B14F-4D97-AF65-F5344CB8AC3E}">
        <p14:creationId xmlns:p14="http://schemas.microsoft.com/office/powerpoint/2010/main" val="126418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26</a:t>
            </a:fld>
            <a:endParaRPr lang="en-US" altLang="en-US" dirty="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itchFamily="34" charset="0"/>
              </a:rPr>
              <a:t>Sistema Personal Contra </a:t>
            </a:r>
            <a:r>
              <a:rPr lang="en-US" altLang="en-US" b="1" dirty="0" err="1">
                <a:latin typeface="Arial" pitchFamily="34" charset="0"/>
              </a:rPr>
              <a:t>Caídas</a:t>
            </a:r>
            <a:r>
              <a:rPr lang="en-US" altLang="en-US" b="1" dirty="0">
                <a:latin typeface="Arial" pitchFamily="34" charset="0"/>
              </a:rPr>
              <a:t> (PFAS)</a:t>
            </a:r>
          </a:p>
          <a:p>
            <a:endParaRPr lang="en-US" altLang="en-US" b="1" dirty="0">
              <a:latin typeface="Arial" pitchFamily="34" charset="0"/>
            </a:endParaRPr>
          </a:p>
          <a:p>
            <a:r>
              <a:rPr lang="es-ES" dirty="0">
                <a:latin typeface="Arial" panose="020B0604020202020204" pitchFamily="34" charset="0"/>
                <a:cs typeface="Arial" panose="020B0604020202020204" pitchFamily="34" charset="0"/>
              </a:rPr>
              <a:t>Según OSHA, un sistema personal de detención de caídas significa un sistema utilizado para capturar a un empleado en una caída desde una superficie de trabajo para caminar.</a:t>
            </a:r>
          </a:p>
          <a:p>
            <a:r>
              <a:rPr lang="es-ES" dirty="0">
                <a:latin typeface="Arial" panose="020B0604020202020204" pitchFamily="34" charset="0"/>
                <a:cs typeface="Arial" panose="020B0604020202020204" pitchFamily="34" charset="0"/>
              </a:rPr>
              <a:t>Notas del video: </a:t>
            </a:r>
            <a:r>
              <a:rPr lang="en-US" sz="1400" dirty="0">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a:t>
            </a:r>
          </a:p>
          <a:p>
            <a:pPr eaLnBrk="1" hangingPunct="1">
              <a:spcBef>
                <a:spcPct val="50000"/>
              </a:spcBef>
            </a:pPr>
            <a:r>
              <a:rPr lang="en-US" altLang="en-US" sz="1400" b="1" u="sng" dirty="0" err="1"/>
              <a:t>Recuerde</a:t>
            </a:r>
            <a:r>
              <a:rPr lang="en-US" altLang="en-US" sz="1400" b="1" u="sng" dirty="0"/>
              <a:t>:  A, B, &amp; C </a:t>
            </a:r>
          </a:p>
          <a:p>
            <a:pPr eaLnBrk="1" hangingPunct="1">
              <a:spcBef>
                <a:spcPct val="50000"/>
              </a:spcBef>
            </a:pPr>
            <a:r>
              <a:rPr lang="en-US" altLang="en-US" dirty="0"/>
              <a:t>A = </a:t>
            </a:r>
            <a:r>
              <a:rPr lang="en-US" altLang="en-US" dirty="0" err="1"/>
              <a:t>Ancla</a:t>
            </a:r>
            <a:r>
              <a:rPr lang="en-US" altLang="en-US" dirty="0"/>
              <a:t>/Connector al </a:t>
            </a:r>
            <a:r>
              <a:rPr lang="en-US" altLang="en-US" dirty="0" err="1"/>
              <a:t>Ancla</a:t>
            </a:r>
            <a:endParaRPr lang="en-US" altLang="en-US" dirty="0"/>
          </a:p>
          <a:p>
            <a:pPr eaLnBrk="1" hangingPunct="1">
              <a:spcBef>
                <a:spcPct val="50000"/>
              </a:spcBef>
            </a:pPr>
            <a:r>
              <a:rPr lang="en-US" altLang="en-US" dirty="0"/>
              <a:t>B = </a:t>
            </a:r>
            <a:r>
              <a:rPr lang="en-US" altLang="en-US" dirty="0" err="1"/>
              <a:t>Atuendo</a:t>
            </a:r>
            <a:r>
              <a:rPr lang="en-US" altLang="en-US" dirty="0"/>
              <a:t> Corporal</a:t>
            </a:r>
          </a:p>
          <a:p>
            <a:pPr eaLnBrk="1" hangingPunct="1">
              <a:spcBef>
                <a:spcPct val="50000"/>
              </a:spcBef>
            </a:pPr>
            <a:r>
              <a:rPr lang="en-US" altLang="en-US" dirty="0"/>
              <a:t>C = </a:t>
            </a:r>
            <a:r>
              <a:rPr lang="en-US" altLang="en-US" dirty="0" err="1"/>
              <a:t>Dispositivo</a:t>
            </a:r>
            <a:r>
              <a:rPr lang="en-US" altLang="en-US" dirty="0"/>
              <a:t> de </a:t>
            </a:r>
            <a:r>
              <a:rPr lang="en-US" altLang="en-US" dirty="0" err="1"/>
              <a:t>Conexión</a:t>
            </a:r>
            <a:endParaRPr lang="en-US" altLang="en-US" dirty="0"/>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A partir del 1 de enero de 1998, se prohíbe el uso de un cinturón corporal para la detención de caídas.</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altLang="en-US" dirty="0">
              <a:solidFill>
                <a:srgbClr val="FF0000"/>
              </a:solidFill>
              <a:latin typeface="Arial" pitchFamily="34" charset="0"/>
            </a:endParaRPr>
          </a:p>
          <a:p>
            <a:pPr>
              <a:buFontTx/>
              <a:buChar char="•"/>
            </a:pPr>
            <a:endParaRPr lang="en-US" altLang="en-US" dirty="0">
              <a:latin typeface="Arial" pitchFamily="34" charset="0"/>
            </a:endParaRPr>
          </a:p>
          <a:p>
            <a:endParaRPr lang="en-US" altLang="en-US" dirty="0">
              <a:latin typeface="Arial" pitchFamily="34" charset="0"/>
            </a:endParaRPr>
          </a:p>
          <a:p>
            <a:endParaRPr lang="en-US" altLang="en-US" dirty="0">
              <a:latin typeface="Arial" pitchFamily="34" charset="0"/>
            </a:endParaRPr>
          </a:p>
        </p:txBody>
      </p:sp>
    </p:spTree>
    <p:extLst>
      <p:ext uri="{BB962C8B-B14F-4D97-AF65-F5344CB8AC3E}">
        <p14:creationId xmlns:p14="http://schemas.microsoft.com/office/powerpoint/2010/main" val="309903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27</a:t>
            </a:fld>
            <a:endParaRPr lang="en-US" altLang="en-US" dirty="0"/>
          </a:p>
        </p:txBody>
      </p:sp>
      <p:sp>
        <p:nvSpPr>
          <p:cNvPr id="323587" name="Rectangle 2"/>
          <p:cNvSpPr>
            <a:spLocks noGrp="1" noRot="1" noChangeAspect="1" noChangeArrowheads="1" noTextEdit="1"/>
          </p:cNvSpPr>
          <p:nvPr>
            <p:ph type="sldImg"/>
          </p:nvPr>
        </p:nvSpPr>
        <p:spPr>
          <a:ln/>
        </p:spPr>
      </p:sp>
      <p:sp>
        <p:nvSpPr>
          <p:cNvPr id="6" name="Notes Placeholder 2"/>
          <p:cNvSpPr txBox="1">
            <a:spLocks/>
          </p:cNvSpPr>
          <p:nvPr/>
        </p:nvSpPr>
        <p:spPr bwMode="auto">
          <a:xfrm>
            <a:off x="858838" y="46021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s-MX" b="1" dirty="0">
                <a:latin typeface="Arial" panose="020B0604020202020204" pitchFamily="34" charset="0"/>
                <a:cs typeface="Arial" panose="020B0604020202020204" pitchFamily="34" charset="0"/>
              </a:rPr>
              <a:t>Anclaje</a:t>
            </a:r>
          </a:p>
          <a:p>
            <a:r>
              <a:rPr lang="es-MX" dirty="0">
                <a:latin typeface="Arial" panose="020B0604020202020204" pitchFamily="34" charset="0"/>
                <a:cs typeface="Arial" panose="020B0604020202020204" pitchFamily="34" charset="0"/>
              </a:rPr>
              <a:t>1915.159 (a) </a:t>
            </a:r>
            <a:r>
              <a:rPr lang="es-MX" b="1" dirty="0">
                <a:latin typeface="Arial" panose="020B0604020202020204" pitchFamily="34" charset="0"/>
                <a:cs typeface="Arial" panose="020B0604020202020204" pitchFamily="34" charset="0"/>
              </a:rPr>
              <a:t>Criterios para conectores y anclajes</a:t>
            </a:r>
            <a:r>
              <a:rPr lang="es-MX" dirty="0">
                <a:latin typeface="Arial" panose="020B0604020202020204" pitchFamily="34" charset="0"/>
                <a:cs typeface="Arial" panose="020B0604020202020204" pitchFamily="34" charset="0"/>
              </a:rPr>
              <a:t>.</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Un </a:t>
            </a:r>
            <a:r>
              <a:rPr lang="es-MX" b="1" dirty="0">
                <a:latin typeface="Arial" panose="020B0604020202020204" pitchFamily="34" charset="0"/>
                <a:cs typeface="Arial" panose="020B0604020202020204" pitchFamily="34" charset="0"/>
              </a:rPr>
              <a:t>punto de fijación </a:t>
            </a:r>
            <a:r>
              <a:rPr lang="es-MX" dirty="0">
                <a:latin typeface="Arial" panose="020B0604020202020204" pitchFamily="34" charset="0"/>
                <a:cs typeface="Arial" panose="020B0604020202020204" pitchFamily="34" charset="0"/>
              </a:rPr>
              <a:t>seguro para líneas de vida, cuerdas o dispositivos de desaceleración. Los anclajes utilizados para la fijación de equipos personales de detención de caídas deben ser </a:t>
            </a:r>
            <a:r>
              <a:rPr lang="es-MX" b="1" dirty="0">
                <a:latin typeface="Arial" panose="020B0604020202020204" pitchFamily="34" charset="0"/>
                <a:cs typeface="Arial" panose="020B0604020202020204" pitchFamily="34" charset="0"/>
              </a:rPr>
              <a:t>independientes</a:t>
            </a:r>
            <a:r>
              <a:rPr lang="es-MX" dirty="0">
                <a:latin typeface="Arial" panose="020B0604020202020204" pitchFamily="34" charset="0"/>
                <a:cs typeface="Arial" panose="020B0604020202020204" pitchFamily="34" charset="0"/>
              </a:rPr>
              <a:t> de cualquier anclaje que se use para soportar o suspender plataformas y capaz de soportar al menos 5,000 </a:t>
            </a:r>
            <a:r>
              <a:rPr lang="es-MX" dirty="0" err="1">
                <a:latin typeface="Arial" panose="020B0604020202020204" pitchFamily="34" charset="0"/>
                <a:cs typeface="Arial" panose="020B0604020202020204" pitchFamily="34" charset="0"/>
              </a:rPr>
              <a:t>lbs</a:t>
            </a:r>
            <a:r>
              <a:rPr lang="es-MX" dirty="0">
                <a:latin typeface="Arial" panose="020B0604020202020204" pitchFamily="34" charset="0"/>
                <a:cs typeface="Arial" panose="020B0604020202020204" pitchFamily="34" charset="0"/>
              </a:rPr>
              <a:t>. por empleado adjunto. Se les conoce comúnmente como un punto de enlace.</a:t>
            </a:r>
          </a:p>
          <a:p>
            <a:endParaRPr lang="es-MX" dirty="0">
              <a:latin typeface="Arial" panose="020B0604020202020204" pitchFamily="34" charset="0"/>
              <a:cs typeface="Arial" panose="020B0604020202020204" pitchFamily="34" charset="0"/>
            </a:endParaRPr>
          </a:p>
          <a:p>
            <a:r>
              <a:rPr lang="es-MX" b="1" dirty="0">
                <a:latin typeface="Arial" panose="020B0604020202020204" pitchFamily="34" charset="0"/>
                <a:cs typeface="Arial" panose="020B0604020202020204" pitchFamily="34" charset="0"/>
              </a:rPr>
              <a:t>La importancia de los </a:t>
            </a:r>
            <a:r>
              <a:rPr lang="es-MX" b="1" dirty="0" smtClean="0">
                <a:latin typeface="Arial" panose="020B0604020202020204" pitchFamily="34" charset="0"/>
                <a:cs typeface="Arial" panose="020B0604020202020204" pitchFamily="34" charset="0"/>
              </a:rPr>
              <a:t>Anclajes</a:t>
            </a:r>
            <a:endParaRPr lang="es-MX" b="1"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Los anclajes cuidadosamente planificados y seleccionados son cruciales. Si ocurriera una caída, el trabajador será suspendido del anclaje, y su vida dependerá de su fuerza. </a:t>
            </a:r>
            <a:r>
              <a:rPr lang="es-MX" i="1" dirty="0">
                <a:latin typeface="Arial" panose="020B0604020202020204" pitchFamily="34" charset="0"/>
                <a:cs typeface="Arial" panose="020B0604020202020204" pitchFamily="34" charset="0"/>
              </a:rPr>
              <a:t>Un anclaje</a:t>
            </a:r>
            <a:r>
              <a:rPr lang="es-MX" dirty="0">
                <a:latin typeface="Arial" panose="020B0604020202020204" pitchFamily="34" charset="0"/>
                <a:cs typeface="Arial" panose="020B0604020202020204" pitchFamily="34" charset="0"/>
              </a:rPr>
              <a:t>, por ejemplo, podría ser una viga en I, mientras que una correa de brazo cruzado, o gargantilla, envuelta alrededor de esta viga y permitiendo la conexión es </a:t>
            </a:r>
            <a:r>
              <a:rPr lang="es-MX" dirty="0" smtClean="0">
                <a:latin typeface="Arial" panose="020B0604020202020204" pitchFamily="34" charset="0"/>
                <a:cs typeface="Arial" panose="020B0604020202020204" pitchFamily="34" charset="0"/>
              </a:rPr>
              <a:t>el </a:t>
            </a:r>
            <a:r>
              <a:rPr lang="es-MX" i="1" dirty="0" smtClean="0">
                <a:latin typeface="Arial" panose="020B0604020202020204" pitchFamily="34" charset="0"/>
                <a:cs typeface="Arial" panose="020B0604020202020204" pitchFamily="34" charset="0"/>
              </a:rPr>
              <a:t>conector de </a:t>
            </a:r>
            <a:r>
              <a:rPr lang="es-MX" i="1" dirty="0">
                <a:latin typeface="Arial" panose="020B0604020202020204" pitchFamily="34" charset="0"/>
                <a:cs typeface="Arial" panose="020B0604020202020204" pitchFamily="34" charset="0"/>
              </a:rPr>
              <a:t>anclaje</a:t>
            </a:r>
            <a:r>
              <a:rPr lang="es-MX" dirty="0">
                <a:latin typeface="Arial" panose="020B0604020202020204" pitchFamily="34" charset="0"/>
                <a:cs typeface="Arial" panose="020B0604020202020204" pitchFamily="34" charset="0"/>
              </a:rPr>
              <a:t>.</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Los conectores de anclaje están diseñados como el dispositivo intermediario para asegurar un dispositivo de conexión a un anclaje. El conector de anclaje debe colocarse para evitar una "caída por oscilación".</a:t>
            </a:r>
            <a:endParaRPr lang="en-US" dirty="0"/>
          </a:p>
        </p:txBody>
      </p:sp>
    </p:spTree>
    <p:extLst>
      <p:ext uri="{BB962C8B-B14F-4D97-AF65-F5344CB8AC3E}">
        <p14:creationId xmlns:p14="http://schemas.microsoft.com/office/powerpoint/2010/main" val="3578422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28</a:t>
            </a:fld>
            <a:endParaRPr lang="en-US" altLang="en-US" dirty="0"/>
          </a:p>
        </p:txBody>
      </p:sp>
      <p:sp>
        <p:nvSpPr>
          <p:cNvPr id="32358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06438" y="4449763"/>
            <a:ext cx="5664200" cy="4216400"/>
          </a:xfrm>
        </p:spPr>
        <p:txBody>
          <a:bodyPr/>
          <a:lstStyle/>
          <a:p>
            <a:r>
              <a:rPr lang="es-MX" b="1" dirty="0"/>
              <a:t>Puntos de </a:t>
            </a:r>
            <a:r>
              <a:rPr lang="es-MX" b="1" dirty="0" smtClean="0"/>
              <a:t>Anclaje</a:t>
            </a:r>
            <a:endParaRPr lang="es-MX" b="1" dirty="0"/>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Los puntos de anclaje no deben ser </a:t>
            </a:r>
            <a:r>
              <a:rPr lang="es-MX" dirty="0" smtClean="0"/>
              <a:t>abiertos</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El punto de anclaje se puede soldar completamente (no soldado por puntos)</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Los sistemas personales de detención de caídas no se conectarán a los sistemas de barandas de protección ni a los polipastos.</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  Los anclajes utilizados para la fijación de equipos personales de detención de caídas deben ser independientes de cualquier anclaje que se use para soportar o suspender plataformas y capaces de soportar al menos 5,000 libras (22.2 </a:t>
            </a:r>
            <a:r>
              <a:rPr lang="es-MX" dirty="0" err="1"/>
              <a:t>kN</a:t>
            </a:r>
            <a:r>
              <a:rPr lang="es-MX" dirty="0"/>
              <a:t>) por empleado adjunto o como parte de un sistema personal completo de detención de caídas que mantiene un factor de seguridad de al menos dos; y bajo la supervisión de una persona calificada.</a:t>
            </a:r>
            <a:endParaRPr lang="en-US" dirty="0"/>
          </a:p>
          <a:p>
            <a:endParaRPr lang="en-US" dirty="0"/>
          </a:p>
        </p:txBody>
      </p:sp>
    </p:spTree>
    <p:extLst>
      <p:ext uri="{BB962C8B-B14F-4D97-AF65-F5344CB8AC3E}">
        <p14:creationId xmlns:p14="http://schemas.microsoft.com/office/powerpoint/2010/main" val="1074624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29</a:t>
            </a:fld>
            <a:endParaRPr lang="en-US" altLang="en-US" dirty="0"/>
          </a:p>
        </p:txBody>
      </p:sp>
      <p:sp>
        <p:nvSpPr>
          <p:cNvPr id="32358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06438" y="4449763"/>
            <a:ext cx="5664200" cy="4216400"/>
          </a:xfrm>
        </p:spPr>
        <p:txBody>
          <a:bodyPr/>
          <a:lstStyle/>
          <a:p>
            <a:r>
              <a:rPr lang="es-MX" dirty="0"/>
              <a:t>Los puntos de anclaje pueden ser parte de la estructura de los barcos.</a:t>
            </a:r>
          </a:p>
          <a:p>
            <a:endParaRPr lang="es-MX" dirty="0"/>
          </a:p>
          <a:p>
            <a:r>
              <a:rPr lang="es-MX" dirty="0"/>
              <a:t>Los puntos de anclaje deben estar por encima de la cabeza del usuario en una configuración de detención de </a:t>
            </a:r>
            <a:r>
              <a:rPr lang="es-MX" dirty="0" smtClean="0"/>
              <a:t>caídas.</a:t>
            </a:r>
            <a:endParaRPr lang="en-US" dirty="0"/>
          </a:p>
        </p:txBody>
      </p:sp>
    </p:spTree>
    <p:extLst>
      <p:ext uri="{BB962C8B-B14F-4D97-AF65-F5344CB8AC3E}">
        <p14:creationId xmlns:p14="http://schemas.microsoft.com/office/powerpoint/2010/main" val="661614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82124791-650D-4C81-A454-E8FC61AF0BBA}" type="slidenum">
              <a:rPr lang="en-US" altLang="en-US"/>
              <a:pPr>
                <a:spcBef>
                  <a:spcPct val="0"/>
                </a:spcBef>
              </a:pPr>
              <a:t>3</a:t>
            </a:fld>
            <a:endParaRPr lang="en-US" altLang="en-US"/>
          </a:p>
        </p:txBody>
      </p:sp>
      <p:sp>
        <p:nvSpPr>
          <p:cNvPr id="211971"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xfrm>
            <a:off x="700088" y="4414838"/>
            <a:ext cx="5610225" cy="38623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¡Normas de seguridad en Protección contra Caídas!</a:t>
            </a:r>
          </a:p>
          <a:p>
            <a:pPr>
              <a:defRPr/>
            </a:pPr>
            <a:r>
              <a:rPr lang="es-MX" altLang="en-US" dirty="0">
                <a:latin typeface="Arial" pitchFamily="34" charset="0"/>
              </a:rPr>
              <a:t>Siga estas reglas para evitar caídas en el lugar de trabajo:</a:t>
            </a:r>
          </a:p>
          <a:p>
            <a:pP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Manténgase alejado de los bordes, incluso si están protegidos, a menos que  esté realizando una tarea específica allí</a:t>
            </a:r>
          </a:p>
          <a:p>
            <a:pPr marL="171450" indent="-171450">
              <a:buFont typeface="Arial" panose="020B0604020202020204" pitchFamily="34" charset="0"/>
              <a:buChar char="•"/>
              <a:defRPr/>
            </a:pPr>
            <a:r>
              <a:rPr lang="es-MX" altLang="en-US" dirty="0">
                <a:latin typeface="Arial" pitchFamily="34" charset="0"/>
              </a:rPr>
              <a:t>  No se involucre en juegos bruscos</a:t>
            </a:r>
          </a:p>
          <a:p>
            <a:pPr marL="171450" indent="-171450">
              <a:buFont typeface="Arial" panose="020B0604020202020204" pitchFamily="34" charset="0"/>
              <a:buChar char="•"/>
              <a:defRPr/>
            </a:pPr>
            <a:r>
              <a:rPr lang="es-MX" altLang="en-US" dirty="0">
                <a:latin typeface="Arial" pitchFamily="34" charset="0"/>
              </a:rPr>
              <a:t>  Limpie todos los derrames rápidamente</a:t>
            </a:r>
          </a:p>
          <a:p>
            <a:pPr marL="171450" indent="-171450">
              <a:buFont typeface="Arial" panose="020B0604020202020204" pitchFamily="34" charset="0"/>
              <a:buChar char="•"/>
              <a:defRPr/>
            </a:pPr>
            <a:r>
              <a:rPr lang="es-MX" altLang="en-US" dirty="0">
                <a:latin typeface="Arial" pitchFamily="34" charset="0"/>
              </a:rPr>
              <a:t>  Tenga especial cuidado en superficies heladas</a:t>
            </a:r>
          </a:p>
          <a:p>
            <a:pPr marL="171450" indent="-171450">
              <a:buFont typeface="Arial" panose="020B0604020202020204" pitchFamily="34" charset="0"/>
              <a:buChar char="•"/>
              <a:defRPr/>
            </a:pPr>
            <a:r>
              <a:rPr lang="es-MX" altLang="en-US" dirty="0">
                <a:latin typeface="Arial" pitchFamily="34" charset="0"/>
              </a:rPr>
              <a:t>  No lleve una pila de materiales  de tal manera que no pueda ver sobre ellos</a:t>
            </a:r>
          </a:p>
          <a:p>
            <a:pPr marL="171450" indent="-171450">
              <a:buFont typeface="Arial" panose="020B0604020202020204" pitchFamily="34" charset="0"/>
              <a:buChar char="•"/>
              <a:defRPr/>
            </a:pPr>
            <a:r>
              <a:rPr lang="es-MX" altLang="en-US" dirty="0">
                <a:latin typeface="Arial" pitchFamily="34" charset="0"/>
              </a:rPr>
              <a:t>  Lleve solo las herramientas y los materiales que necesita a los niveles superiores de trabajo.</a:t>
            </a:r>
          </a:p>
          <a:p>
            <a:pPr marL="171450" indent="-171450">
              <a:buFont typeface="Arial" panose="020B0604020202020204" pitchFamily="34" charset="0"/>
              <a:buChar char="•"/>
              <a:defRPr/>
            </a:pPr>
            <a:r>
              <a:rPr lang="es-MX" altLang="en-US" dirty="0">
                <a:latin typeface="Arial" pitchFamily="34" charset="0"/>
              </a:rPr>
              <a:t>  Mantenga todas las herramientas, equipos y materiales lo más lejos posible del borde.</a:t>
            </a:r>
          </a:p>
          <a:p>
            <a:pPr marL="171450" indent="-171450">
              <a:buFont typeface="Arial" panose="020B0604020202020204" pitchFamily="34" charset="0"/>
              <a:buChar char="•"/>
              <a:defRPr/>
            </a:pPr>
            <a:r>
              <a:rPr lang="es-MX" altLang="en-US" dirty="0">
                <a:latin typeface="Arial" pitchFamily="34" charset="0"/>
              </a:rPr>
              <a:t>  Deseche la basura regularmente y adecuadamente.</a:t>
            </a:r>
          </a:p>
          <a:p>
            <a:pPr marL="171450" indent="-171450">
              <a:buFont typeface="Arial" panose="020B0604020202020204" pitchFamily="34" charset="0"/>
              <a:buChar char="•"/>
              <a:defRPr/>
            </a:pPr>
            <a:r>
              <a:rPr lang="es-MX" altLang="en-US" dirty="0">
                <a:latin typeface="Arial" pitchFamily="34" charset="0"/>
              </a:rPr>
              <a:t>  Plataformas / andamios deben tener </a:t>
            </a:r>
            <a:r>
              <a:rPr lang="es-MX" altLang="en-US" dirty="0" err="1">
                <a:latin typeface="Arial" pitchFamily="34" charset="0"/>
              </a:rPr>
              <a:t>rodapies</a:t>
            </a:r>
            <a:r>
              <a:rPr lang="es-MX" altLang="en-US" dirty="0">
                <a:latin typeface="Arial" pitchFamily="34" charset="0"/>
              </a:rPr>
              <a:t> o tablas de los pies</a:t>
            </a:r>
          </a:p>
          <a:p>
            <a:pPr algn="ctr">
              <a:defRPr/>
            </a:pPr>
            <a:r>
              <a:rPr lang="es-MX" altLang="en-US" b="1" dirty="0">
                <a:latin typeface="Arial" pitchFamily="34" charset="0"/>
              </a:rPr>
              <a:t>¿Qué está mal con esta imagen?</a:t>
            </a:r>
            <a:endParaRPr lang="en-US" altLang="en-US" b="1" dirty="0">
              <a:latin typeface="Arial" pitchFamily="34" charset="0"/>
            </a:endParaRPr>
          </a:p>
        </p:txBody>
      </p:sp>
    </p:spTree>
    <p:extLst>
      <p:ext uri="{BB962C8B-B14F-4D97-AF65-F5344CB8AC3E}">
        <p14:creationId xmlns:p14="http://schemas.microsoft.com/office/powerpoint/2010/main" val="1675431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30</a:t>
            </a:fld>
            <a:endParaRPr lang="en-US" altLang="en-US" dirty="0"/>
          </a:p>
        </p:txBody>
      </p:sp>
      <p:sp>
        <p:nvSpPr>
          <p:cNvPr id="323587" name="Rectangle 2"/>
          <p:cNvSpPr>
            <a:spLocks noGrp="1" noRot="1" noChangeAspect="1" noChangeArrowheads="1" noTextEdit="1"/>
          </p:cNvSpPr>
          <p:nvPr>
            <p:ph type="sldImg"/>
          </p:nvPr>
        </p:nvSpPr>
        <p:spPr>
          <a:ln/>
        </p:spPr>
      </p:sp>
      <p:sp>
        <p:nvSpPr>
          <p:cNvPr id="6" name="Notes Placeholder 2"/>
          <p:cNvSpPr>
            <a:spLocks noGrp="1"/>
          </p:cNvSpPr>
          <p:nvPr>
            <p:ph type="body" idx="3"/>
          </p:nvPr>
        </p:nvSpPr>
        <p:spPr>
          <a:xfrm>
            <a:off x="706438" y="4449763"/>
            <a:ext cx="5664200" cy="4216400"/>
          </a:xfrm>
        </p:spPr>
        <p:txBody>
          <a:bodyPr/>
          <a:lstStyle/>
          <a:p>
            <a:r>
              <a:rPr lang="es-MX" sz="1400" dirty="0"/>
              <a:t>Punto de anclaje</a:t>
            </a:r>
          </a:p>
          <a:p>
            <a:r>
              <a:rPr lang="es-MX" sz="1400" dirty="0"/>
              <a:t>Para que este punto de anclaje cumpla, </a:t>
            </a:r>
            <a:endParaRPr lang="es-MX" sz="1400" dirty="0" smtClean="0"/>
          </a:p>
          <a:p>
            <a:r>
              <a:rPr lang="es-MX" sz="1400" dirty="0" smtClean="0"/>
              <a:t>¿Qué debe ser cierto? </a:t>
            </a:r>
            <a:r>
              <a:rPr lang="en-US" sz="24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400" dirty="0"/>
          </a:p>
        </p:txBody>
      </p:sp>
    </p:spTree>
    <p:extLst>
      <p:ext uri="{BB962C8B-B14F-4D97-AF65-F5344CB8AC3E}">
        <p14:creationId xmlns:p14="http://schemas.microsoft.com/office/powerpoint/2010/main" val="2203010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31</a:t>
            </a:fld>
            <a:endParaRPr lang="en-US" altLang="en-US" dirty="0"/>
          </a:p>
        </p:txBody>
      </p:sp>
      <p:sp>
        <p:nvSpPr>
          <p:cNvPr id="32358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06438" y="4449763"/>
            <a:ext cx="5664200" cy="4216400"/>
          </a:xfrm>
        </p:spPr>
        <p:txBody>
          <a:bodyPr/>
          <a:lstStyle/>
          <a:p>
            <a:r>
              <a:rPr lang="es-MX" sz="1400" dirty="0"/>
              <a:t>¿Qué está mal con esta imagen</a:t>
            </a:r>
            <a:r>
              <a:rPr lang="es-MX" sz="1400" dirty="0" smtClean="0"/>
              <a:t>?</a:t>
            </a:r>
          </a:p>
          <a:p>
            <a:r>
              <a:rPr lang="en-US" sz="24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400" dirty="0"/>
          </a:p>
        </p:txBody>
      </p:sp>
    </p:spTree>
    <p:extLst>
      <p:ext uri="{BB962C8B-B14F-4D97-AF65-F5344CB8AC3E}">
        <p14:creationId xmlns:p14="http://schemas.microsoft.com/office/powerpoint/2010/main" val="3641220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6F0B1A7-D0DD-472C-8F0F-299942F8715F}" type="slidenum">
              <a:rPr lang="en-US" altLang="en-US"/>
              <a:pPr>
                <a:spcBef>
                  <a:spcPct val="0"/>
                </a:spcBef>
              </a:pPr>
              <a:t>32</a:t>
            </a:fld>
            <a:endParaRPr lang="en-US" altLang="en-US" dirty="0"/>
          </a:p>
        </p:txBody>
      </p:sp>
      <p:sp>
        <p:nvSpPr>
          <p:cNvPr id="323587" name="Rectangle 2"/>
          <p:cNvSpPr>
            <a:spLocks noGrp="1" noRot="1" noChangeAspect="1" noChangeArrowheads="1" noTextEdit="1"/>
          </p:cNvSpPr>
          <p:nvPr>
            <p:ph type="sldImg"/>
          </p:nvPr>
        </p:nvSpPr>
        <p:spPr>
          <a:xfrm>
            <a:off x="1176338" y="646113"/>
            <a:ext cx="4679950" cy="3511550"/>
          </a:xfrm>
          <a:ln/>
        </p:spPr>
      </p:sp>
      <p:sp>
        <p:nvSpPr>
          <p:cNvPr id="5" name="Notes Placeholder 2"/>
          <p:cNvSpPr>
            <a:spLocks noGrp="1"/>
          </p:cNvSpPr>
          <p:nvPr>
            <p:ph type="body" idx="3"/>
          </p:nvPr>
        </p:nvSpPr>
        <p:spPr>
          <a:xfrm>
            <a:off x="706438" y="4449763"/>
            <a:ext cx="5664200" cy="4216400"/>
          </a:xfrm>
        </p:spPr>
        <p:txBody>
          <a:bodyPr/>
          <a:lstStyle/>
          <a:p>
            <a:r>
              <a:rPr lang="es-MX" dirty="0" smtClean="0"/>
              <a:t>¿</a:t>
            </a:r>
            <a:r>
              <a:rPr lang="es-MX" dirty="0"/>
              <a:t>Qué está mal con esta imagen</a:t>
            </a:r>
            <a:r>
              <a:rPr lang="es-MX" dirty="0" smtClean="0"/>
              <a:t>?</a:t>
            </a:r>
            <a:endParaRPr lang="en-US" dirty="0"/>
          </a:p>
          <a:p>
            <a:r>
              <a:rPr lang="en-US" sz="24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227593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smtClean="0"/>
              <a:t>Vestimenta</a:t>
            </a:r>
            <a:endParaRPr lang="es-MX" b="1" dirty="0"/>
          </a:p>
          <a:p>
            <a:r>
              <a:rPr lang="es-MX" dirty="0"/>
              <a:t>1915.159 (c) </a:t>
            </a:r>
            <a:r>
              <a:rPr lang="es-MX" b="1" dirty="0"/>
              <a:t>Criterios para conectores y anclajes.</a:t>
            </a:r>
          </a:p>
          <a:p>
            <a:endParaRPr lang="es-MX" dirty="0"/>
          </a:p>
          <a:p>
            <a:r>
              <a:rPr lang="es-MX" dirty="0"/>
              <a:t>Un </a:t>
            </a:r>
            <a:r>
              <a:rPr lang="es-MX" b="1" dirty="0"/>
              <a:t>arnés de cuerpo completo </a:t>
            </a:r>
            <a:r>
              <a:rPr lang="es-MX" dirty="0"/>
              <a:t>es un dispositivo de sujeción del </a:t>
            </a:r>
            <a:r>
              <a:rPr lang="es-MX" b="1" dirty="0"/>
              <a:t>cuerpo</a:t>
            </a:r>
            <a:r>
              <a:rPr lang="es-MX" dirty="0"/>
              <a:t> utilizado para proteger a los trabajadores de las caídas distribuyendo la fuerza de la caída sobre una gran área del </a:t>
            </a:r>
            <a:r>
              <a:rPr lang="es-MX" b="1" dirty="0"/>
              <a:t>cuerpo</a:t>
            </a:r>
            <a:r>
              <a:rPr lang="es-MX" dirty="0"/>
              <a:t>, asegurando que el sujeto </a:t>
            </a:r>
            <a:r>
              <a:rPr lang="es-MX" dirty="0" smtClean="0"/>
              <a:t>al caer </a:t>
            </a:r>
            <a:r>
              <a:rPr lang="es-MX" dirty="0"/>
              <a:t>permanezca suspendido en una posición vertical después de la caída.</a:t>
            </a:r>
          </a:p>
          <a:p>
            <a:endParaRPr lang="es-MX" dirty="0"/>
          </a:p>
          <a:p>
            <a:r>
              <a:rPr lang="es-MX" dirty="0"/>
              <a:t>El sistema usa correas que se pueden asegurar alrededor del empleado de una manera que distribuirá las fuerzas de detención de caídas al menos en los muslos, la pelvis, la cintura, el pecho y los hombros con medios para unirlo a otros componentes de un sistema personal de detención de caídas</a:t>
            </a:r>
          </a:p>
          <a:p>
            <a:endParaRPr lang="es-MX" dirty="0"/>
          </a:p>
          <a:p>
            <a:pPr algn="ctr"/>
            <a:r>
              <a:rPr lang="es-MX" b="1" dirty="0"/>
              <a:t>¡Los cinturones corporales no deben usarse cuando se trabaja en un barco de la </a:t>
            </a:r>
            <a:r>
              <a:rPr lang="es-MX" b="1" dirty="0" smtClean="0"/>
              <a:t>Naval </a:t>
            </a:r>
            <a:r>
              <a:rPr lang="es-MX" b="1" dirty="0"/>
              <a:t>en el puerto de San Diego!</a:t>
            </a:r>
          </a:p>
          <a:p>
            <a:endParaRPr lang="es-MX" dirty="0"/>
          </a:p>
          <a:p>
            <a:r>
              <a:rPr lang="es-MX" b="1" dirty="0"/>
              <a:t>1915.159 (c) (9) Los sistemas y componentes personales de detención de caídas deben usarse solo para la protección de caídas de los empleados y no para levantar materiales</a:t>
            </a:r>
            <a:r>
              <a:rPr lang="es-MX" b="1" dirty="0" smtClean="0"/>
              <a:t>.</a:t>
            </a:r>
            <a:endParaRPr lang="es-MX" b="1"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33</a:t>
            </a:fld>
            <a:endParaRPr lang="en-US" altLang="en-US" dirty="0"/>
          </a:p>
        </p:txBody>
      </p:sp>
    </p:spTree>
    <p:extLst>
      <p:ext uri="{BB962C8B-B14F-4D97-AF65-F5344CB8AC3E}">
        <p14:creationId xmlns:p14="http://schemas.microsoft.com/office/powerpoint/2010/main" val="407535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Cómo</a:t>
            </a:r>
            <a:r>
              <a:rPr lang="en-US" b="1" dirty="0" smtClean="0"/>
              <a:t> p</a:t>
            </a:r>
            <a:r>
              <a:rPr lang="es-MX" b="1" dirty="0" err="1" smtClean="0"/>
              <a:t>onerse</a:t>
            </a:r>
            <a:r>
              <a:rPr lang="es-MX" b="1" dirty="0" smtClean="0"/>
              <a:t> </a:t>
            </a:r>
            <a:r>
              <a:rPr lang="es-MX" b="1" dirty="0"/>
              <a:t>un arnés de cuerpo </a:t>
            </a:r>
            <a:r>
              <a:rPr lang="es-MX" b="1" dirty="0" smtClean="0"/>
              <a:t>completo</a:t>
            </a:r>
            <a:endParaRPr lang="en-US" b="1" dirty="0"/>
          </a:p>
          <a:p>
            <a:pPr>
              <a:lnSpc>
                <a:spcPct val="80000"/>
              </a:lnSpc>
            </a:pPr>
            <a:r>
              <a:rPr lang="en-US" sz="2400" dirty="0" smtClean="0">
                <a:ea typeface="ＭＳ Ｐゴシック" charset="0"/>
                <a:cs typeface="ＭＳ Ｐゴシック"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400" dirty="0">
              <a:ea typeface="ＭＳ Ｐゴシック" charset="0"/>
            </a:endParaRPr>
          </a:p>
          <a:p>
            <a:pPr>
              <a:lnSpc>
                <a:spcPct val="80000"/>
              </a:lnSpc>
            </a:pPr>
            <a:r>
              <a:rPr lang="es-MX" dirty="0" smtClean="0">
                <a:ea typeface="ＭＳ Ｐゴシック" charset="0"/>
              </a:rPr>
              <a:t>El </a:t>
            </a:r>
            <a:r>
              <a:rPr lang="es-MX" dirty="0">
                <a:ea typeface="ＭＳ Ｐゴシック" charset="0"/>
              </a:rPr>
              <a:t>objetivo de este video es brindarle orientación solamente. Para cumplir con los requisitos de capacitación, en realidad debe usar el arnés que usará</a:t>
            </a:r>
            <a:r>
              <a:rPr lang="es-MX" dirty="0" smtClean="0">
                <a:ea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34</a:t>
            </a:fld>
            <a:endParaRPr lang="en-US" altLang="en-US" dirty="0"/>
          </a:p>
        </p:txBody>
      </p:sp>
    </p:spTree>
    <p:extLst>
      <p:ext uri="{BB962C8B-B14F-4D97-AF65-F5344CB8AC3E}">
        <p14:creationId xmlns:p14="http://schemas.microsoft.com/office/powerpoint/2010/main" val="1770504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35</a:t>
            </a:fld>
            <a:endParaRPr lang="en-US" altLang="en-US" dirty="0"/>
          </a:p>
        </p:txBody>
      </p:sp>
      <p:pic>
        <p:nvPicPr>
          <p:cNvPr id="6" name="Picture 5"/>
          <p:cNvPicPr>
            <a:picLocks noChangeAspect="1"/>
          </p:cNvPicPr>
          <p:nvPr/>
        </p:nvPicPr>
        <p:blipFill>
          <a:blip r:embed="rId3"/>
          <a:stretch>
            <a:fillRect/>
          </a:stretch>
        </p:blipFill>
        <p:spPr>
          <a:xfrm>
            <a:off x="2778942" y="4765583"/>
            <a:ext cx="3554276" cy="3584759"/>
          </a:xfrm>
          <a:prstGeom prst="rect">
            <a:avLst/>
          </a:prstGeom>
        </p:spPr>
      </p:pic>
      <p:sp>
        <p:nvSpPr>
          <p:cNvPr id="7" name="Notes Placeholder 6"/>
          <p:cNvSpPr>
            <a:spLocks noGrp="1"/>
          </p:cNvSpPr>
          <p:nvPr>
            <p:ph type="body" sz="quarter" idx="11"/>
          </p:nvPr>
        </p:nvSpPr>
        <p:spPr>
          <a:xfrm>
            <a:off x="642937" y="4780324"/>
            <a:ext cx="1917699" cy="3602735"/>
          </a:xfrm>
          <a:prstGeom prst="rect">
            <a:avLst/>
          </a:prstGeom>
        </p:spPr>
        <p:txBody>
          <a:bodyPr wrap="square">
            <a:spAutoFit/>
          </a:bodyPr>
          <a:lstStyle/>
          <a:p>
            <a:pPr marL="171450" indent="-171450" eaLnBrk="1" hangingPunct="1">
              <a:spcBef>
                <a:spcPct val="50000"/>
              </a:spcBef>
              <a:buFont typeface="Arial" panose="020B0604020202020204" pitchFamily="34" charset="0"/>
              <a:buChar char="•"/>
            </a:pPr>
            <a:r>
              <a:rPr lang="es-MX" dirty="0" smtClean="0"/>
              <a:t>Poder </a:t>
            </a:r>
            <a:r>
              <a:rPr lang="es-MX" dirty="0"/>
              <a:t>alcanzar su anillo en D con el pulgar</a:t>
            </a:r>
          </a:p>
          <a:p>
            <a:pPr marL="171450" indent="-171450" eaLnBrk="1" hangingPunct="1">
              <a:spcBef>
                <a:spcPct val="50000"/>
              </a:spcBef>
              <a:buFont typeface="Arial" panose="020B0604020202020204" pitchFamily="34" charset="0"/>
              <a:buChar char="•"/>
            </a:pPr>
            <a:endParaRPr lang="es-MX" dirty="0"/>
          </a:p>
          <a:p>
            <a:pPr marL="171450" indent="-171450" eaLnBrk="1" hangingPunct="1">
              <a:spcBef>
                <a:spcPct val="50000"/>
              </a:spcBef>
              <a:buFont typeface="Arial" panose="020B0604020202020204" pitchFamily="34" charset="0"/>
              <a:buChar char="•"/>
            </a:pPr>
            <a:r>
              <a:rPr lang="es-MX" dirty="0"/>
              <a:t>Máximo cuatro dedos (planos) de holgura en las piernas, correas tan altas como sea posible</a:t>
            </a:r>
          </a:p>
          <a:p>
            <a:pPr marL="171450" indent="-171450" eaLnBrk="1" hangingPunct="1">
              <a:spcBef>
                <a:spcPct val="50000"/>
              </a:spcBef>
              <a:buFont typeface="Arial" panose="020B0604020202020204" pitchFamily="34" charset="0"/>
              <a:buChar char="•"/>
            </a:pPr>
            <a:endParaRPr lang="es-MX" dirty="0"/>
          </a:p>
          <a:p>
            <a:pPr marL="171450" indent="-171450" eaLnBrk="1" hangingPunct="1">
              <a:spcBef>
                <a:spcPct val="50000"/>
              </a:spcBef>
              <a:buFont typeface="Arial" panose="020B0604020202020204" pitchFamily="34" charset="0"/>
              <a:buChar char="•"/>
            </a:pPr>
            <a:r>
              <a:rPr lang="es-MX" dirty="0"/>
              <a:t>Asegúrese de que la correa para el pecho esté cruzada sobre el pecho / esternón</a:t>
            </a:r>
          </a:p>
          <a:p>
            <a:pPr marL="171450" indent="-171450" eaLnBrk="1" hangingPunct="1">
              <a:spcBef>
                <a:spcPct val="50000"/>
              </a:spcBef>
              <a:buFont typeface="Arial" panose="020B0604020202020204" pitchFamily="34" charset="0"/>
              <a:buChar char="•"/>
            </a:pPr>
            <a:endParaRPr lang="es-MX" dirty="0"/>
          </a:p>
          <a:p>
            <a:pPr marL="171450" indent="-171450" eaLnBrk="1" hangingPunct="1">
              <a:spcBef>
                <a:spcPct val="50000"/>
              </a:spcBef>
              <a:buFont typeface="Arial" panose="020B0604020202020204" pitchFamily="34" charset="0"/>
              <a:buChar char="•"/>
            </a:pPr>
            <a:r>
              <a:rPr lang="es-MX" dirty="0"/>
              <a:t>¡Que alguien </a:t>
            </a:r>
            <a:r>
              <a:rPr lang="es-MX" dirty="0" smtClean="0"/>
              <a:t>verifique!</a:t>
            </a:r>
            <a:endParaRPr lang="en-US" sz="1200" dirty="0"/>
          </a:p>
        </p:txBody>
      </p:sp>
    </p:spTree>
    <p:extLst>
      <p:ext uri="{BB962C8B-B14F-4D97-AF65-F5344CB8AC3E}">
        <p14:creationId xmlns:p14="http://schemas.microsoft.com/office/powerpoint/2010/main" val="1933530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a:t>
            </a:r>
            <a:r>
              <a:rPr lang="es-MX" b="1" dirty="0" smtClean="0"/>
              <a:t>juste </a:t>
            </a:r>
            <a:r>
              <a:rPr lang="es-MX" b="1" dirty="0"/>
              <a:t>incorrecto del arnés</a:t>
            </a:r>
          </a:p>
          <a:p>
            <a:endParaRPr lang="es-MX" b="1" dirty="0"/>
          </a:p>
          <a:p>
            <a:r>
              <a:rPr lang="es-MX" dirty="0"/>
              <a:t>Imagen 1. Las correas para el pecho y las piernas ofrecen un ajuste perfecto</a:t>
            </a:r>
          </a:p>
          <a:p>
            <a:endParaRPr lang="es-MX" dirty="0"/>
          </a:p>
          <a:p>
            <a:r>
              <a:rPr lang="es-MX" dirty="0"/>
              <a:t>Imagen 2. ¿Qué tiene de malo esta imagen</a:t>
            </a:r>
            <a:r>
              <a:rPr lang="es-MX" dirty="0" smtClean="0"/>
              <a:t>?</a:t>
            </a:r>
            <a:endParaRPr lang="en-US" dirty="0"/>
          </a:p>
          <a:p>
            <a:endParaRPr lang="en-US" altLang="en-US" b="1" dirty="0">
              <a:solidFill>
                <a:srgbClr val="000000"/>
              </a:solidFill>
              <a:cs typeface="Arial" panose="020B0604020202020204" pitchFamily="34" charset="0"/>
            </a:endParaRPr>
          </a:p>
          <a:p>
            <a:r>
              <a:rPr lang="en-US" altLang="en-US" b="1" dirty="0" smtClean="0">
                <a:solidFill>
                  <a:srgbClr val="000000"/>
                </a:solidFill>
                <a:cs typeface="Arial" panose="020B0604020202020204" pitchFamily="34" charset="0"/>
              </a:rPr>
              <a:t>_________________________________________________________________</a:t>
            </a:r>
            <a:r>
              <a:rPr lang="en-US" altLang="en-US" sz="1800" b="1" dirty="0" smtClean="0">
                <a:solidFill>
                  <a:srgbClr val="000000"/>
                </a:solidFill>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sz="1800" b="1" dirty="0">
              <a:solidFill>
                <a:srgbClr val="000000"/>
              </a:solidFill>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36</a:t>
            </a:fld>
            <a:endParaRPr lang="en-US" altLang="en-US" dirty="0"/>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90321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Rot="1" noChangeAspect="1" noTextEdit="1"/>
          </p:cNvSpPr>
          <p:nvPr>
            <p:ph type="sldImg"/>
          </p:nvPr>
        </p:nvSpPr>
        <p:spPr>
          <a:ln/>
        </p:spPr>
      </p:sp>
      <p:sp>
        <p:nvSpPr>
          <p:cNvPr id="3" name="Notes Placeholder 2"/>
          <p:cNvSpPr>
            <a:spLocks noGrp="1"/>
          </p:cNvSpPr>
          <p:nvPr>
            <p:ph type="body" sz="quarter" idx="10"/>
          </p:nvPr>
        </p:nvSpPr>
        <p:spPr/>
        <p:txBody>
          <a:bodyPr/>
          <a:lstStyle/>
          <a:p>
            <a:pPr>
              <a:lnSpc>
                <a:spcPct val="80000"/>
              </a:lnSpc>
            </a:pPr>
            <a:r>
              <a:rPr lang="es-MX" b="1" dirty="0" smtClean="0">
                <a:ea typeface="ＭＳ Ｐゴシック" charset="0"/>
                <a:cs typeface="ＭＳ Ｐゴシック" charset="0"/>
              </a:rPr>
              <a:t>Inspección </a:t>
            </a:r>
            <a:r>
              <a:rPr lang="es-MX" b="1" dirty="0">
                <a:ea typeface="ＭＳ Ｐゴシック" charset="0"/>
                <a:cs typeface="ＭＳ Ｐゴシック" charset="0"/>
              </a:rPr>
              <a:t>y mantenimiento - 1915.159 (c) Criterios para la selección, uso y cuidado de los sistemas y componentes del sistema.</a:t>
            </a:r>
          </a:p>
          <a:p>
            <a:pPr>
              <a:lnSpc>
                <a:spcPct val="80000"/>
              </a:lnSpc>
            </a:pPr>
            <a:endParaRPr lang="es-MX" b="1" dirty="0">
              <a:ea typeface="ＭＳ Ｐゴシック" charset="0"/>
              <a:cs typeface="ＭＳ Ｐゴシック" charset="0"/>
            </a:endParaRPr>
          </a:p>
          <a:p>
            <a:pPr>
              <a:lnSpc>
                <a:spcPct val="80000"/>
              </a:lnSpc>
            </a:pPr>
            <a:r>
              <a:rPr lang="es-MX" dirty="0">
                <a:ea typeface="ＭＳ Ｐゴシック" charset="0"/>
                <a:cs typeface="ＭＳ Ｐゴシック" charset="0"/>
              </a:rPr>
              <a:t>Para mantener la vida útil y el alto rendimiento, debe inspeccionar los arneses antes de cada uso.</a:t>
            </a:r>
          </a:p>
          <a:p>
            <a:pPr marL="171450" indent="-171450">
              <a:lnSpc>
                <a:spcPct val="80000"/>
              </a:lnSpc>
              <a:buFont typeface="Arial" panose="020B0604020202020204" pitchFamily="34" charset="0"/>
              <a:buChar char="•"/>
            </a:pPr>
            <a:r>
              <a:rPr lang="es-MX" b="1" dirty="0">
                <a:ea typeface="ＭＳ Ｐゴシック" charset="0"/>
                <a:cs typeface="ＭＳ Ｐゴシック" charset="0"/>
              </a:rPr>
              <a:t>Se requiere inspección visual antes de cada uso.</a:t>
            </a:r>
          </a:p>
          <a:p>
            <a:pPr marL="171450" indent="-171450">
              <a:lnSpc>
                <a:spcPct val="80000"/>
              </a:lnSpc>
              <a:buFont typeface="Arial" panose="020B0604020202020204" pitchFamily="34" charset="0"/>
              <a:buChar char="•"/>
            </a:pPr>
            <a:r>
              <a:rPr lang="es-MX" dirty="0">
                <a:ea typeface="ＭＳ Ｐゴシック" charset="0"/>
                <a:cs typeface="ＭＳ Ｐゴシック" charset="0"/>
              </a:rPr>
              <a:t>La inspección periódica por parte de una persona competente en busca de desgaste, daños o corrosión debe ser parte de su programa de </a:t>
            </a:r>
            <a:r>
              <a:rPr lang="es-MX" dirty="0" smtClean="0">
                <a:ea typeface="ＭＳ Ｐゴシック" charset="0"/>
                <a:cs typeface="ＭＳ Ｐゴシック" charset="0"/>
              </a:rPr>
              <a:t>seguridad.</a:t>
            </a:r>
            <a:endParaRPr lang="en-US" dirty="0">
              <a:ea typeface="ＭＳ Ｐゴシック" charset="0"/>
              <a:cs typeface="ＭＳ Ｐゴシック" charset="0"/>
            </a:endParaRPr>
          </a:p>
          <a:p>
            <a:pPr marL="171450" indent="-171450">
              <a:lnSpc>
                <a:spcPct val="80000"/>
              </a:lnSpc>
              <a:buFont typeface="Arial" panose="020B0604020202020204" pitchFamily="34" charset="0"/>
              <a:buChar char="•"/>
            </a:pPr>
            <a:endParaRPr lang="en-US" dirty="0">
              <a:ea typeface="ＭＳ Ｐゴシック" charset="0"/>
              <a:cs typeface="ＭＳ Ｐゴシック"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79613689"/>
              </p:ext>
            </p:extLst>
          </p:nvPr>
        </p:nvGraphicFramePr>
        <p:xfrm>
          <a:off x="985838" y="6324600"/>
          <a:ext cx="5110162" cy="2377440"/>
        </p:xfrm>
        <a:graphic>
          <a:graphicData uri="http://schemas.openxmlformats.org/drawingml/2006/table">
            <a:tbl>
              <a:tblPr firstRow="1" bandRow="1">
                <a:tableStyleId>{5C22544A-7EE6-4342-B048-85BDC9FD1C3A}</a:tableStyleId>
              </a:tblPr>
              <a:tblGrid>
                <a:gridCol w="2555081">
                  <a:extLst>
                    <a:ext uri="{9D8B030D-6E8A-4147-A177-3AD203B41FA5}">
                      <a16:colId xmlns:a16="http://schemas.microsoft.com/office/drawing/2014/main" xmlns="" val="20000"/>
                    </a:ext>
                  </a:extLst>
                </a:gridCol>
                <a:gridCol w="2555081">
                  <a:extLst>
                    <a:ext uri="{9D8B030D-6E8A-4147-A177-3AD203B41FA5}">
                      <a16:colId xmlns:a16="http://schemas.microsoft.com/office/drawing/2014/main" xmlns="" val="20001"/>
                    </a:ext>
                  </a:extLst>
                </a:gridCol>
              </a:tblGrid>
              <a:tr h="301942">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err="1" smtClean="0"/>
                        <a:t>Correas</a:t>
                      </a:r>
                      <a:endParaRPr lang="en-US" b="1" dirty="0"/>
                    </a:p>
                  </a:txBody>
                  <a:tcPr>
                    <a:solidFill>
                      <a:schemeClr val="tx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err="1" smtClean="0"/>
                        <a:t>Otros</a:t>
                      </a:r>
                      <a:endParaRPr lang="en-US" b="1" dirty="0"/>
                    </a:p>
                  </a:txBody>
                  <a:tcPr>
                    <a:solidFill>
                      <a:schemeClr val="tx1"/>
                    </a:solidFill>
                  </a:tcPr>
                </a:tc>
                <a:extLst>
                  <a:ext uri="{0D108BD9-81ED-4DB2-BD59-A6C34878D82A}">
                    <a16:rowId xmlns:a16="http://schemas.microsoft.com/office/drawing/2014/main" xmlns="" val="10000"/>
                  </a:ext>
                </a:extLst>
              </a:tr>
              <a:tr h="301942">
                <a:tc>
                  <a:txBody>
                    <a:bodyPr/>
                    <a:lstStyle/>
                    <a:p>
                      <a:r>
                        <a:rPr lang="en-US" dirty="0" err="1" smtClean="0"/>
                        <a:t>Calor</a:t>
                      </a:r>
                      <a:endParaRPr lang="en-US" dirty="0"/>
                    </a:p>
                  </a:txBody>
                  <a:tcPr/>
                </a:tc>
                <a:tc>
                  <a:txBody>
                    <a:bodyPr/>
                    <a:lstStyle/>
                    <a:p>
                      <a:r>
                        <a:rPr lang="en-US" dirty="0" smtClean="0"/>
                        <a:t>Las </a:t>
                      </a:r>
                      <a:r>
                        <a:rPr lang="en-US" dirty="0" err="1" smtClean="0"/>
                        <a:t>hebillas</a:t>
                      </a:r>
                      <a:r>
                        <a:rPr lang="en-US" dirty="0" smtClean="0"/>
                        <a:t> de </a:t>
                      </a:r>
                      <a:r>
                        <a:rPr lang="en-US" dirty="0" err="1" smtClean="0"/>
                        <a:t>fijación</a:t>
                      </a:r>
                      <a:endParaRPr lang="en-US" dirty="0"/>
                    </a:p>
                  </a:txBody>
                  <a:tcPr/>
                </a:tc>
                <a:extLst>
                  <a:ext uri="{0D108BD9-81ED-4DB2-BD59-A6C34878D82A}">
                    <a16:rowId xmlns:a16="http://schemas.microsoft.com/office/drawing/2014/main" xmlns="" val="10001"/>
                  </a:ext>
                </a:extLst>
              </a:tr>
              <a:tr h="301942">
                <a:tc>
                  <a:txBody>
                    <a:bodyPr/>
                    <a:lstStyle/>
                    <a:p>
                      <a:r>
                        <a:rPr lang="en-US" dirty="0" err="1" smtClean="0"/>
                        <a:t>Sustancias</a:t>
                      </a:r>
                      <a:r>
                        <a:rPr lang="en-US" dirty="0" smtClean="0"/>
                        <a:t> </a:t>
                      </a:r>
                      <a:r>
                        <a:rPr lang="en-US" dirty="0" err="1" smtClean="0"/>
                        <a:t>Químicas</a:t>
                      </a:r>
                      <a:endParaRPr lang="en-US" dirty="0"/>
                    </a:p>
                  </a:txBody>
                  <a:tcPr/>
                </a:tc>
                <a:tc>
                  <a:txBody>
                    <a:bodyPr/>
                    <a:lstStyle/>
                    <a:p>
                      <a:r>
                        <a:rPr lang="en-US" dirty="0" err="1" smtClean="0"/>
                        <a:t>Fricción</a:t>
                      </a:r>
                      <a:r>
                        <a:rPr lang="en-US" dirty="0" smtClean="0"/>
                        <a:t> / </a:t>
                      </a:r>
                      <a:r>
                        <a:rPr lang="en-US" dirty="0" err="1" smtClean="0"/>
                        <a:t>Hebillas</a:t>
                      </a:r>
                      <a:r>
                        <a:rPr lang="en-US" dirty="0" smtClean="0"/>
                        <a:t> de </a:t>
                      </a:r>
                      <a:r>
                        <a:rPr lang="en-US" dirty="0" err="1" smtClean="0"/>
                        <a:t>apareamiento</a:t>
                      </a:r>
                      <a:endParaRPr lang="en-US" dirty="0"/>
                    </a:p>
                  </a:txBody>
                  <a:tcPr/>
                </a:tc>
                <a:extLst>
                  <a:ext uri="{0D108BD9-81ED-4DB2-BD59-A6C34878D82A}">
                    <a16:rowId xmlns:a16="http://schemas.microsoft.com/office/drawing/2014/main" xmlns="" val="10002"/>
                  </a:ext>
                </a:extLst>
              </a:tr>
              <a:tr h="301942">
                <a:tc>
                  <a:txBody>
                    <a:bodyPr/>
                    <a:lstStyle/>
                    <a:p>
                      <a:r>
                        <a:rPr lang="en-US" dirty="0" smtClean="0"/>
                        <a:t>Metal/</a:t>
                      </a:r>
                      <a:r>
                        <a:rPr lang="en-US" dirty="0" err="1" smtClean="0"/>
                        <a:t>Huellas</a:t>
                      </a:r>
                      <a:r>
                        <a:rPr lang="en-US" dirty="0" smtClean="0"/>
                        <a:t> de </a:t>
                      </a:r>
                      <a:r>
                        <a:rPr lang="en-US" dirty="0" err="1" smtClean="0"/>
                        <a:t>Quemado</a:t>
                      </a:r>
                      <a:endParaRPr lang="en-US" dirty="0"/>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err="1" smtClean="0"/>
                        <a:t>Lengua</a:t>
                      </a:r>
                      <a:r>
                        <a:rPr lang="en-US" dirty="0" smtClean="0"/>
                        <a:t> / </a:t>
                      </a:r>
                      <a:r>
                        <a:rPr lang="en-US" dirty="0" err="1" smtClean="0"/>
                        <a:t>Ojales</a:t>
                      </a:r>
                      <a:endParaRPr lang="en-US" dirty="0"/>
                    </a:p>
                  </a:txBody>
                  <a:tcPr/>
                </a:tc>
                <a:extLst>
                  <a:ext uri="{0D108BD9-81ED-4DB2-BD59-A6C34878D82A}">
                    <a16:rowId xmlns:a16="http://schemas.microsoft.com/office/drawing/2014/main" xmlns="" val="10003"/>
                  </a:ext>
                </a:extLst>
              </a:tr>
              <a:tr h="301942">
                <a:tc>
                  <a:txBody>
                    <a:bodyPr/>
                    <a:lstStyle/>
                    <a:p>
                      <a:r>
                        <a:rPr lang="en-US" dirty="0" err="1" smtClean="0"/>
                        <a:t>Pintura</a:t>
                      </a:r>
                      <a:r>
                        <a:rPr lang="en-US" dirty="0" smtClean="0"/>
                        <a:t>/</a:t>
                      </a:r>
                      <a:r>
                        <a:rPr lang="en-US" dirty="0" err="1" smtClean="0"/>
                        <a:t>Solventes</a:t>
                      </a:r>
                      <a:endParaRPr lang="en-US" dirty="0"/>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err="1" smtClean="0"/>
                        <a:t>Lengua</a:t>
                      </a:r>
                      <a:r>
                        <a:rPr lang="en-US" dirty="0" smtClean="0"/>
                        <a:t> / </a:t>
                      </a:r>
                      <a:r>
                        <a:rPr lang="en-US" dirty="0" err="1" smtClean="0"/>
                        <a:t>Ojales</a:t>
                      </a:r>
                      <a:endParaRPr lang="en-US" dirty="0"/>
                    </a:p>
                  </a:txBody>
                  <a:tcPr/>
                </a:tc>
                <a:extLst>
                  <a:ext uri="{0D108BD9-81ED-4DB2-BD59-A6C34878D82A}">
                    <a16:rowId xmlns:a16="http://schemas.microsoft.com/office/drawing/2014/main" xmlns="" val="10004"/>
                  </a:ext>
                </a:extLst>
              </a:tr>
            </a:tbl>
          </a:graphicData>
        </a:graphic>
      </p:graphicFrame>
      <p:sp>
        <p:nvSpPr>
          <p:cNvPr id="4" name="Slide Number Placeholder 3"/>
          <p:cNvSpPr>
            <a:spLocks noGrp="1"/>
          </p:cNvSpPr>
          <p:nvPr>
            <p:ph type="sldNum" sz="quarter" idx="12"/>
          </p:nvPr>
        </p:nvSpPr>
        <p:spPr/>
        <p:txBody>
          <a:bodyPr/>
          <a:lstStyle/>
          <a:p>
            <a:fld id="{4062EB75-5E4D-4324-BD1E-F75D8ADBFDD2}" type="slidenum">
              <a:rPr lang="en-US" altLang="en-US" smtClean="0"/>
              <a:pPr/>
              <a:t>37</a:t>
            </a:fld>
            <a:endParaRPr lang="en-US" altLang="en-US"/>
          </a:p>
        </p:txBody>
      </p:sp>
    </p:spTree>
    <p:extLst>
      <p:ext uri="{BB962C8B-B14F-4D97-AF65-F5344CB8AC3E}">
        <p14:creationId xmlns:p14="http://schemas.microsoft.com/office/powerpoint/2010/main" val="809722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14838"/>
            <a:ext cx="5610225" cy="4500562"/>
          </a:xfrm>
        </p:spPr>
        <p:txBody>
          <a:bodyPr/>
          <a:lstStyle/>
          <a:p>
            <a:r>
              <a:rPr lang="es-MX" altLang="en-US" b="1" dirty="0"/>
              <a:t>Conectores</a:t>
            </a:r>
          </a:p>
          <a:p>
            <a:r>
              <a:rPr lang="es-MX" altLang="en-US" dirty="0"/>
              <a:t>1915.159 (a) Criterios para conectores y anclajes</a:t>
            </a:r>
          </a:p>
          <a:p>
            <a:endParaRPr lang="es-MX" altLang="en-US" dirty="0"/>
          </a:p>
          <a:p>
            <a:r>
              <a:rPr lang="es-MX" altLang="en-US" dirty="0"/>
              <a:t>Un conector es un dispositivo que se utiliza para acoplar (conectar) partes del sistema personal de detención de caídas y los sistemas de dispositivos de posicionamiento.</a:t>
            </a:r>
          </a:p>
          <a:p>
            <a:r>
              <a:rPr lang="es-MX" altLang="en-US" dirty="0"/>
              <a:t>Puede ser un componente independiente del sistema, como un mosquetón, o puede ser un componente integral de parte del sistema (como una hebilla o un anillo profundo cosido en un cinturón o arnés de cuerpo, o un gancho de seguridad empalmado o cosido a un cordón o cordón </a:t>
            </a:r>
            <a:r>
              <a:rPr lang="es-MX" altLang="en-US" dirty="0" err="1"/>
              <a:t>autorretráctil</a:t>
            </a:r>
            <a:r>
              <a:rPr lang="es-MX" altLang="en-US" dirty="0"/>
              <a:t>)</a:t>
            </a:r>
          </a:p>
          <a:p>
            <a:endParaRPr lang="es-MX" altLang="en-US" dirty="0"/>
          </a:p>
          <a:p>
            <a:r>
              <a:rPr lang="es-MX" altLang="en-US" dirty="0"/>
              <a:t>Si bien se enfoca en los conectores de anclaje y los componentes de desgaste del cuerpo (arneses de cuerpo completo), el dispositivo de conexión (un cordón de absorción de impactos o una línea de vida </a:t>
            </a:r>
            <a:r>
              <a:rPr lang="es-MX" altLang="en-US" dirty="0" err="1"/>
              <a:t>autorretráctil</a:t>
            </a:r>
            <a:r>
              <a:rPr lang="es-MX" altLang="en-US" dirty="0"/>
              <a:t>) entre estos dos componentes en realidad tiene las mayores fuerzas de caída durante una caída.</a:t>
            </a:r>
          </a:p>
          <a:p>
            <a:pPr marL="171450" indent="-171450">
              <a:buFont typeface="Arial" panose="020B0604020202020204" pitchFamily="34" charset="0"/>
              <a:buChar char="•"/>
            </a:pPr>
            <a:endParaRPr lang="es-MX" altLang="en-US" dirty="0"/>
          </a:p>
          <a:p>
            <a:pPr marL="171450" indent="-171450">
              <a:buFont typeface="Arial" panose="020B0604020202020204" pitchFamily="34" charset="0"/>
              <a:buChar char="•"/>
            </a:pPr>
            <a:r>
              <a:rPr lang="es-MX" altLang="en-US" dirty="0"/>
              <a:t>Parte del sistema </a:t>
            </a:r>
            <a:r>
              <a:rPr lang="es-MX" altLang="en-US" dirty="0" smtClean="0"/>
              <a:t>usado </a:t>
            </a:r>
            <a:r>
              <a:rPr lang="es-MX" altLang="en-US" dirty="0"/>
              <a:t>con más frecuencia debido al movimiento de los trabajadores.</a:t>
            </a:r>
          </a:p>
          <a:p>
            <a:pPr marL="171450" indent="-171450">
              <a:buFont typeface="Arial" panose="020B0604020202020204" pitchFamily="34" charset="0"/>
              <a:buChar char="•"/>
            </a:pPr>
            <a:r>
              <a:rPr lang="es-MX" altLang="en-US" dirty="0"/>
              <a:t>Se utiliza para conectar diferentes partes del sistema.</a:t>
            </a:r>
          </a:p>
          <a:p>
            <a:pPr marL="171450" indent="-171450">
              <a:buFont typeface="Arial" panose="020B0604020202020204" pitchFamily="34" charset="0"/>
              <a:buChar char="•"/>
            </a:pPr>
            <a:r>
              <a:rPr lang="es-MX" altLang="en-US" dirty="0"/>
              <a:t>También llamado "hardware"</a:t>
            </a:r>
            <a:endParaRPr lang="en-US" altLang="en-US" dirty="0"/>
          </a:p>
          <a:p>
            <a:pPr marL="171450" indent="-171450">
              <a:buFont typeface="Arial" panose="020B0604020202020204" pitchFamily="34" charset="0"/>
              <a:buChar char="•"/>
            </a:pPr>
            <a:endParaRPr lang="en-US" altLang="en-US" dirty="0"/>
          </a:p>
          <a:p>
            <a:endParaRPr lang="en-US" altLang="en-US" dirty="0"/>
          </a:p>
          <a:p>
            <a:endParaRPr lang="en-US" b="1"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38</a:t>
            </a:fld>
            <a:endParaRPr lang="en-US" altLang="en-US" dirty="0"/>
          </a:p>
        </p:txBody>
      </p:sp>
    </p:spTree>
    <p:extLst>
      <p:ext uri="{BB962C8B-B14F-4D97-AF65-F5344CB8AC3E}">
        <p14:creationId xmlns:p14="http://schemas.microsoft.com/office/powerpoint/2010/main" val="1348660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39</a:t>
            </a:fld>
            <a:endParaRPr lang="en-US" altLang="en-US" dirty="0"/>
          </a:p>
        </p:txBody>
      </p:sp>
      <p:sp>
        <p:nvSpPr>
          <p:cNvPr id="6" name="Notes Placeholder 2"/>
          <p:cNvSpPr>
            <a:spLocks noGrp="1"/>
          </p:cNvSpPr>
          <p:nvPr>
            <p:ph type="body" idx="3"/>
          </p:nvPr>
        </p:nvSpPr>
        <p:spPr>
          <a:xfrm>
            <a:off x="706438" y="4449763"/>
            <a:ext cx="5664200" cy="4216400"/>
          </a:xfrm>
        </p:spPr>
        <p:txBody>
          <a:bodyPr/>
          <a:lstStyle/>
          <a:p>
            <a:r>
              <a:rPr lang="es-MX" b="1" dirty="0"/>
              <a:t>Tipos de conector</a:t>
            </a:r>
          </a:p>
          <a:p>
            <a:r>
              <a:rPr lang="es-MX" dirty="0" smtClean="0"/>
              <a:t>Anillo </a:t>
            </a:r>
            <a:r>
              <a:rPr lang="es-MX" dirty="0"/>
              <a:t>en D</a:t>
            </a:r>
          </a:p>
          <a:p>
            <a:r>
              <a:rPr lang="es-MX" dirty="0" smtClean="0"/>
              <a:t>Mosquetones con candado</a:t>
            </a:r>
            <a:endParaRPr lang="es-MX" dirty="0"/>
          </a:p>
          <a:p>
            <a:r>
              <a:rPr lang="es-MX" dirty="0"/>
              <a:t>Mosquetones</a:t>
            </a:r>
          </a:p>
          <a:p>
            <a:endParaRPr lang="es-MX" dirty="0"/>
          </a:p>
          <a:p>
            <a:r>
              <a:rPr lang="es-MX" dirty="0"/>
              <a:t>1915.159) a)</a:t>
            </a:r>
          </a:p>
          <a:p>
            <a:r>
              <a:rPr lang="es-MX" dirty="0"/>
              <a:t>Los conectores deben estar hechos de acero forjado, prensado o formado, o deben estar hechos de materiales con resistencia equivalente.</a:t>
            </a:r>
          </a:p>
          <a:p>
            <a:r>
              <a:rPr lang="es-MX" dirty="0"/>
              <a:t>Los conectores deben tener un acabado resistente a la corrosión y todas las superficies y bordes deben ser lisos para evitar daños a las partes de interfaz del sistema.</a:t>
            </a:r>
          </a:p>
          <a:p>
            <a:endParaRPr lang="es-MX" dirty="0"/>
          </a:p>
          <a:p>
            <a:r>
              <a:rPr lang="es-MX" dirty="0"/>
              <a:t>1915.159 (a) (3) y (4)</a:t>
            </a:r>
          </a:p>
          <a:p>
            <a:r>
              <a:rPr lang="es-MX" dirty="0"/>
              <a:t>Los anillos en D y los ganchos de seguridad deben ser capaces de soportar una carga de tracción mínima de 5,000 libras (22.24 </a:t>
            </a:r>
            <a:r>
              <a:rPr lang="es-MX" dirty="0" err="1"/>
              <a:t>Kn</a:t>
            </a:r>
            <a:r>
              <a:rPr lang="es-MX" dirty="0"/>
              <a:t>).</a:t>
            </a:r>
          </a:p>
          <a:p>
            <a:r>
              <a:rPr lang="es-MX" dirty="0"/>
              <a:t>Los anillos en D y los ganchos de seguridad deben someterse a prueba a una carga de tensión mínima de 3,600 libras (16 </a:t>
            </a:r>
            <a:r>
              <a:rPr lang="es-MX" dirty="0" err="1"/>
              <a:t>Kn</a:t>
            </a:r>
            <a:r>
              <a:rPr lang="es-MX" dirty="0"/>
              <a:t>) sin agrietarse, romperse ni deformarse permanentemente.</a:t>
            </a:r>
            <a:endParaRPr lang="en-US" dirty="0"/>
          </a:p>
        </p:txBody>
      </p:sp>
    </p:spTree>
    <p:extLst>
      <p:ext uri="{BB962C8B-B14F-4D97-AF65-F5344CB8AC3E}">
        <p14:creationId xmlns:p14="http://schemas.microsoft.com/office/powerpoint/2010/main" val="46715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1AB2AB4B-23BA-4C41-B858-93C5B4CF03C2}" type="slidenum">
              <a:rPr lang="en-US" altLang="en-US"/>
              <a:pPr>
                <a:spcBef>
                  <a:spcPct val="0"/>
                </a:spcBef>
              </a:pPr>
              <a:t>4</a:t>
            </a:fld>
            <a:endParaRPr lang="en-US" altLang="en-US"/>
          </a:p>
        </p:txBody>
      </p:sp>
      <p:sp>
        <p:nvSpPr>
          <p:cNvPr id="214019"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xfrm>
            <a:off x="700088" y="4414838"/>
            <a:ext cx="5919787" cy="4013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s-MX" altLang="en-US" b="1" dirty="0">
                <a:latin typeface="Arial" pitchFamily="34" charset="0"/>
              </a:rPr>
              <a:t>Cuándo usar un Sistema Personal Contra Caídas </a:t>
            </a:r>
            <a:r>
              <a:rPr lang="es-MX" altLang="en-US" dirty="0">
                <a:latin typeface="Arial" pitchFamily="34" charset="0"/>
              </a:rPr>
              <a:t>(PFAS) (1915.77) (1915.159)</a:t>
            </a:r>
          </a:p>
          <a:p>
            <a:pPr>
              <a:lnSpc>
                <a:spcPct val="90000"/>
              </a:lnSpc>
              <a:defRPr/>
            </a:pPr>
            <a:endParaRPr lang="es-MX" altLang="en-US" b="1" dirty="0" smtClean="0">
              <a:latin typeface="Arial" pitchFamily="34" charset="0"/>
            </a:endParaRPr>
          </a:p>
          <a:p>
            <a:pPr>
              <a:lnSpc>
                <a:spcPct val="90000"/>
              </a:lnSpc>
              <a:defRPr/>
            </a:pPr>
            <a:r>
              <a:rPr lang="es-MX" altLang="en-US" b="1" dirty="0" smtClean="0">
                <a:latin typeface="Arial" pitchFamily="34" charset="0"/>
              </a:rPr>
              <a:t>Se </a:t>
            </a:r>
            <a:r>
              <a:rPr lang="es-MX" altLang="en-US" b="1" dirty="0">
                <a:latin typeface="Arial" pitchFamily="34" charset="0"/>
              </a:rPr>
              <a:t>requiere protección contra caídas cuando:</a:t>
            </a:r>
          </a:p>
          <a:p>
            <a:pPr marL="171450" indent="-171450">
              <a:lnSpc>
                <a:spcPct val="90000"/>
              </a:lnSpc>
              <a:buFont typeface="Arial" panose="020B0604020202020204" pitchFamily="34" charset="0"/>
              <a:buChar char="•"/>
              <a:defRPr/>
            </a:pPr>
            <a:r>
              <a:rPr lang="es-MX" altLang="en-US" dirty="0">
                <a:latin typeface="Arial" pitchFamily="34" charset="0"/>
              </a:rPr>
              <a:t>  Trabaja a  5 pies o más por encima de un nivel inferior</a:t>
            </a:r>
          </a:p>
          <a:p>
            <a:pPr marL="171450" indent="-171450">
              <a:lnSpc>
                <a:spcPct val="90000"/>
              </a:lnSpc>
              <a:buFont typeface="Arial" panose="020B0604020202020204" pitchFamily="34" charset="0"/>
              <a:buChar char="•"/>
              <a:defRPr/>
            </a:pPr>
            <a:r>
              <a:rPr lang="es-MX" altLang="en-US" dirty="0">
                <a:latin typeface="Arial" pitchFamily="34" charset="0"/>
              </a:rPr>
              <a:t>  Existe peligro de caer en un equipo peligroso.</a:t>
            </a:r>
          </a:p>
          <a:p>
            <a:pPr marL="171450" indent="-171450">
              <a:lnSpc>
                <a:spcPct val="90000"/>
              </a:lnSpc>
              <a:buFont typeface="Arial" panose="020B0604020202020204" pitchFamily="34" charset="0"/>
              <a:buChar char="•"/>
              <a:defRPr/>
            </a:pPr>
            <a:r>
              <a:rPr lang="es-MX" altLang="en-US" dirty="0">
                <a:latin typeface="Arial" pitchFamily="34" charset="0"/>
              </a:rPr>
              <a:t>  Trabajar en áreas o actividades específicas.</a:t>
            </a:r>
          </a:p>
          <a:p>
            <a:pPr marL="171450" indent="-171450">
              <a:lnSpc>
                <a:spcPct val="90000"/>
              </a:lnSpc>
              <a:buFont typeface="Arial" panose="020B0604020202020204" pitchFamily="34" charset="0"/>
              <a:buChar char="•"/>
              <a:defRPr/>
            </a:pPr>
            <a:r>
              <a:rPr lang="es-MX" altLang="en-US" dirty="0">
                <a:latin typeface="Arial" pitchFamily="34" charset="0"/>
              </a:rPr>
              <a:t>  Mientras se están inspeccionando las superficies para caminar y trabajar.</a:t>
            </a:r>
          </a:p>
          <a:p>
            <a:pPr marL="171450" indent="-171450">
              <a:lnSpc>
                <a:spcPct val="90000"/>
              </a:lnSpc>
              <a:buFont typeface="Arial" panose="020B0604020202020204" pitchFamily="34" charset="0"/>
              <a:buChar char="•"/>
              <a:defRPr/>
            </a:pPr>
            <a:r>
              <a:rPr lang="es-MX" altLang="en-US" dirty="0">
                <a:latin typeface="Arial" pitchFamily="34" charset="0"/>
              </a:rPr>
              <a:t>  Los conectores, anillos en D, ganchos de presión, anclajes, líneas de vida, cuerdas de seguridad y sistemas personales contra caídas deben cumplir con 1915.159.</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(8 CCR 3299)</a:t>
            </a:r>
          </a:p>
          <a:p>
            <a:pPr>
              <a:lnSpc>
                <a:spcPct val="90000"/>
              </a:lnSpc>
              <a:defRPr/>
            </a:pPr>
            <a:r>
              <a:rPr lang="es-MX" altLang="en-US" dirty="0">
                <a:latin typeface="Arial" pitchFamily="34" charset="0"/>
              </a:rPr>
              <a:t>(3) Los sistemas personales contra caídas deben ser instalados de manera tal que un empleado no pueda caer libremente más de seis pies, ni ponerse en contacto con ningún obstáculo de nivel inferior.</a:t>
            </a:r>
          </a:p>
          <a:p>
            <a:pPr>
              <a:lnSpc>
                <a:spcPct val="90000"/>
              </a:lnSpc>
              <a:defRPr/>
            </a:pPr>
            <a:r>
              <a:rPr lang="es-MX" altLang="en-US" b="1" dirty="0">
                <a:latin typeface="Arial" pitchFamily="34" charset="0"/>
              </a:rPr>
              <a:t>Nota:</a:t>
            </a:r>
            <a:r>
              <a:rPr lang="es-MX" altLang="en-US" dirty="0">
                <a:latin typeface="Arial" pitchFamily="34" charset="0"/>
              </a:rPr>
              <a:t> la plataforma por encima de 4 pies debe estar protegida con un pasamanos y una tabla para los pies o </a:t>
            </a:r>
            <a:r>
              <a:rPr lang="es-MX" altLang="en-US" dirty="0" err="1">
                <a:latin typeface="Arial" pitchFamily="34" charset="0"/>
              </a:rPr>
              <a:t>rodapies</a:t>
            </a:r>
            <a:r>
              <a:rPr lang="es-MX" altLang="en-US" dirty="0">
                <a:latin typeface="Arial" pitchFamily="34" charset="0"/>
              </a:rPr>
              <a:t>.</a:t>
            </a:r>
          </a:p>
          <a:p>
            <a:pPr>
              <a:lnSpc>
                <a:spcPct val="90000"/>
              </a:lnSpc>
              <a:defRPr/>
            </a:pPr>
            <a:r>
              <a:rPr lang="es-MX" altLang="en-US" b="1" dirty="0">
                <a:latin typeface="Arial" pitchFamily="34" charset="0"/>
              </a:rPr>
              <a:t>Nota:</a:t>
            </a:r>
            <a:r>
              <a:rPr lang="es-MX" altLang="en-US" dirty="0">
                <a:latin typeface="Arial" pitchFamily="34" charset="0"/>
              </a:rPr>
              <a:t> la mejor práctica en un astillero es asegurarse de que esté usando protección contra caídas cuando trabaje a 6 pies de distancia de un borde sin protección.</a:t>
            </a:r>
            <a:endParaRPr lang="en-US" altLang="en-US" dirty="0">
              <a:latin typeface="Arial" pitchFamily="34" charset="0"/>
            </a:endParaRPr>
          </a:p>
        </p:txBody>
      </p:sp>
    </p:spTree>
    <p:extLst>
      <p:ext uri="{BB962C8B-B14F-4D97-AF65-F5344CB8AC3E}">
        <p14:creationId xmlns:p14="http://schemas.microsoft.com/office/powerpoint/2010/main" val="1037798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14837"/>
            <a:ext cx="5610225" cy="4414837"/>
          </a:xfrm>
        </p:spPr>
        <p:txBody>
          <a:bodyPr/>
          <a:lstStyle/>
          <a:p>
            <a:pPr lvl="1"/>
            <a:r>
              <a:rPr lang="es-MX" b="1" dirty="0">
                <a:ea typeface="ＭＳ Ｐゴシック" charset="0"/>
              </a:rPr>
              <a:t>Mosquetón</a:t>
            </a:r>
          </a:p>
          <a:p>
            <a:pPr lvl="1"/>
            <a:r>
              <a:rPr lang="es-MX" dirty="0" smtClean="0">
                <a:ea typeface="ＭＳ Ｐゴシック" charset="0"/>
              </a:rPr>
              <a:t>29 </a:t>
            </a:r>
            <a:r>
              <a:rPr lang="es-MX" dirty="0" err="1">
                <a:ea typeface="ＭＳ Ｐゴシック" charset="0"/>
              </a:rPr>
              <a:t>CFR</a:t>
            </a:r>
            <a:r>
              <a:rPr lang="es-MX" dirty="0">
                <a:ea typeface="ＭＳ Ｐゴシック" charset="0"/>
              </a:rPr>
              <a:t> 1926.500 (b)</a:t>
            </a:r>
          </a:p>
          <a:p>
            <a:pPr lvl="1"/>
            <a:endParaRPr lang="es-MX" dirty="0">
              <a:ea typeface="ＭＳ Ｐゴシック" charset="0"/>
            </a:endParaRPr>
          </a:p>
          <a:p>
            <a:pPr lvl="1"/>
            <a:r>
              <a:rPr lang="es-MX" i="1" dirty="0" err="1" smtClean="0">
                <a:ea typeface="ＭＳ Ｐゴシック" charset="0"/>
              </a:rPr>
              <a:t>Mosquestón</a:t>
            </a:r>
            <a:r>
              <a:rPr lang="es-MX" dirty="0" smtClean="0">
                <a:ea typeface="ＭＳ Ｐゴシック" charset="0"/>
              </a:rPr>
              <a:t> (</a:t>
            </a:r>
            <a:r>
              <a:rPr lang="es-MX" dirty="0" err="1" smtClean="0">
                <a:ea typeface="ＭＳ Ｐゴシック" charset="0"/>
              </a:rPr>
              <a:t>Snaphook</a:t>
            </a:r>
            <a:r>
              <a:rPr lang="es-MX" dirty="0" smtClean="0">
                <a:ea typeface="ＭＳ Ｐゴシック" charset="0"/>
              </a:rPr>
              <a:t>) </a:t>
            </a:r>
            <a:r>
              <a:rPr lang="es-MX" dirty="0">
                <a:ea typeface="ＭＳ Ｐゴシック" charset="0"/>
              </a:rPr>
              <a:t>significa un conector compuesto por un miembro en forma de gancho con un dispositivo de retención normalmente cerrado, o una disposición similar, que se puede abrir para permitir que el gancho reciba un objeto </a:t>
            </a:r>
            <a:r>
              <a:rPr lang="es-MX" dirty="0" smtClean="0">
                <a:ea typeface="ＭＳ Ｐゴシック" charset="0"/>
              </a:rPr>
              <a:t>y </a:t>
            </a:r>
            <a:r>
              <a:rPr lang="es-MX" dirty="0">
                <a:ea typeface="ＭＳ Ｐゴシック" charset="0"/>
              </a:rPr>
              <a:t>cuando se suelta, se cierra automáticamente para retener el objeto.</a:t>
            </a:r>
          </a:p>
          <a:p>
            <a:pPr lvl="1"/>
            <a:endParaRPr lang="es-MX" dirty="0">
              <a:ea typeface="ＭＳ Ｐゴシック" charset="0"/>
            </a:endParaRPr>
          </a:p>
          <a:p>
            <a:pPr lvl="1"/>
            <a:r>
              <a:rPr lang="es-MX" dirty="0">
                <a:ea typeface="ＭＳ Ｐゴシック" charset="0"/>
              </a:rPr>
              <a:t>Los </a:t>
            </a:r>
            <a:r>
              <a:rPr lang="es-MX" dirty="0" err="1">
                <a:ea typeface="ＭＳ Ｐゴシック" charset="0"/>
              </a:rPr>
              <a:t>Snaphooks</a:t>
            </a:r>
            <a:r>
              <a:rPr lang="es-MX" dirty="0">
                <a:ea typeface="ＭＳ Ｐゴシック" charset="0"/>
              </a:rPr>
              <a:t> son generalmente uno de dos tipos:</a:t>
            </a:r>
          </a:p>
          <a:p>
            <a:pPr lvl="1"/>
            <a:r>
              <a:rPr lang="es-MX" dirty="0">
                <a:ea typeface="ＭＳ Ｐゴシック" charset="0"/>
              </a:rPr>
              <a:t>(1) El tipo de bloqueo con un dispositivo de cierre automático que se mantiene cerrado y bloqueado hasta que se desbloquea y se presiona para abrir o desconectar; o</a:t>
            </a:r>
          </a:p>
          <a:p>
            <a:pPr lvl="1"/>
            <a:r>
              <a:rPr lang="es-MX" dirty="0">
                <a:ea typeface="ＭＳ Ｐゴシック" charset="0"/>
              </a:rPr>
              <a:t>(2) El tipo sin bloqueo con un dispositivo de cierre automático que permanece cerrado hasta que se presiona para la conexión o desconexión.</a:t>
            </a:r>
          </a:p>
          <a:p>
            <a:pPr lvl="1"/>
            <a:r>
              <a:rPr lang="es-MX" b="1" i="1" u="sng" dirty="0" smtClean="0">
                <a:ea typeface="ＭＳ Ｐゴシック" charset="0"/>
              </a:rPr>
              <a:t>A </a:t>
            </a:r>
            <a:r>
              <a:rPr lang="es-MX" b="1" i="1" u="sng" dirty="0">
                <a:ea typeface="ＭＳ Ｐゴシック" charset="0"/>
              </a:rPr>
              <a:t>partir del 1 de enero de 1998, el uso de un gancho de seguridad sin bloqueo como parte de los sistemas personales de detención de caídas y sistemas de dispositivos de posicionamiento está prohibido.</a:t>
            </a:r>
            <a:endParaRPr lang="en-US" b="1" i="1" u="sng" dirty="0">
              <a:ea typeface="ＭＳ Ｐゴシック" charset="0"/>
            </a:endParaRPr>
          </a:p>
          <a:p>
            <a:endParaRPr lang="en-US"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40</a:t>
            </a:fld>
            <a:endParaRPr lang="en-US" altLang="en-US" dirty="0"/>
          </a:p>
        </p:txBody>
      </p:sp>
    </p:spTree>
    <p:extLst>
      <p:ext uri="{BB962C8B-B14F-4D97-AF65-F5344CB8AC3E}">
        <p14:creationId xmlns:p14="http://schemas.microsoft.com/office/powerpoint/2010/main" val="4228898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41</a:t>
            </a:fld>
            <a:endParaRPr lang="en-US" altLang="en-US" dirty="0"/>
          </a:p>
        </p:txBody>
      </p:sp>
      <p:sp>
        <p:nvSpPr>
          <p:cNvPr id="6" name="Notes Placeholder 2"/>
          <p:cNvSpPr>
            <a:spLocks noGrp="1"/>
          </p:cNvSpPr>
          <p:nvPr>
            <p:ph type="body" idx="3"/>
          </p:nvPr>
        </p:nvSpPr>
        <p:spPr>
          <a:xfrm>
            <a:off x="706438" y="4449763"/>
            <a:ext cx="5664200" cy="4216400"/>
          </a:xfrm>
        </p:spPr>
        <p:txBody>
          <a:bodyPr/>
          <a:lstStyle/>
          <a:p>
            <a:pPr>
              <a:lnSpc>
                <a:spcPct val="90000"/>
              </a:lnSpc>
            </a:pPr>
            <a:r>
              <a:rPr lang="es-MX" altLang="en-US" dirty="0" smtClean="0"/>
              <a:t>Mosquetones (</a:t>
            </a:r>
            <a:r>
              <a:rPr lang="es-MX" altLang="en-US" dirty="0" err="1" smtClean="0"/>
              <a:t>Carabineers</a:t>
            </a:r>
            <a:r>
              <a:rPr lang="es-MX" altLang="en-US" dirty="0" smtClean="0"/>
              <a:t>)</a:t>
            </a:r>
            <a:endParaRPr lang="es-MX" altLang="en-US" dirty="0"/>
          </a:p>
          <a:p>
            <a:pPr>
              <a:lnSpc>
                <a:spcPct val="90000"/>
              </a:lnSpc>
            </a:pPr>
            <a:endParaRPr lang="es-MX" altLang="en-US" dirty="0"/>
          </a:p>
          <a:p>
            <a:pPr>
              <a:lnSpc>
                <a:spcPct val="90000"/>
              </a:lnSpc>
            </a:pPr>
            <a:r>
              <a:rPr lang="es-MX" altLang="en-US" dirty="0"/>
              <a:t>1915.159 (a) (1)</a:t>
            </a:r>
          </a:p>
          <a:p>
            <a:pPr>
              <a:lnSpc>
                <a:spcPct val="90000"/>
              </a:lnSpc>
            </a:pPr>
            <a:r>
              <a:rPr lang="es-MX" altLang="en-US" dirty="0"/>
              <a:t>Los conectores deben estar hechos de acero forjado, prensado o formado, o deben estar hechos de materiales con resistencia equivalente.</a:t>
            </a:r>
          </a:p>
          <a:p>
            <a:pPr>
              <a:lnSpc>
                <a:spcPct val="90000"/>
              </a:lnSpc>
            </a:pPr>
            <a:endParaRPr lang="es-MX" altLang="en-US" dirty="0"/>
          </a:p>
          <a:p>
            <a:pPr>
              <a:lnSpc>
                <a:spcPct val="90000"/>
              </a:lnSpc>
            </a:pPr>
            <a:r>
              <a:rPr lang="es-MX" altLang="en-US" dirty="0"/>
              <a:t>1915.159 (a) (2)</a:t>
            </a:r>
          </a:p>
          <a:p>
            <a:pPr>
              <a:lnSpc>
                <a:spcPct val="90000"/>
              </a:lnSpc>
            </a:pPr>
            <a:r>
              <a:rPr lang="es-MX" altLang="en-US" dirty="0"/>
              <a:t>Los conectores deben tener un acabado resistente a la corrosión y todas las superficies y bordes deben ser lisos para evitar daños a las partes de interfaz del sistema.</a:t>
            </a:r>
          </a:p>
          <a:p>
            <a:pPr marL="171450" indent="-171450">
              <a:lnSpc>
                <a:spcPct val="90000"/>
              </a:lnSpc>
              <a:buFont typeface="Arial" panose="020B0604020202020204" pitchFamily="34" charset="0"/>
              <a:buChar char="•"/>
            </a:pPr>
            <a:endParaRPr lang="es-MX" altLang="en-US" dirty="0"/>
          </a:p>
          <a:p>
            <a:pPr marL="171450" indent="-171450">
              <a:lnSpc>
                <a:spcPct val="90000"/>
              </a:lnSpc>
              <a:buFont typeface="Arial" panose="020B0604020202020204" pitchFamily="34" charset="0"/>
              <a:buChar char="•"/>
            </a:pPr>
            <a:r>
              <a:rPr lang="es-MX" altLang="en-US" dirty="0"/>
              <a:t>Trapezoide u ovalado</a:t>
            </a:r>
          </a:p>
          <a:p>
            <a:pPr marL="171450" indent="-171450">
              <a:lnSpc>
                <a:spcPct val="90000"/>
              </a:lnSpc>
              <a:buFont typeface="Arial" panose="020B0604020202020204" pitchFamily="34" charset="0"/>
              <a:buChar char="•"/>
            </a:pPr>
            <a:r>
              <a:rPr lang="es-MX" altLang="en-US" dirty="0"/>
              <a:t>La </a:t>
            </a:r>
            <a:r>
              <a:rPr lang="es-MX" altLang="en-US" dirty="0" smtClean="0"/>
              <a:t>barrera </a:t>
            </a:r>
            <a:r>
              <a:rPr lang="es-MX" altLang="en-US" dirty="0"/>
              <a:t>se abre para conectar</a:t>
            </a:r>
          </a:p>
          <a:p>
            <a:pPr marL="171450" indent="-171450">
              <a:lnSpc>
                <a:spcPct val="90000"/>
              </a:lnSpc>
              <a:buFont typeface="Arial" panose="020B0604020202020204" pitchFamily="34" charset="0"/>
              <a:buChar char="•"/>
            </a:pPr>
            <a:r>
              <a:rPr lang="es-MX" altLang="en-US" dirty="0"/>
              <a:t>Diferentes tamaños (ancho)</a:t>
            </a:r>
          </a:p>
          <a:p>
            <a:pPr marL="171450" indent="-171450">
              <a:lnSpc>
                <a:spcPct val="90000"/>
              </a:lnSpc>
              <a:buFont typeface="Arial" panose="020B0604020202020204" pitchFamily="34" charset="0"/>
              <a:buChar char="•"/>
            </a:pPr>
            <a:r>
              <a:rPr lang="es-MX" altLang="en-US" dirty="0"/>
              <a:t>Fuerza de tracción de 5000 </a:t>
            </a:r>
            <a:r>
              <a:rPr lang="es-MX" altLang="en-US" dirty="0" err="1"/>
              <a:t>lbs</a:t>
            </a:r>
            <a:r>
              <a:rPr lang="es-MX" altLang="en-US" dirty="0"/>
              <a:t>.</a:t>
            </a:r>
          </a:p>
          <a:p>
            <a:pPr marL="171450" indent="-171450">
              <a:lnSpc>
                <a:spcPct val="90000"/>
              </a:lnSpc>
              <a:buFont typeface="Arial" panose="020B0604020202020204" pitchFamily="34" charset="0"/>
              <a:buChar char="•"/>
            </a:pPr>
            <a:r>
              <a:rPr lang="es-MX" altLang="en-US" dirty="0"/>
              <a:t>Componente normalmente independiente, pero puede estar conectado</a:t>
            </a:r>
            <a:endParaRPr lang="en-US" altLang="en-US" dirty="0"/>
          </a:p>
          <a:p>
            <a:pPr marL="171450" indent="-171450">
              <a:lnSpc>
                <a:spcPct val="90000"/>
              </a:lnSpc>
              <a:buFont typeface="Arial" panose="020B0604020202020204" pitchFamily="34" charset="0"/>
              <a:buChar char="•"/>
            </a:pPr>
            <a:endParaRPr lang="en-US" altLang="en-US" dirty="0"/>
          </a:p>
          <a:p>
            <a:endParaRPr lang="en-US" dirty="0"/>
          </a:p>
        </p:txBody>
      </p:sp>
    </p:spTree>
    <p:extLst>
      <p:ext uri="{BB962C8B-B14F-4D97-AF65-F5344CB8AC3E}">
        <p14:creationId xmlns:p14="http://schemas.microsoft.com/office/powerpoint/2010/main" val="4120168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42</a:t>
            </a:fld>
            <a:endParaRPr lang="en-US" altLang="en-US" dirty="0"/>
          </a:p>
        </p:txBody>
      </p:sp>
      <p:sp>
        <p:nvSpPr>
          <p:cNvPr id="7" name="Notes Placeholder 4"/>
          <p:cNvSpPr>
            <a:spLocks noGrp="1"/>
          </p:cNvSpPr>
          <p:nvPr>
            <p:ph type="body" sz="quarter" idx="3"/>
          </p:nvPr>
        </p:nvSpPr>
        <p:spPr>
          <a:xfrm>
            <a:off x="706438" y="4449763"/>
            <a:ext cx="5664200" cy="4216400"/>
          </a:xfrm>
        </p:spPr>
        <p:txBody>
          <a:bodyPr/>
          <a:lstStyle/>
          <a:p>
            <a:pPr eaLnBrk="1" hangingPunct="1"/>
            <a:r>
              <a:rPr lang="es-MX" altLang="en-US" dirty="0"/>
              <a:t>Cordones</a:t>
            </a:r>
          </a:p>
          <a:p>
            <a:pPr eaLnBrk="1" hangingPunct="1"/>
            <a:endParaRPr lang="es-MX" altLang="en-US" dirty="0"/>
          </a:p>
          <a:p>
            <a:pPr eaLnBrk="1" hangingPunct="1"/>
            <a:r>
              <a:rPr lang="es-MX" altLang="en-US" dirty="0"/>
              <a:t>El cordón es un dispositivo de conexión, una línea flexible para asegurar un arnés de cuerpo completo a un punto de anclaje. Están hechos de cable metálico, tela o cuerdas sintéticas. Hay dos categorías básicas de cordones: </a:t>
            </a:r>
            <a:r>
              <a:rPr lang="es-MX" altLang="en-US" u="sng" dirty="0">
                <a:solidFill>
                  <a:srgbClr val="FF0000"/>
                </a:solidFill>
              </a:rPr>
              <a:t>no amortiguadores</a:t>
            </a:r>
            <a:r>
              <a:rPr lang="es-MX" altLang="en-US" dirty="0"/>
              <a:t> y </a:t>
            </a:r>
            <a:r>
              <a:rPr lang="es-MX" altLang="en-US" u="sng" dirty="0">
                <a:solidFill>
                  <a:srgbClr val="FF0000"/>
                </a:solidFill>
              </a:rPr>
              <a:t>amortiguadores</a:t>
            </a:r>
            <a:r>
              <a:rPr lang="es-MX" altLang="en-US" dirty="0"/>
              <a:t>. El tipo más común y más seguro es el cordón amortiguador.</a:t>
            </a:r>
          </a:p>
          <a:p>
            <a:pPr eaLnBrk="1" hangingPunct="1"/>
            <a:endParaRPr lang="es-MX" altLang="en-US" dirty="0"/>
          </a:p>
          <a:p>
            <a:pPr eaLnBrk="1" hangingPunct="1"/>
            <a:r>
              <a:rPr lang="es-MX" altLang="en-US" u="sng" dirty="0"/>
              <a:t>Las eslingas amortiguadoras </a:t>
            </a:r>
            <a:r>
              <a:rPr lang="es-MX" altLang="en-US" dirty="0"/>
              <a:t>extienden la distancia de desaceleración durante una caída, reduciendo significativamente las fuerzas de detención de caídas en un 65 a 80 por ciento, por debajo del umbral de lesión </a:t>
            </a:r>
            <a:r>
              <a:rPr lang="es-MX" altLang="en-US" b="1" i="1" dirty="0"/>
              <a:t>(según lo especificado por </a:t>
            </a:r>
            <a:r>
              <a:rPr lang="es-MX" altLang="en-US" b="1" i="1" dirty="0" err="1"/>
              <a:t>OSHA</a:t>
            </a:r>
            <a:r>
              <a:rPr lang="es-MX" altLang="en-US" b="1" i="1" dirty="0"/>
              <a:t> y ANSI).</a:t>
            </a:r>
          </a:p>
          <a:p>
            <a:pPr eaLnBrk="1" hangingPunct="1"/>
            <a:endParaRPr lang="es-MX" altLang="en-US" dirty="0"/>
          </a:p>
          <a:p>
            <a:pPr eaLnBrk="1" hangingPunct="1"/>
            <a:r>
              <a:rPr lang="es-MX" altLang="en-US" dirty="0"/>
              <a:t>De acuerdo con las regulaciones de </a:t>
            </a:r>
            <a:r>
              <a:rPr lang="es-MX" altLang="en-US" dirty="0" err="1"/>
              <a:t>OSHA</a:t>
            </a:r>
            <a:r>
              <a:rPr lang="es-MX" altLang="en-US" dirty="0"/>
              <a:t>, se requiere que las cuerdas de seguridad tengan ganchos de seguridad de </a:t>
            </a:r>
            <a:r>
              <a:rPr lang="es-MX" altLang="en-US" u="sng" dirty="0"/>
              <a:t>cierre automático y </a:t>
            </a:r>
            <a:r>
              <a:rPr lang="es-MX" altLang="en-US" u="sng" dirty="0" smtClean="0"/>
              <a:t>candado </a:t>
            </a:r>
            <a:r>
              <a:rPr lang="es-MX" altLang="en-US" u="sng" dirty="0"/>
              <a:t>automático para reducir la posibilidad de desconexión involuntaria o "despliegue".</a:t>
            </a:r>
            <a:endParaRPr lang="en-US" altLang="en-US" u="sng" dirty="0"/>
          </a:p>
        </p:txBody>
      </p:sp>
    </p:spTree>
    <p:extLst>
      <p:ext uri="{BB962C8B-B14F-4D97-AF65-F5344CB8AC3E}">
        <p14:creationId xmlns:p14="http://schemas.microsoft.com/office/powerpoint/2010/main" val="365113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43</a:t>
            </a:fld>
            <a:endParaRPr lang="en-US" altLang="en-US" dirty="0"/>
          </a:p>
        </p:txBody>
      </p:sp>
      <p:sp>
        <p:nvSpPr>
          <p:cNvPr id="6" name="Notes Placeholder 4"/>
          <p:cNvSpPr>
            <a:spLocks noGrp="1"/>
          </p:cNvSpPr>
          <p:nvPr>
            <p:ph type="body" sz="quarter" idx="3"/>
          </p:nvPr>
        </p:nvSpPr>
        <p:spPr>
          <a:xfrm>
            <a:off x="706438" y="4449763"/>
            <a:ext cx="5664200" cy="4379912"/>
          </a:xfrm>
        </p:spPr>
        <p:txBody>
          <a:bodyPr/>
          <a:lstStyle/>
          <a:p>
            <a:r>
              <a:rPr lang="es-MX" altLang="en-US" b="1" dirty="0"/>
              <a:t>Líneas de vida </a:t>
            </a:r>
            <a:r>
              <a:rPr lang="es-MX" altLang="en-US" b="1" dirty="0" err="1"/>
              <a:t>autorretráctiles</a:t>
            </a:r>
            <a:r>
              <a:rPr lang="es-MX" altLang="en-US" b="1" dirty="0"/>
              <a:t> - Regulaciones de </a:t>
            </a:r>
            <a:r>
              <a:rPr lang="es-MX" altLang="en-US" b="1" dirty="0" err="1"/>
              <a:t>OSHA</a:t>
            </a:r>
            <a:r>
              <a:rPr lang="es-MX" altLang="en-US" b="1" dirty="0"/>
              <a:t> </a:t>
            </a:r>
            <a:r>
              <a:rPr lang="es-MX" altLang="en-US" dirty="0"/>
              <a:t>1915.159 (b) (3) 1915.159 (b) (4)</a:t>
            </a:r>
          </a:p>
          <a:p>
            <a:r>
              <a:rPr lang="es-MX" altLang="en-US" dirty="0"/>
              <a:t>Línea de vida </a:t>
            </a:r>
            <a:r>
              <a:rPr lang="es-MX" altLang="en-US" dirty="0" err="1"/>
              <a:t>autorretráctil</a:t>
            </a:r>
            <a:r>
              <a:rPr lang="es-MX" altLang="en-US" dirty="0"/>
              <a:t> / cuerda de seguridad significa un dispositivo de desaceleración que detiene automáticamente la caída. </a:t>
            </a:r>
            <a:r>
              <a:rPr lang="es-MX" altLang="en-US" b="1" dirty="0"/>
              <a:t>Líneas de vida </a:t>
            </a:r>
            <a:r>
              <a:rPr lang="es-MX" altLang="en-US" b="1" dirty="0" err="1"/>
              <a:t>autorretráctiles</a:t>
            </a:r>
            <a:r>
              <a:rPr lang="es-MX" altLang="en-US" dirty="0"/>
              <a:t>:</a:t>
            </a:r>
          </a:p>
          <a:p>
            <a:pPr marL="171450" indent="-171450">
              <a:buFont typeface="Arial" panose="020B0604020202020204" pitchFamily="34" charset="0"/>
              <a:buChar char="•"/>
            </a:pPr>
            <a:r>
              <a:rPr lang="es-MX" altLang="en-US" dirty="0"/>
              <a:t>Minimiza la distancia de caída libre y las fuerzas de detención de caídas</a:t>
            </a:r>
          </a:p>
          <a:p>
            <a:pPr marL="171450" indent="-171450">
              <a:buFont typeface="Arial" panose="020B0604020202020204" pitchFamily="34" charset="0"/>
              <a:buChar char="•"/>
            </a:pPr>
            <a:r>
              <a:rPr lang="es-MX" altLang="en-US" dirty="0"/>
              <a:t>Los arrestos caen dentro de pulgadas</a:t>
            </a:r>
          </a:p>
          <a:p>
            <a:pPr marL="171450" indent="-171450">
              <a:buFont typeface="Arial" panose="020B0604020202020204" pitchFamily="34" charset="0"/>
              <a:buChar char="•"/>
            </a:pPr>
            <a:r>
              <a:rPr lang="es-MX" altLang="en-US" dirty="0"/>
              <a:t>Cumple con las normas ANSI </a:t>
            </a:r>
            <a:r>
              <a:rPr lang="es-MX" altLang="en-US" dirty="0" err="1"/>
              <a:t>A10.14</a:t>
            </a:r>
            <a:endParaRPr lang="es-MX" altLang="en-US" dirty="0"/>
          </a:p>
          <a:p>
            <a:pPr marL="171450" indent="-171450">
              <a:buFont typeface="Arial" panose="020B0604020202020204" pitchFamily="34" charset="0"/>
              <a:buChar char="•"/>
            </a:pPr>
            <a:r>
              <a:rPr lang="es-MX" altLang="en-US" dirty="0"/>
              <a:t>Extraído o retraído lentamente de la carcasa</a:t>
            </a:r>
          </a:p>
          <a:p>
            <a:pPr marL="171450" indent="-171450">
              <a:buFont typeface="Arial" panose="020B0604020202020204" pitchFamily="34" charset="0"/>
              <a:buChar char="•"/>
            </a:pPr>
            <a:r>
              <a:rPr lang="es-MX" altLang="en-US" dirty="0"/>
              <a:t>Se conecta al accesorio de detención de caídas en el arnés</a:t>
            </a:r>
          </a:p>
          <a:p>
            <a:pPr marL="171450" indent="-171450">
              <a:buFont typeface="Arial" panose="020B0604020202020204" pitchFamily="34" charset="0"/>
              <a:buChar char="•"/>
            </a:pPr>
            <a:r>
              <a:rPr lang="es-MX" altLang="en-US" dirty="0"/>
              <a:t>El dispositivo bloquea el tambor al inicio de una </a:t>
            </a:r>
            <a:r>
              <a:rPr lang="es-MX" altLang="en-US" dirty="0" smtClean="0"/>
              <a:t>caída</a:t>
            </a:r>
          </a:p>
          <a:p>
            <a:pPr>
              <a:lnSpc>
                <a:spcPct val="107000"/>
              </a:lnSpc>
              <a:spcBef>
                <a:spcPts val="0"/>
              </a:spcBef>
              <a:spcAft>
                <a:spcPts val="0"/>
              </a:spcAft>
            </a:pPr>
            <a:endParaRPr lang="en-US"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dirty="0" err="1" smtClean="0">
                <a:latin typeface="Arial" panose="020B0604020202020204" pitchFamily="34" charset="0"/>
                <a:ea typeface="Calibri" panose="020F0502020204030204" pitchFamily="34" charset="0"/>
                <a:cs typeface="Arial" panose="020B0604020202020204" pitchFamily="34" charset="0"/>
              </a:rPr>
              <a:t>Notas</a:t>
            </a:r>
            <a:r>
              <a:rPr lang="en-US" dirty="0" smtClean="0">
                <a:latin typeface="Arial" panose="020B0604020202020204" pitchFamily="34" charset="0"/>
                <a:ea typeface="Calibri" panose="020F0502020204030204" pitchFamily="34" charset="0"/>
                <a:cs typeface="Arial" panose="020B0604020202020204" pitchFamily="34" charset="0"/>
              </a:rPr>
              <a:t> del Video:</a:t>
            </a:r>
            <a:endParaRPr lang="en-US"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1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400"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endParaRPr lang="en-US" altLang="en-US" dirty="0"/>
          </a:p>
          <a:p>
            <a:pPr marL="0" marR="0">
              <a:lnSpc>
                <a:spcPct val="107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eaLnBrk="1" hangingPunct="1"/>
            <a:endParaRPr lang="en-US" altLang="en-US" u="sng" dirty="0"/>
          </a:p>
          <a:p>
            <a:endParaRPr lang="en-US" dirty="0"/>
          </a:p>
        </p:txBody>
      </p:sp>
    </p:spTree>
    <p:extLst>
      <p:ext uri="{BB962C8B-B14F-4D97-AF65-F5344CB8AC3E}">
        <p14:creationId xmlns:p14="http://schemas.microsoft.com/office/powerpoint/2010/main" val="2287545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44</a:t>
            </a:fld>
            <a:endParaRPr lang="en-US" altLang="en-US" dirty="0"/>
          </a:p>
        </p:txBody>
      </p:sp>
      <p:sp>
        <p:nvSpPr>
          <p:cNvPr id="7" name="Notes Placeholder 2"/>
          <p:cNvSpPr>
            <a:spLocks noGrp="1"/>
          </p:cNvSpPr>
          <p:nvPr>
            <p:ph type="body" idx="3"/>
          </p:nvPr>
        </p:nvSpPr>
        <p:spPr>
          <a:xfrm>
            <a:off x="706438" y="4449763"/>
            <a:ext cx="5664200" cy="4216400"/>
          </a:xfrm>
        </p:spPr>
        <p:txBody>
          <a:bodyPr/>
          <a:lstStyle/>
          <a:p>
            <a:r>
              <a:rPr lang="es-MX" b="1" dirty="0" smtClean="0">
                <a:solidFill>
                  <a:srgbClr val="333333"/>
                </a:solidFill>
                <a:latin typeface="Helvetica" panose="020B0604020202020204" pitchFamily="34" charset="0"/>
                <a:ea typeface="Times New Roman" panose="02020603050405020304" pitchFamily="18" charset="0"/>
              </a:rPr>
              <a:t>A </a:t>
            </a:r>
            <a:r>
              <a:rPr lang="es-MX" b="1" dirty="0">
                <a:solidFill>
                  <a:srgbClr val="333333"/>
                </a:solidFill>
                <a:latin typeface="Helvetica" panose="020B0604020202020204" pitchFamily="34" charset="0"/>
                <a:ea typeface="Times New Roman" panose="02020603050405020304" pitchFamily="18" charset="0"/>
              </a:rPr>
              <a:t>partir del 20 de noviembre de 1996, los sistemas personales de detención de caídas deberán:</a:t>
            </a:r>
          </a:p>
          <a:p>
            <a:pPr marL="171450" indent="-171450">
              <a:buFont typeface="Arial" panose="020B0604020202020204" pitchFamily="34" charset="0"/>
              <a:buChar char="•"/>
            </a:pPr>
            <a:r>
              <a:rPr lang="es-MX" dirty="0">
                <a:solidFill>
                  <a:srgbClr val="333333"/>
                </a:solidFill>
                <a:latin typeface="Helvetica" panose="020B0604020202020204" pitchFamily="34" charset="0"/>
                <a:ea typeface="Times New Roman" panose="02020603050405020304" pitchFamily="18" charset="0"/>
              </a:rPr>
              <a:t>1915.159 (b) (6) (i) </a:t>
            </a:r>
            <a:r>
              <a:rPr lang="es-MX" dirty="0" smtClean="0">
                <a:solidFill>
                  <a:srgbClr val="333333"/>
                </a:solidFill>
                <a:latin typeface="Helvetica" panose="020B0604020202020204" pitchFamily="34" charset="0"/>
                <a:ea typeface="Times New Roman" panose="02020603050405020304" pitchFamily="18" charset="0"/>
              </a:rPr>
              <a:t>limitar </a:t>
            </a:r>
            <a:r>
              <a:rPr lang="es-MX" dirty="0">
                <a:solidFill>
                  <a:srgbClr val="333333"/>
                </a:solidFill>
                <a:latin typeface="Helvetica" panose="020B0604020202020204" pitchFamily="34" charset="0"/>
                <a:ea typeface="Times New Roman" panose="02020603050405020304" pitchFamily="18" charset="0"/>
              </a:rPr>
              <a:t>la fuerza máxima de detención sobre un empleado que cae a 1,800 libras (8 </a:t>
            </a:r>
            <a:r>
              <a:rPr lang="es-MX" dirty="0" err="1">
                <a:solidFill>
                  <a:srgbClr val="333333"/>
                </a:solidFill>
                <a:latin typeface="Helvetica" panose="020B0604020202020204" pitchFamily="34" charset="0"/>
                <a:ea typeface="Times New Roman" panose="02020603050405020304" pitchFamily="18" charset="0"/>
              </a:rPr>
              <a:t>Kn</a:t>
            </a:r>
            <a:r>
              <a:rPr lang="es-MX" dirty="0">
                <a:solidFill>
                  <a:srgbClr val="333333"/>
                </a:solidFill>
                <a:latin typeface="Helvetica" panose="020B0604020202020204" pitchFamily="34" charset="0"/>
                <a:ea typeface="Times New Roman" panose="02020603050405020304" pitchFamily="18" charset="0"/>
              </a:rPr>
              <a:t>) cuando se usa con un arnés de cuerpo;</a:t>
            </a:r>
          </a:p>
          <a:p>
            <a:pPr marL="171450" indent="-171450">
              <a:buFont typeface="Arial" panose="020B0604020202020204" pitchFamily="34" charset="0"/>
              <a:buChar char="•"/>
            </a:pPr>
            <a:endParaRPr lang="es-MX" dirty="0">
              <a:solidFill>
                <a:srgbClr val="333333"/>
              </a:solidFill>
              <a:latin typeface="Helvetica" panose="020B0604020202020204" pitchFamily="34" charset="0"/>
              <a:ea typeface="Times New Roman" panose="02020603050405020304" pitchFamily="18" charset="0"/>
            </a:endParaRPr>
          </a:p>
          <a:p>
            <a:pPr marL="171450" indent="-171450">
              <a:buFont typeface="Arial" panose="020B0604020202020204" pitchFamily="34" charset="0"/>
              <a:buChar char="•"/>
            </a:pPr>
            <a:r>
              <a:rPr lang="es-MX" dirty="0">
                <a:solidFill>
                  <a:srgbClr val="333333"/>
                </a:solidFill>
                <a:latin typeface="Helvetica" panose="020B0604020202020204" pitchFamily="34" charset="0"/>
                <a:ea typeface="Times New Roman" panose="02020603050405020304" pitchFamily="18" charset="0"/>
              </a:rPr>
              <a:t>1915.159 (b) (6) (iii) detener completamente a un empleado que cae y limitar la distancia máxima de desaceleración que viaja un empleado a 3.57 (1.07 m), y</a:t>
            </a:r>
          </a:p>
          <a:p>
            <a:pPr marL="171450" indent="-171450">
              <a:buFont typeface="Arial" panose="020B0604020202020204" pitchFamily="34" charset="0"/>
              <a:buChar char="•"/>
            </a:pPr>
            <a:r>
              <a:rPr lang="es-MX" dirty="0">
                <a:solidFill>
                  <a:srgbClr val="333333"/>
                </a:solidFill>
                <a:latin typeface="Helvetica" panose="020B0604020202020204" pitchFamily="34" charset="0"/>
                <a:ea typeface="Times New Roman" panose="02020603050405020304" pitchFamily="18" charset="0"/>
              </a:rPr>
              <a:t>1915.159 (b) (6) (iv) Tener la fuerza suficiente para resistir el doble de la energía de impacto potencial de una caída libre de un empleado a una distancia de 6 pies (1,83 m), o la distancia de caída libre permitida por el sistema, lo que sea menor;</a:t>
            </a:r>
          </a:p>
          <a:p>
            <a:pPr marL="171450" indent="-171450">
              <a:buFont typeface="Arial" panose="020B0604020202020204" pitchFamily="34" charset="0"/>
              <a:buChar char="•"/>
            </a:pPr>
            <a:endParaRPr lang="es-MX" dirty="0">
              <a:solidFill>
                <a:srgbClr val="333333"/>
              </a:solidFill>
              <a:latin typeface="Helvetica" panose="020B0604020202020204" pitchFamily="34" charset="0"/>
              <a:ea typeface="Times New Roman" panose="02020603050405020304" pitchFamily="18" charset="0"/>
            </a:endParaRPr>
          </a:p>
          <a:p>
            <a:pPr marL="171450" indent="-171450">
              <a:buFont typeface="Arial" panose="020B0604020202020204" pitchFamily="34" charset="0"/>
              <a:buChar char="•"/>
            </a:pPr>
            <a:r>
              <a:rPr lang="es-MX" dirty="0">
                <a:solidFill>
                  <a:srgbClr val="333333"/>
                </a:solidFill>
                <a:latin typeface="Helvetica" panose="020B0604020202020204" pitchFamily="34" charset="0"/>
                <a:ea typeface="Times New Roman" panose="02020603050405020304" pitchFamily="18" charset="0"/>
              </a:rPr>
              <a:t>1915.159 (d) Entrenamiento. Antes de usar el equipo personal de detención de caídas, cada empleado afectado deberá recibir capacitación para comprender los límites de aplicación del equipo y las técnicas adecuadas de conexión, anclaje y amarre. Los empleados afectados también deberán recibir capacitación para que puedan demostrar el uso, la inspección y el almacenamiento adecuados de sus equipos.</a:t>
            </a:r>
            <a:r>
              <a:rPr lang="en-US" dirty="0">
                <a:solidFill>
                  <a:srgbClr val="333333"/>
                </a:solidFill>
                <a:latin typeface="Helvetica" panose="020B0604020202020204" pitchFamily="34" charset="0"/>
                <a:ea typeface="Times New Roman" panose="02020603050405020304" pitchFamily="18" charset="0"/>
              </a:rPr>
              <a:t/>
            </a:r>
            <a:br>
              <a:rPr lang="en-US" dirty="0">
                <a:solidFill>
                  <a:srgbClr val="333333"/>
                </a:solidFill>
                <a:latin typeface="Helvetica" panose="020B060402020202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2488838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DBAC3153-6EC1-41E2-AE34-C4DEF920A7A8}" type="slidenum">
              <a:rPr lang="en-US" altLang="en-US"/>
              <a:pPr>
                <a:spcBef>
                  <a:spcPct val="0"/>
                </a:spcBef>
              </a:pPr>
              <a:t>45</a:t>
            </a:fld>
            <a:endParaRPr lang="en-US" altLang="en-US" dirty="0"/>
          </a:p>
        </p:txBody>
      </p:sp>
      <p:sp>
        <p:nvSpPr>
          <p:cNvPr id="360452" name="Rectangle 2"/>
          <p:cNvSpPr>
            <a:spLocks noGrp="1" noRot="1" noChangeAspect="1" noChangeArrowheads="1" noTextEdit="1"/>
          </p:cNvSpPr>
          <p:nvPr>
            <p:ph type="sldImg"/>
          </p:nvPr>
        </p:nvSpPr>
        <p:spPr>
          <a:ln/>
        </p:spPr>
      </p:sp>
      <p:sp>
        <p:nvSpPr>
          <p:cNvPr id="360453" name="Rectangle 3"/>
          <p:cNvSpPr>
            <a:spLocks noGrp="1" noChangeArrowheads="1"/>
          </p:cNvSpPr>
          <p:nvPr>
            <p:ph type="body" idx="1"/>
          </p:nvPr>
        </p:nvSpPr>
        <p:spPr>
          <a:xfrm>
            <a:off x="628650" y="4529138"/>
            <a:ext cx="5662613" cy="5856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itchFamily="34" charset="0"/>
              </a:rPr>
              <a:t>Para </a:t>
            </a:r>
            <a:r>
              <a:rPr lang="es-MX" altLang="en-US" b="1" dirty="0">
                <a:latin typeface="Arial" pitchFamily="34" charset="0"/>
              </a:rPr>
              <a:t>cada término (columna izquierda) </a:t>
            </a:r>
            <a:r>
              <a:rPr lang="es-MX" altLang="en-US" b="1" dirty="0" smtClean="0">
                <a:latin typeface="Arial" pitchFamily="34" charset="0"/>
              </a:rPr>
              <a:t>escriba </a:t>
            </a:r>
            <a:r>
              <a:rPr lang="es-MX" altLang="en-US" b="1" dirty="0" err="1" smtClean="0">
                <a:latin typeface="Arial" pitchFamily="34" charset="0"/>
              </a:rPr>
              <a:t>laletra</a:t>
            </a:r>
            <a:r>
              <a:rPr lang="es-MX" altLang="en-US" b="1" dirty="0" smtClean="0">
                <a:latin typeface="Arial" pitchFamily="34" charset="0"/>
              </a:rPr>
              <a:t> </a:t>
            </a:r>
            <a:r>
              <a:rPr lang="es-MX" altLang="en-US" b="1" dirty="0">
                <a:latin typeface="Arial" pitchFamily="34" charset="0"/>
              </a:rPr>
              <a:t>que corresponda </a:t>
            </a:r>
            <a:r>
              <a:rPr lang="es-MX" altLang="en-US" b="1" dirty="0" smtClean="0">
                <a:latin typeface="Arial" pitchFamily="34" charset="0"/>
              </a:rPr>
              <a:t>a </a:t>
            </a:r>
            <a:r>
              <a:rPr lang="es-MX" altLang="en-US" b="1" dirty="0">
                <a:latin typeface="Arial" pitchFamily="34" charset="0"/>
              </a:rPr>
              <a:t>la mejor definición (columna derecha). Ver muestra abajo.</a:t>
            </a:r>
            <a:r>
              <a:rPr lang="en-US" altLang="en-US" b="1" dirty="0" smtClean="0">
                <a:latin typeface="Arial" pitchFamily="34" charset="0"/>
              </a:rPr>
              <a:t> </a:t>
            </a:r>
            <a:endParaRPr lang="en-US" altLang="en-US" b="1" dirty="0">
              <a:latin typeface="Arial" pitchFamily="34" charset="0"/>
            </a:endParaRPr>
          </a:p>
          <a:p>
            <a:endParaRPr lang="en-US" altLang="en-US" b="1" dirty="0">
              <a:latin typeface="Arial" pitchFamily="34" charset="0"/>
            </a:endParaRPr>
          </a:p>
        </p:txBody>
      </p:sp>
      <p:graphicFrame>
        <p:nvGraphicFramePr>
          <p:cNvPr id="447493" name="Group 5"/>
          <p:cNvGraphicFramePr>
            <a:graphicFrameLocks noGrp="1"/>
          </p:cNvGraphicFramePr>
          <p:nvPr>
            <p:extLst>
              <p:ext uri="{D42A27DB-BD31-4B8C-83A1-F6EECF244321}">
                <p14:modId xmlns:p14="http://schemas.microsoft.com/office/powerpoint/2010/main" val="3238086541"/>
              </p:ext>
            </p:extLst>
          </p:nvPr>
        </p:nvGraphicFramePr>
        <p:xfrm>
          <a:off x="792163" y="5146675"/>
          <a:ext cx="5334000" cy="3639822"/>
        </p:xfrm>
        <a:graphic>
          <a:graphicData uri="http://schemas.openxmlformats.org/drawingml/2006/table">
            <a:tbl>
              <a:tblPr/>
              <a:tblGrid>
                <a:gridCol w="1957871">
                  <a:extLst>
                    <a:ext uri="{9D8B030D-6E8A-4147-A177-3AD203B41FA5}">
                      <a16:colId xmlns:a16="http://schemas.microsoft.com/office/drawing/2014/main" xmlns="" val="20000"/>
                    </a:ext>
                  </a:extLst>
                </a:gridCol>
                <a:gridCol w="266983">
                  <a:extLst>
                    <a:ext uri="{9D8B030D-6E8A-4147-A177-3AD203B41FA5}">
                      <a16:colId xmlns:a16="http://schemas.microsoft.com/office/drawing/2014/main" xmlns="" val="20001"/>
                    </a:ext>
                  </a:extLst>
                </a:gridCol>
                <a:gridCol w="3109146">
                  <a:extLst>
                    <a:ext uri="{9D8B030D-6E8A-4147-A177-3AD203B41FA5}">
                      <a16:colId xmlns:a16="http://schemas.microsoft.com/office/drawing/2014/main" xmlns="" val="20002"/>
                    </a:ext>
                  </a:extLst>
                </a:gridCol>
              </a:tblGrid>
              <a:tr h="2999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Término</a:t>
                      </a:r>
                      <a:endParaRPr kumimoji="0" lang="en-US" sz="1200" b="1"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Definición</a:t>
                      </a:r>
                      <a:endParaRPr kumimoji="0" lang="en-US" sz="1200" b="1"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09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Anillo</a:t>
                      </a:r>
                      <a:r>
                        <a:rPr kumimoji="0" lang="en-US" sz="1200" b="0" i="0" u="none" strike="noStrike" cap="none" normalizeH="0" baseline="0" dirty="0" smtClean="0">
                          <a:ln>
                            <a:noFill/>
                          </a:ln>
                          <a:solidFill>
                            <a:schemeClr val="tx1"/>
                          </a:solidFill>
                          <a:effectLst/>
                          <a:latin typeface="Arial" charset="0"/>
                        </a:rPr>
                        <a:t> D</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200" b="1" i="0" u="none" strike="noStrike" cap="none" normalizeH="0" baseline="0" dirty="0">
                          <a:ln>
                            <a:noFill/>
                          </a:ln>
                          <a:solidFill>
                            <a:schemeClr val="tx1"/>
                          </a:solidFill>
                          <a:effectLst/>
                          <a:latin typeface="Arial" charset="0"/>
                        </a:rPr>
                        <a:t>a.</a:t>
                      </a:r>
                      <a:r>
                        <a:rPr kumimoji="0" lang="en-US" sz="12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s-MX" sz="1200" b="0" i="0" u="none" strike="noStrike" cap="none" normalizeH="0" baseline="0" dirty="0" smtClean="0">
                          <a:ln>
                            <a:noFill/>
                          </a:ln>
                          <a:solidFill>
                            <a:schemeClr val="tx1"/>
                          </a:solidFill>
                          <a:effectLst/>
                          <a:latin typeface="Arial" panose="020B0604020202020204" pitchFamily="34" charset="0"/>
                          <a:ea typeface="ＭＳ Ｐゴシック" charset="0"/>
                          <a:cs typeface="Arial" panose="020B0604020202020204" pitchFamily="34" charset="0"/>
                        </a:rPr>
                        <a:t>Un </a:t>
                      </a:r>
                      <a:r>
                        <a:rPr kumimoji="0" lang="es-MX" sz="1200" b="1" i="0" u="none" strike="noStrike" cap="none" normalizeH="0" baseline="0" dirty="0" smtClean="0">
                          <a:ln>
                            <a:noFill/>
                          </a:ln>
                          <a:solidFill>
                            <a:schemeClr val="tx1"/>
                          </a:solidFill>
                          <a:effectLst/>
                          <a:latin typeface="Arial" panose="020B0604020202020204" pitchFamily="34" charset="0"/>
                          <a:ea typeface="ＭＳ Ｐゴシック" charset="0"/>
                          <a:cs typeface="Arial" panose="020B0604020202020204" pitchFamily="34" charset="0"/>
                        </a:rPr>
                        <a:t>punto de fijación </a:t>
                      </a:r>
                      <a:r>
                        <a:rPr kumimoji="0" lang="es-MX" sz="1200" b="0" i="0" u="none" strike="noStrike" cap="none" normalizeH="0" baseline="0" dirty="0" smtClean="0">
                          <a:ln>
                            <a:noFill/>
                          </a:ln>
                          <a:solidFill>
                            <a:schemeClr val="tx1"/>
                          </a:solidFill>
                          <a:effectLst/>
                          <a:latin typeface="Arial" panose="020B0604020202020204" pitchFamily="34" charset="0"/>
                          <a:ea typeface="ＭＳ Ｐゴシック" charset="0"/>
                          <a:cs typeface="Arial" panose="020B0604020202020204" pitchFamily="34" charset="0"/>
                        </a:rPr>
                        <a:t>seguro para líneas de vida, cuerdas o dispositivos de desaceleración.</a:t>
                      </a:r>
                      <a:endParaRPr lang="en-US" sz="1200" dirty="0">
                        <a:latin typeface="Arial" panose="020B0604020202020204" pitchFamily="34" charset="0"/>
                        <a:ea typeface="ＭＳ Ｐゴシック" charset="0"/>
                        <a:cs typeface="Arial" panose="020B0604020202020204" pitchFamily="34"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422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Conector</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200" b="1" i="0" u="none" strike="noStrike" cap="none" normalizeH="0" baseline="0" dirty="0">
                          <a:ln>
                            <a:noFill/>
                          </a:ln>
                          <a:solidFill>
                            <a:schemeClr val="tx1"/>
                          </a:solidFill>
                          <a:effectLst/>
                          <a:latin typeface="Arial" charset="0"/>
                        </a:rPr>
                        <a:t>b</a:t>
                      </a:r>
                      <a:r>
                        <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s-MX"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Tiene un dispositivo de cierre automático y candado automático.</a:t>
                      </a:r>
                      <a:endParaRPr lang="en-US" sz="1200" dirty="0">
                        <a:latin typeface="Arial" panose="020B0604020202020204" pitchFamily="34" charset="0"/>
                        <a:ea typeface="ＭＳ Ｐゴシック" charset="0"/>
                        <a:cs typeface="Arial" panose="020B0604020202020204" pitchFamily="34"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682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PFAS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por</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su</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siglas</a:t>
                      </a:r>
                      <a:r>
                        <a:rPr kumimoji="0" lang="en-US" sz="1200" b="0" i="0" u="none" strike="noStrike" cap="none" normalizeH="0" baseline="0" dirty="0" smtClean="0">
                          <a:ln>
                            <a:noFill/>
                          </a:ln>
                          <a:solidFill>
                            <a:schemeClr val="tx1"/>
                          </a:solidFill>
                          <a:effectLst/>
                          <a:latin typeface="Arial" charset="0"/>
                        </a:rPr>
                        <a:t> en </a:t>
                      </a:r>
                      <a:r>
                        <a:rPr kumimoji="0" lang="en-US" sz="1200" b="0" i="0" u="none" strike="noStrike" cap="none" normalizeH="0" baseline="0" dirty="0" err="1" smtClean="0">
                          <a:ln>
                            <a:noFill/>
                          </a:ln>
                          <a:solidFill>
                            <a:schemeClr val="tx1"/>
                          </a:solidFill>
                          <a:effectLst/>
                          <a:latin typeface="Arial" charset="0"/>
                        </a:rPr>
                        <a:t>inglés</a:t>
                      </a:r>
                      <a:r>
                        <a:rPr kumimoji="0" lang="en-US" sz="1200" b="0" i="0" u="none" strike="noStrike" cap="none" normalizeH="0" baseline="0" dirty="0" smtClean="0">
                          <a:ln>
                            <a:noFill/>
                          </a:ln>
                          <a:solidFill>
                            <a:schemeClr val="tx1"/>
                          </a:solidFill>
                          <a:effectLst/>
                          <a:latin typeface="Arial" charset="0"/>
                        </a:rPr>
                        <a:t>)</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 </a:t>
                      </a:r>
                      <a:r>
                        <a:rPr kumimoji="0" lang="es-MX"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Un dispositivo de desaceleración que detiene automáticamente la caída.</a:t>
                      </a:r>
                      <a:endParaRPr kumimoji="0" lang="en-US" sz="12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852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Mosquetones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Snaphook</a:t>
                      </a:r>
                      <a:r>
                        <a:rPr kumimoji="0" lang="en-US" sz="1200" b="0" i="0" u="none" strike="noStrike" cap="none" normalizeH="0" baseline="0" dirty="0" smtClean="0">
                          <a:ln>
                            <a:noFill/>
                          </a:ln>
                          <a:solidFill>
                            <a:schemeClr val="tx1"/>
                          </a:solidFill>
                          <a:effectLst/>
                          <a:latin typeface="Arial" charset="0"/>
                        </a:rPr>
                        <a:t>)</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d</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smtClean="0">
                          <a:ln>
                            <a:noFill/>
                          </a:ln>
                          <a:solidFill>
                            <a:schemeClr val="tx1"/>
                          </a:solidFill>
                          <a:effectLst/>
                          <a:latin typeface="Arial" charset="0"/>
                        </a:rPr>
                        <a:t>Esto debería estar entre los omóplatos</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79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Anclaje</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e.</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smtClean="0">
                          <a:ln>
                            <a:noFill/>
                          </a:ln>
                          <a:solidFill>
                            <a:schemeClr val="tx1"/>
                          </a:solidFill>
                          <a:effectLst/>
                          <a:latin typeface="Arial" charset="0"/>
                        </a:rPr>
                        <a:t>Un </a:t>
                      </a:r>
                      <a:r>
                        <a:rPr kumimoji="0" lang="es-MX" sz="1200" b="0" i="0" u="none" strike="noStrike" cap="none" normalizeH="0" baseline="0" dirty="0" err="1" smtClean="0">
                          <a:ln>
                            <a:noFill/>
                          </a:ln>
                          <a:solidFill>
                            <a:schemeClr val="tx1"/>
                          </a:solidFill>
                          <a:effectLst/>
                          <a:latin typeface="Arial" charset="0"/>
                        </a:rPr>
                        <a:t>Snaphook</a:t>
                      </a:r>
                      <a:r>
                        <a:rPr kumimoji="0" lang="es-MX" sz="1200" b="0" i="0" u="none" strike="noStrike" cap="none" normalizeH="0" baseline="0" dirty="0" smtClean="0">
                          <a:ln>
                            <a:noFill/>
                          </a:ln>
                          <a:solidFill>
                            <a:schemeClr val="tx1"/>
                          </a:solidFill>
                          <a:effectLst/>
                          <a:latin typeface="Arial" charset="0"/>
                        </a:rPr>
                        <a:t> es un ejemplo de uno de estos</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682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Linea de </a:t>
                      </a:r>
                      <a:r>
                        <a:rPr kumimoji="0" lang="en-US" sz="1200" b="0" i="0" u="none" strike="noStrike" cap="none" normalizeH="0" baseline="0" dirty="0" err="1" smtClean="0">
                          <a:ln>
                            <a:noFill/>
                          </a:ln>
                          <a:solidFill>
                            <a:schemeClr val="tx1"/>
                          </a:solidFill>
                          <a:effectLst/>
                          <a:latin typeface="Arial" charset="0"/>
                        </a:rPr>
                        <a:t>vida</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autorretractable</a:t>
                      </a:r>
                      <a:endParaRPr kumimoji="0" lang="en-US" sz="1200" b="0" i="0" u="none" strike="noStrike" cap="none" normalizeH="0" baseline="0" dirty="0">
                        <a:ln>
                          <a:noFill/>
                        </a:ln>
                        <a:solidFill>
                          <a:schemeClr val="tx1"/>
                        </a:solidFill>
                        <a:effectLst/>
                        <a:latin typeface="Arial" charset="0"/>
                      </a:endParaRPr>
                    </a:p>
                  </a:txBody>
                  <a:tcPr marL="94361" marR="94361" marT="46822" marB="468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4361" marR="94361" marT="46822" marB="468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200" b="1" i="0" u="none" strike="noStrike" cap="none" normalizeH="0" baseline="0" dirty="0">
                          <a:ln>
                            <a:noFill/>
                          </a:ln>
                          <a:solidFill>
                            <a:schemeClr val="tx1"/>
                          </a:solidFill>
                          <a:effectLst/>
                          <a:latin typeface="Arial" charset="0"/>
                        </a:rPr>
                        <a:t>f.</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smtClean="0">
                          <a:ln>
                            <a:noFill/>
                          </a:ln>
                          <a:solidFill>
                            <a:schemeClr val="tx1"/>
                          </a:solidFill>
                          <a:effectLst/>
                          <a:latin typeface="Arial" charset="0"/>
                        </a:rPr>
                        <a:t>Un sistema utilizado para </a:t>
                      </a:r>
                      <a:r>
                        <a:rPr kumimoji="0" lang="es-MX" sz="1200" b="1" i="0" u="none" strike="noStrike" cap="none" normalizeH="0" baseline="0" dirty="0" smtClean="0">
                          <a:ln>
                            <a:noFill/>
                          </a:ln>
                          <a:solidFill>
                            <a:schemeClr val="tx1"/>
                          </a:solidFill>
                          <a:effectLst/>
                          <a:latin typeface="Arial" charset="0"/>
                        </a:rPr>
                        <a:t>capturar</a:t>
                      </a:r>
                      <a:r>
                        <a:rPr kumimoji="0" lang="es-MX" sz="1200" b="0" i="0" u="none" strike="noStrike" cap="none" normalizeH="0" baseline="0" dirty="0" smtClean="0">
                          <a:ln>
                            <a:noFill/>
                          </a:ln>
                          <a:solidFill>
                            <a:schemeClr val="tx1"/>
                          </a:solidFill>
                          <a:effectLst/>
                          <a:latin typeface="Arial" charset="0"/>
                        </a:rPr>
                        <a:t> a un empleado en una caída desde una superficie de trabajo.</a:t>
                      </a:r>
                      <a:endParaRPr lang="en-US" sz="1200" dirty="0">
                        <a:latin typeface="Arial" panose="020B0604020202020204" pitchFamily="34" charset="0"/>
                        <a:cs typeface="Arial" panose="020B0604020202020204" pitchFamily="34" charset="0"/>
                      </a:endParaRPr>
                    </a:p>
                  </a:txBody>
                  <a:tcPr marL="94361" marR="94361" marT="46822" marB="468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5953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1D562ABC-0601-4441-8A16-377A5896078E}" type="slidenum">
              <a:rPr lang="en-US" altLang="en-US"/>
              <a:pPr>
                <a:spcBef>
                  <a:spcPct val="0"/>
                </a:spcBef>
              </a:pPr>
              <a:t>5</a:t>
            </a:fld>
            <a:endParaRPr lang="en-US" altLang="en-US"/>
          </a:p>
        </p:txBody>
      </p:sp>
      <p:sp>
        <p:nvSpPr>
          <p:cNvPr id="216067" name="Rectangle 2"/>
          <p:cNvSpPr>
            <a:spLocks noGrp="1" noRot="1" noChangeAspect="1" noChangeArrowheads="1" noTextEdit="1"/>
          </p:cNvSpPr>
          <p:nvPr>
            <p:ph type="sldImg"/>
          </p:nvPr>
        </p:nvSpPr>
        <p:spPr>
          <a:blipFill>
            <a:blip r:embed="rId3"/>
            <a:tile tx="0" ty="0" sx="100000" sy="100000" flip="none" algn="tl"/>
          </a:blipFill>
          <a:ln/>
        </p:spPr>
      </p:sp>
      <p:sp>
        <p:nvSpPr>
          <p:cNvPr id="3041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¡Reglas de Seguridad contra caídas continúan!</a:t>
            </a:r>
          </a:p>
          <a:p>
            <a:pPr>
              <a:defRPr/>
            </a:pPr>
            <a:endParaRPr lang="es-MX" altLang="en-US" dirty="0">
              <a:latin typeface="Arial" pitchFamily="34" charset="0"/>
            </a:endParaRPr>
          </a:p>
          <a:p>
            <a:pPr>
              <a:defRPr/>
            </a:pPr>
            <a:r>
              <a:rPr lang="es-MX" altLang="en-US" dirty="0">
                <a:latin typeface="Arial" pitchFamily="34" charset="0"/>
              </a:rPr>
              <a:t>Siga estas reglas para evitar caídas en el lugar de trabajo:</a:t>
            </a:r>
          </a:p>
          <a:p>
            <a:pPr marL="171450" indent="-171450">
              <a:buFont typeface="Arial" panose="020B0604020202020204" pitchFamily="34" charset="0"/>
              <a:buChar char="•"/>
              <a:defRPr/>
            </a:pPr>
            <a:r>
              <a:rPr lang="es-MX" altLang="en-US" dirty="0">
                <a:latin typeface="Arial" pitchFamily="34" charset="0"/>
              </a:rPr>
              <a:t>  Obedezca las advertencias verbales, señales, líneas de advertencia y barreras.</a:t>
            </a:r>
          </a:p>
          <a:p>
            <a:pPr marL="171450" indent="-171450">
              <a:buFont typeface="Arial" panose="020B0604020202020204" pitchFamily="34" charset="0"/>
              <a:buChar char="•"/>
              <a:defRPr/>
            </a:pPr>
            <a:r>
              <a:rPr lang="es-MX" altLang="en-US" dirty="0">
                <a:latin typeface="Arial" pitchFamily="34" charset="0"/>
              </a:rPr>
              <a:t>  No ingrese a una zona de acceso controlado sin autorización</a:t>
            </a:r>
          </a:p>
          <a:p>
            <a:pPr marL="171450" indent="-171450">
              <a:buFont typeface="Arial" panose="020B0604020202020204" pitchFamily="34" charset="0"/>
              <a:buChar char="•"/>
              <a:defRPr/>
            </a:pPr>
            <a:r>
              <a:rPr lang="es-MX" altLang="en-US" dirty="0">
                <a:latin typeface="Arial" pitchFamily="34" charset="0"/>
              </a:rPr>
              <a:t>  Use el equipo de protección personal asignado, como un sistema personal contra caídas y un casco</a:t>
            </a:r>
          </a:p>
          <a:p>
            <a:pPr marL="171450" indent="-171450">
              <a:buFont typeface="Arial" panose="020B0604020202020204" pitchFamily="34" charset="0"/>
              <a:buChar char="•"/>
              <a:defRPr/>
            </a:pPr>
            <a:r>
              <a:rPr lang="es-MX" altLang="en-US" dirty="0">
                <a:latin typeface="Arial" pitchFamily="34" charset="0"/>
              </a:rPr>
              <a:t>  Inspeccione su sistema personal contra caídas antes de cada uso para asegurarse de que esté en buenas condiciones y sea seguro de usar</a:t>
            </a:r>
          </a:p>
          <a:p>
            <a:pPr marL="171450" indent="-171450">
              <a:buFont typeface="Arial" panose="020B0604020202020204" pitchFamily="34" charset="0"/>
              <a:buChar char="•"/>
              <a:defRPr/>
            </a:pPr>
            <a:r>
              <a:rPr lang="es-MX" altLang="en-US" dirty="0">
                <a:latin typeface="Arial" pitchFamily="34" charset="0"/>
              </a:rPr>
              <a:t>  Use el sentido común y la precaución en todo momento.</a:t>
            </a:r>
          </a:p>
          <a:p>
            <a:pPr marL="171450" indent="-171450">
              <a:buFont typeface="Arial" panose="020B0604020202020204" pitchFamily="34" charset="0"/>
              <a:buChar char="•"/>
              <a:defRPr/>
            </a:pPr>
            <a:r>
              <a:rPr lang="es-MX" altLang="en-US" dirty="0">
                <a:latin typeface="Arial" pitchFamily="34" charset="0"/>
              </a:rPr>
              <a:t>  Use zapatos resistentes con suelas antideslizantes y cordones cortos.</a:t>
            </a:r>
          </a:p>
          <a:p>
            <a:pPr marL="171450" indent="-171450">
              <a:buFont typeface="Arial" panose="020B0604020202020204" pitchFamily="34" charset="0"/>
              <a:buChar char="•"/>
              <a:defRPr/>
            </a:pPr>
            <a:r>
              <a:rPr lang="es-MX" altLang="en-US" dirty="0">
                <a:latin typeface="Arial" pitchFamily="34" charset="0"/>
              </a:rPr>
              <a:t>  Evite usar pantalones largos y sueltos que lo puedan hacer tropezar</a:t>
            </a:r>
          </a:p>
          <a:p>
            <a:pPr marL="171450" indent="-171450">
              <a:buFont typeface="Arial" panose="020B0604020202020204" pitchFamily="34" charset="0"/>
              <a:buChar char="•"/>
              <a:defRPr/>
            </a:pPr>
            <a:r>
              <a:rPr lang="es-MX" altLang="en-US" dirty="0">
                <a:latin typeface="Arial" pitchFamily="34" charset="0"/>
              </a:rPr>
              <a:t>  Camine despacio, observe a dónde va, no corra y evite las distracciones del teléfono celular</a:t>
            </a:r>
          </a:p>
          <a:p>
            <a:pPr marL="171450" indent="-171450">
              <a:buFont typeface="Arial" panose="020B0604020202020204" pitchFamily="34" charset="0"/>
              <a:buChar char="•"/>
              <a:defRPr/>
            </a:pPr>
            <a:r>
              <a:rPr lang="es-MX" altLang="en-US" dirty="0">
                <a:latin typeface="Arial" pitchFamily="34" charset="0"/>
              </a:rPr>
              <a:t>  No se </a:t>
            </a:r>
            <a:r>
              <a:rPr lang="es-MX" altLang="en-US" dirty="0" smtClean="0">
                <a:latin typeface="Arial" pitchFamily="34" charset="0"/>
              </a:rPr>
              <a:t>apoye </a:t>
            </a:r>
            <a:r>
              <a:rPr lang="es-MX" altLang="en-US" dirty="0">
                <a:latin typeface="Arial" pitchFamily="34" charset="0"/>
              </a:rPr>
              <a:t>en las barandillas</a:t>
            </a:r>
          </a:p>
          <a:p>
            <a:pPr>
              <a:defRPr/>
            </a:pPr>
            <a:endParaRPr lang="es-MX" altLang="en-US" dirty="0">
              <a:latin typeface="Arial" pitchFamily="34" charset="0"/>
            </a:endParaRPr>
          </a:p>
          <a:p>
            <a:pPr algn="ctr">
              <a:defRPr/>
            </a:pPr>
            <a:r>
              <a:rPr lang="es-MX" altLang="en-US" b="1" dirty="0">
                <a:latin typeface="Arial" pitchFamily="34" charset="0"/>
              </a:rPr>
              <a:t>¡Asegúrate de estar capacitado!</a:t>
            </a:r>
            <a:endParaRPr lang="en-US" altLang="en-US" b="1" dirty="0">
              <a:latin typeface="Arial" pitchFamily="34" charset="0"/>
            </a:endParaRPr>
          </a:p>
        </p:txBody>
      </p:sp>
    </p:spTree>
    <p:extLst>
      <p:ext uri="{BB962C8B-B14F-4D97-AF65-F5344CB8AC3E}">
        <p14:creationId xmlns:p14="http://schemas.microsoft.com/office/powerpoint/2010/main" val="166150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B2BFA84B-BA89-48AB-B201-63D1EF716235}" type="slidenum">
              <a:rPr lang="en-US" altLang="en-US"/>
              <a:pPr>
                <a:spcBef>
                  <a:spcPct val="0"/>
                </a:spcBef>
              </a:pPr>
              <a:t>6</a:t>
            </a:fld>
            <a:endParaRPr lang="en-US" altLang="en-US"/>
          </a:p>
        </p:txBody>
      </p:sp>
      <p:sp>
        <p:nvSpPr>
          <p:cNvPr id="21811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700088" y="4414838"/>
            <a:ext cx="5610225" cy="3967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Lesiones Causadas en Escaleras</a:t>
            </a:r>
          </a:p>
          <a:p>
            <a:pPr>
              <a:defRPr/>
            </a:pPr>
            <a:r>
              <a:rPr lang="es-MX" altLang="en-US" dirty="0">
                <a:latin typeface="Arial" pitchFamily="34" charset="0"/>
              </a:rPr>
              <a:t>Las escaleras se utilizan en la construcción naval y en la reparación de embarcaciones para permitir a los trabajadores acceder a múltiples niveles y en algunos casos, trabajar desde allí.</a:t>
            </a:r>
          </a:p>
          <a:p>
            <a:pPr>
              <a:defRPr/>
            </a:pPr>
            <a:r>
              <a:rPr lang="es-MX" altLang="en-US" dirty="0">
                <a:latin typeface="Arial" pitchFamily="34" charset="0"/>
              </a:rPr>
              <a:t>Según la Comisión de Seguridad de Productos del Consumidor de los Estados Unidos, se estima que 65,000 personas reciben tratamiento en la sala de emergencias debido a accidentes en escaleras. Sin embargo, los peligros asociados con el uso de escaleras pueden reducirse significativamente cuando se usa correctamente.</a:t>
            </a:r>
          </a:p>
          <a:p>
            <a:pPr>
              <a:defRPr/>
            </a:pPr>
            <a:r>
              <a:rPr lang="es-MX" altLang="en-US" b="1" dirty="0">
                <a:latin typeface="Arial" pitchFamily="34" charset="0"/>
              </a:rPr>
              <a:t>Peligros</a:t>
            </a:r>
          </a:p>
          <a:p>
            <a:pPr>
              <a:defRPr/>
            </a:pPr>
            <a:r>
              <a:rPr lang="es-MX" altLang="en-US" dirty="0">
                <a:latin typeface="Arial" pitchFamily="34" charset="0"/>
              </a:rPr>
              <a:t>Peligros asociados con el uso de</a:t>
            </a:r>
          </a:p>
          <a:p>
            <a:pPr>
              <a:defRPr/>
            </a:pPr>
            <a:r>
              <a:rPr lang="es-MX" altLang="en-US" dirty="0">
                <a:latin typeface="Arial" pitchFamily="34" charset="0"/>
              </a:rPr>
              <a:t>las escaleras incluyen:</a:t>
            </a:r>
          </a:p>
          <a:p>
            <a:pP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Caídas de la escalera causadas </a:t>
            </a:r>
            <a:r>
              <a:rPr lang="es-MX" altLang="en-US" dirty="0" smtClean="0">
                <a:latin typeface="Arial" pitchFamily="34" charset="0"/>
              </a:rPr>
              <a:t>por falla </a:t>
            </a:r>
            <a:r>
              <a:rPr lang="es-MX" altLang="en-US" dirty="0">
                <a:latin typeface="Arial" pitchFamily="34" charset="0"/>
              </a:rPr>
              <a:t>estructural</a:t>
            </a:r>
          </a:p>
          <a:p>
            <a:pPr marL="171450" indent="-171450">
              <a:buFont typeface="Arial" panose="020B0604020202020204" pitchFamily="34" charset="0"/>
              <a:buChar char="•"/>
              <a:defRPr/>
            </a:pPr>
            <a:r>
              <a:rPr lang="es-MX" altLang="en-US" dirty="0">
                <a:latin typeface="Arial" pitchFamily="34" charset="0"/>
              </a:rPr>
              <a:t>  Mala colocación</a:t>
            </a:r>
          </a:p>
          <a:p>
            <a:pPr marL="171450" indent="-171450">
              <a:buFont typeface="Arial" panose="020B0604020202020204" pitchFamily="34" charset="0"/>
              <a:buChar char="•"/>
              <a:defRPr/>
            </a:pPr>
            <a:r>
              <a:rPr lang="es-MX" altLang="en-US" dirty="0">
                <a:latin typeface="Arial" pitchFamily="34" charset="0"/>
              </a:rPr>
              <a:t>  Prácticas laborales inadecuadas.</a:t>
            </a:r>
            <a:endParaRPr lang="en-US" altLang="en-US" dirty="0">
              <a:latin typeface="Arial" pitchFamily="34" charset="0"/>
            </a:endParaRPr>
          </a:p>
        </p:txBody>
      </p:sp>
    </p:spTree>
    <p:extLst>
      <p:ext uri="{BB962C8B-B14F-4D97-AF65-F5344CB8AC3E}">
        <p14:creationId xmlns:p14="http://schemas.microsoft.com/office/powerpoint/2010/main" val="32444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B33689FC-E823-492B-9143-08B47FB860CF}" type="slidenum">
              <a:rPr lang="en-US" altLang="en-US"/>
              <a:pPr>
                <a:spcBef>
                  <a:spcPct val="0"/>
                </a:spcBef>
              </a:pPr>
              <a:t>7</a:t>
            </a:fld>
            <a:endParaRPr lang="en-US" altLang="en-US"/>
          </a:p>
        </p:txBody>
      </p:sp>
      <p:sp>
        <p:nvSpPr>
          <p:cNvPr id="220163"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xfrm>
            <a:off x="700088" y="4267200"/>
            <a:ext cx="5610225" cy="3962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nSpc>
                <a:spcPct val="90000"/>
              </a:lnSpc>
              <a:defRPr/>
            </a:pPr>
            <a:r>
              <a:rPr lang="es-MX" altLang="en-US" b="1" dirty="0">
                <a:latin typeface="Arial" pitchFamily="34" charset="0"/>
              </a:rPr>
              <a:t>Clasificación de Servicio</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La clasificación de servicio de una escalera debe mostrarse de manera prominente mediante una etiqueta con código de color en el riel lateral de la escalera. Busque las clasificaciones de servicio adecuadas para que coincidan con el nivel más alto de uso. Las calificaciones son:</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  Escaleras ligeras tipo III.</a:t>
            </a:r>
          </a:p>
          <a:p>
            <a:pPr marL="628650" lvl="1" indent="-171450">
              <a:lnSpc>
                <a:spcPct val="90000"/>
              </a:lnSpc>
              <a:buFont typeface="Arial" panose="020B0604020202020204" pitchFamily="34" charset="0"/>
              <a:buChar char="•"/>
              <a:defRPr/>
            </a:pPr>
            <a:r>
              <a:rPr lang="es-MX" altLang="en-US" dirty="0">
                <a:latin typeface="Arial" pitchFamily="34" charset="0"/>
              </a:rPr>
              <a:t> 3-6 pies de largo.</a:t>
            </a:r>
          </a:p>
          <a:p>
            <a:pPr marL="628650" lvl="1" indent="-171450">
              <a:lnSpc>
                <a:spcPct val="90000"/>
              </a:lnSpc>
              <a:buFont typeface="Arial" panose="020B0604020202020204" pitchFamily="34" charset="0"/>
              <a:buChar char="•"/>
              <a:defRPr/>
            </a:pPr>
            <a:r>
              <a:rPr lang="es-MX" altLang="en-US" dirty="0">
                <a:latin typeface="Arial" pitchFamily="34" charset="0"/>
              </a:rPr>
              <a:t>  Estas están clasificados para una carga máxima de 200 libras (usuario más materiales)</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  Escalera de tipo medio tipo II.</a:t>
            </a:r>
          </a:p>
          <a:p>
            <a:pPr marL="628650" lvl="1" indent="-171450">
              <a:lnSpc>
                <a:spcPct val="90000"/>
              </a:lnSpc>
              <a:buFont typeface="Arial" panose="020B0604020202020204" pitchFamily="34" charset="0"/>
              <a:buChar char="•"/>
              <a:defRPr/>
            </a:pPr>
            <a:r>
              <a:rPr lang="es-MX" altLang="en-US" dirty="0">
                <a:latin typeface="Arial" pitchFamily="34" charset="0"/>
              </a:rPr>
              <a:t> 3-12 pies de largo.</a:t>
            </a:r>
          </a:p>
          <a:p>
            <a:pPr marL="628650" lvl="1" indent="-171450">
              <a:lnSpc>
                <a:spcPct val="90000"/>
              </a:lnSpc>
              <a:buFont typeface="Arial" panose="020B0604020202020204" pitchFamily="34" charset="0"/>
              <a:buChar char="•"/>
              <a:defRPr/>
            </a:pPr>
            <a:r>
              <a:rPr lang="es-MX" altLang="en-US" dirty="0">
                <a:latin typeface="Arial" pitchFamily="34" charset="0"/>
              </a:rPr>
              <a:t>225 libras</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  Escalera de servicio pesado tipo I</a:t>
            </a:r>
          </a:p>
          <a:p>
            <a:pPr marL="628650" lvl="1" indent="-171450">
              <a:lnSpc>
                <a:spcPct val="90000"/>
              </a:lnSpc>
              <a:buFont typeface="Arial" panose="020B0604020202020204" pitchFamily="34" charset="0"/>
              <a:buChar char="•"/>
              <a:defRPr/>
            </a:pPr>
            <a:r>
              <a:rPr lang="es-MX" altLang="en-US" dirty="0">
                <a:latin typeface="Arial" pitchFamily="34" charset="0"/>
              </a:rPr>
              <a:t>3-20 pies de largo.</a:t>
            </a:r>
          </a:p>
          <a:p>
            <a:pPr marL="628650" lvl="1" indent="-171450">
              <a:lnSpc>
                <a:spcPct val="90000"/>
              </a:lnSpc>
              <a:buFont typeface="Arial" panose="020B0604020202020204" pitchFamily="34" charset="0"/>
              <a:buChar char="•"/>
              <a:defRPr/>
            </a:pPr>
            <a:r>
              <a:rPr lang="es-MX" altLang="en-US" dirty="0">
                <a:latin typeface="Arial" pitchFamily="34" charset="0"/>
              </a:rPr>
              <a:t> 250 libras.</a:t>
            </a:r>
            <a:endParaRPr lang="en-US" altLang="en-US" dirty="0">
              <a:latin typeface="Arial" pitchFamily="34" charset="0"/>
            </a:endParaRPr>
          </a:p>
        </p:txBody>
      </p:sp>
    </p:spTree>
    <p:extLst>
      <p:ext uri="{BB962C8B-B14F-4D97-AF65-F5344CB8AC3E}">
        <p14:creationId xmlns:p14="http://schemas.microsoft.com/office/powerpoint/2010/main" val="88358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5D203FB-D47C-4946-B777-591319950AED}" type="slidenum">
              <a:rPr lang="en-US" altLang="en-US"/>
              <a:pPr>
                <a:spcBef>
                  <a:spcPct val="0"/>
                </a:spcBef>
              </a:pPr>
              <a:t>8</a:t>
            </a:fld>
            <a:endParaRPr lang="en-US" altLang="en-US"/>
          </a:p>
        </p:txBody>
      </p:sp>
      <p:sp>
        <p:nvSpPr>
          <p:cNvPr id="222211"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700088" y="4267200"/>
            <a:ext cx="5610225"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s-MX" altLang="en-US" b="1" dirty="0">
                <a:latin typeface="Arial" pitchFamily="34" charset="0"/>
              </a:rPr>
              <a:t>Escaleras de Tijera </a:t>
            </a:r>
            <a:endParaRPr lang="es-MX" altLang="en-US" dirty="0">
              <a:latin typeface="Arial" pitchFamily="34" charset="0"/>
            </a:endParaRPr>
          </a:p>
          <a:p>
            <a:pPr>
              <a:defRPr/>
            </a:pPr>
            <a:r>
              <a:rPr lang="es-MX" altLang="en-US" dirty="0">
                <a:latin typeface="Arial" pitchFamily="34" charset="0"/>
              </a:rPr>
              <a:t>Se deben seguir las siguientes reglas cuando se trabaja en una escalera de tijera:</a:t>
            </a:r>
          </a:p>
          <a:p>
            <a:pP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Una escalera de tijera debe instalarse sobre una superficie plana.</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Extender completamente las patas antes de subir una escalera.</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Asegure el esparcidor. ¡Esto puede presentar un peligro de pellizco, así que mantenga los dedos alejados!</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Nunca use una escalera de tijera como una escalera recta.</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Las escaleras de tijera no exceden los 20 pies.</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No pise los dos escalones superiores o el estante del cubo.</a:t>
            </a:r>
          </a:p>
          <a:p>
            <a:pPr marL="171450" indent="-171450">
              <a:buFont typeface="Arial" panose="020B0604020202020204" pitchFamily="34" charset="0"/>
              <a:buChar char="•"/>
              <a:defRPr/>
            </a:pPr>
            <a:endParaRPr lang="es-MX" altLang="en-US" dirty="0">
              <a:latin typeface="Arial" pitchFamily="34" charset="0"/>
            </a:endParaRPr>
          </a:p>
          <a:p>
            <a:pPr marL="171450" indent="-171450">
              <a:buFont typeface="Arial" panose="020B0604020202020204" pitchFamily="34" charset="0"/>
              <a:buChar char="•"/>
              <a:defRPr/>
            </a:pPr>
            <a:r>
              <a:rPr lang="es-MX" altLang="en-US" dirty="0">
                <a:latin typeface="Arial" pitchFamily="34" charset="0"/>
              </a:rPr>
              <a:t>  los soportes traseros no están diseñados para soportar su peso.</a:t>
            </a: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s-MX" altLang="en-US" dirty="0">
              <a:latin typeface="Arial" pitchFamily="34" charset="0"/>
            </a:endParaRPr>
          </a:p>
          <a:p>
            <a:pPr>
              <a:defRPr/>
            </a:pPr>
            <a:endParaRPr lang="en-US" altLang="en-US" dirty="0">
              <a:latin typeface="Arial" pitchFamily="34" charset="0"/>
            </a:endParaRPr>
          </a:p>
        </p:txBody>
      </p:sp>
    </p:spTree>
    <p:extLst>
      <p:ext uri="{BB962C8B-B14F-4D97-AF65-F5344CB8AC3E}">
        <p14:creationId xmlns:p14="http://schemas.microsoft.com/office/powerpoint/2010/main" val="126363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14838"/>
            <a:ext cx="5610225" cy="4271962"/>
          </a:xfrm>
        </p:spPr>
        <p:txBody>
          <a:bodyPr/>
          <a:lstStyle/>
          <a:p>
            <a:r>
              <a:rPr lang="es-MX" b="1" dirty="0"/>
              <a:t>¿Qué está mal con esta imagen?</a:t>
            </a:r>
          </a:p>
          <a:p>
            <a:pPr>
              <a:lnSpc>
                <a:spcPct val="150000"/>
              </a:lnSpc>
            </a:pPr>
            <a:r>
              <a:rPr lang="es-MX"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s-MX" dirty="0"/>
          </a:p>
          <a:p>
            <a:pPr>
              <a:lnSpc>
                <a:spcPct val="150000"/>
              </a:lnSpc>
            </a:pPr>
            <a:r>
              <a:rPr lang="es-MX"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s-MX" dirty="0"/>
          </a:p>
          <a:p>
            <a:endParaRPr lang="en-US" dirty="0"/>
          </a:p>
        </p:txBody>
      </p:sp>
      <p:sp>
        <p:nvSpPr>
          <p:cNvPr id="4" name="Slide Number Placeholder 3"/>
          <p:cNvSpPr>
            <a:spLocks noGrp="1"/>
          </p:cNvSpPr>
          <p:nvPr>
            <p:ph type="sldNum" sz="quarter" idx="10"/>
          </p:nvPr>
        </p:nvSpPr>
        <p:spPr/>
        <p:txBody>
          <a:bodyPr/>
          <a:lstStyle/>
          <a:p>
            <a:fld id="{4062EB75-5E4D-4324-BD1E-F75D8ADBFDD2}" type="slidenum">
              <a:rPr lang="en-US" altLang="en-US" smtClean="0"/>
              <a:pPr/>
              <a:t>9</a:t>
            </a:fld>
            <a:endParaRPr lang="en-US" altLang="en-US" dirty="0"/>
          </a:p>
        </p:txBody>
      </p:sp>
    </p:spTree>
    <p:extLst>
      <p:ext uri="{BB962C8B-B14F-4D97-AF65-F5344CB8AC3E}">
        <p14:creationId xmlns:p14="http://schemas.microsoft.com/office/powerpoint/2010/main" val="336380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B9B9D5C-3907-4BD6-9793-BCDFDFF43DFC}" type="datetime1">
              <a:rPr lang="en-US"/>
              <a:pPr>
                <a:defRPr/>
              </a:pPr>
              <a:t>11/18/2020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7229D0EA-A57F-47D4-8766-DD37A9D24D70}" type="slidenum">
              <a:rPr lang="en-US" altLang="en-US"/>
              <a:pPr/>
              <a:t>‹#›</a:t>
            </a:fld>
            <a:endParaRPr lang="en-US" altLang="en-US"/>
          </a:p>
        </p:txBody>
      </p:sp>
    </p:spTree>
    <p:extLst>
      <p:ext uri="{BB962C8B-B14F-4D97-AF65-F5344CB8AC3E}">
        <p14:creationId xmlns:p14="http://schemas.microsoft.com/office/powerpoint/2010/main" val="37346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52CCE11-1FE4-46C8-AE06-AF144DC4330C}" type="datetime1">
              <a:rPr lang="en-US"/>
              <a:pPr>
                <a:defRPr/>
              </a:pPr>
              <a:t>11/18/2020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6FB9C928-EE2F-47EC-947B-E3B551173702}" type="slidenum">
              <a:rPr lang="en-US" altLang="en-US"/>
              <a:pPr/>
              <a:t>‹#›</a:t>
            </a:fld>
            <a:endParaRPr lang="en-US" altLang="en-US"/>
          </a:p>
        </p:txBody>
      </p:sp>
    </p:spTree>
    <p:extLst>
      <p:ext uri="{BB962C8B-B14F-4D97-AF65-F5344CB8AC3E}">
        <p14:creationId xmlns:p14="http://schemas.microsoft.com/office/powerpoint/2010/main" val="3489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DA14E34-730E-4272-B9A3-F589ECC2989E}" type="datetime1">
              <a:rPr lang="en-US"/>
              <a:pPr>
                <a:defRPr/>
              </a:pPr>
              <a:t>11/18/2020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9A688F0A-43D8-490F-B93E-AB690C81A202}" type="slidenum">
              <a:rPr lang="en-US" altLang="en-US"/>
              <a:pPr/>
              <a:t>‹#›</a:t>
            </a:fld>
            <a:endParaRPr lang="en-US" altLang="en-US"/>
          </a:p>
        </p:txBody>
      </p:sp>
    </p:spTree>
    <p:extLst>
      <p:ext uri="{BB962C8B-B14F-4D97-AF65-F5344CB8AC3E}">
        <p14:creationId xmlns:p14="http://schemas.microsoft.com/office/powerpoint/2010/main" val="33933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8532813-6265-4E2B-8C9A-0E0579F5DCBA}" type="datetime1">
              <a:rPr lang="en-US"/>
              <a:pPr>
                <a:defRPr/>
              </a:pPr>
              <a:t>11/18/2020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0EC58AD5-FE02-4D23-9F81-E79C6103D5EE}" type="slidenum">
              <a:rPr lang="en-US" altLang="en-US"/>
              <a:pPr/>
              <a:t>‹#›</a:t>
            </a:fld>
            <a:endParaRPr lang="en-US" altLang="en-US"/>
          </a:p>
        </p:txBody>
      </p:sp>
    </p:spTree>
    <p:extLst>
      <p:ext uri="{BB962C8B-B14F-4D97-AF65-F5344CB8AC3E}">
        <p14:creationId xmlns:p14="http://schemas.microsoft.com/office/powerpoint/2010/main" val="345265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32F8D-9AAA-47BA-950D-5666F894FA06}" type="slidenum">
              <a:rPr lang="en-US" altLang="en-US"/>
              <a:pPr>
                <a:defRPr/>
              </a:pPr>
              <a:t>‹#›</a:t>
            </a:fld>
            <a:endParaRPr lang="en-US"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788065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F755E4D-A574-4FE2-BBD0-DCF82DE59D4A}" type="datetime1">
              <a:rPr lang="en-US"/>
              <a:pPr>
                <a:defRPr/>
              </a:pPr>
              <a:t>11/18/2020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2D5D8109-1A12-408B-82C4-4C3C6C4038A2}" type="slidenum">
              <a:rPr lang="en-US" altLang="en-US"/>
              <a:pPr/>
              <a:t>‹#›</a:t>
            </a:fld>
            <a:endParaRPr lang="en-US" altLang="en-US"/>
          </a:p>
        </p:txBody>
      </p:sp>
    </p:spTree>
    <p:extLst>
      <p:ext uri="{BB962C8B-B14F-4D97-AF65-F5344CB8AC3E}">
        <p14:creationId xmlns:p14="http://schemas.microsoft.com/office/powerpoint/2010/main" val="5507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5ADBE5F-5815-4178-851C-3776A3DAD8A6}" type="datetime1">
              <a:rPr lang="en-US"/>
              <a:pPr>
                <a:defRPr/>
              </a:pPr>
              <a:t>11/18/2020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97831AA1-1FD8-4FD5-86B5-57BB6CF40AAB}" type="slidenum">
              <a:rPr lang="en-US" altLang="en-US"/>
              <a:pPr/>
              <a:t>‹#›</a:t>
            </a:fld>
            <a:endParaRPr lang="en-US" altLang="en-US"/>
          </a:p>
        </p:txBody>
      </p:sp>
    </p:spTree>
    <p:extLst>
      <p:ext uri="{BB962C8B-B14F-4D97-AF65-F5344CB8AC3E}">
        <p14:creationId xmlns:p14="http://schemas.microsoft.com/office/powerpoint/2010/main" val="94547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9A04F74-3653-47A6-ACF4-198568021D81}" type="datetime1">
              <a:rPr lang="en-US"/>
              <a:pPr>
                <a:defRPr/>
              </a:pPr>
              <a:t>11/18/2020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07EF438E-E8DA-4E74-B6FA-7AF4F12F4D38}" type="slidenum">
              <a:rPr lang="en-US" altLang="en-US"/>
              <a:pPr/>
              <a:t>‹#›</a:t>
            </a:fld>
            <a:endParaRPr lang="en-US" altLang="en-US"/>
          </a:p>
        </p:txBody>
      </p:sp>
    </p:spTree>
    <p:extLst>
      <p:ext uri="{BB962C8B-B14F-4D97-AF65-F5344CB8AC3E}">
        <p14:creationId xmlns:p14="http://schemas.microsoft.com/office/powerpoint/2010/main" val="340678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F80F1D0-FDD2-4BE6-B3C2-7F8DB145E079}" type="datetime1">
              <a:rPr lang="en-US"/>
              <a:pPr>
                <a:defRPr/>
              </a:pPr>
              <a:t>11/18/2020</a:t>
            </a:fld>
            <a:endParaRPr lang="en-US" dirty="0"/>
          </a:p>
        </p:txBody>
      </p:sp>
      <p:sp>
        <p:nvSpPr>
          <p:cNvPr id="8" name="Rectangle 6"/>
          <p:cNvSpPr>
            <a:spLocks noGrp="1" noChangeArrowheads="1"/>
          </p:cNvSpPr>
          <p:nvPr>
            <p:ph type="sldNum" sz="quarter" idx="11"/>
          </p:nvPr>
        </p:nvSpPr>
        <p:spPr>
          <a:ln/>
        </p:spPr>
        <p:txBody>
          <a:bodyPr/>
          <a:lstStyle>
            <a:lvl1pPr>
              <a:defRPr/>
            </a:lvl1pPr>
          </a:lstStyle>
          <a:p>
            <a:fld id="{C3F3913C-42F3-41E2-8FA2-A57FB3B96D84}" type="slidenum">
              <a:rPr lang="en-US" altLang="en-US"/>
              <a:pPr/>
              <a:t>‹#›</a:t>
            </a:fld>
            <a:endParaRPr lang="en-US" altLang="en-US"/>
          </a:p>
        </p:txBody>
      </p:sp>
    </p:spTree>
    <p:extLst>
      <p:ext uri="{BB962C8B-B14F-4D97-AF65-F5344CB8AC3E}">
        <p14:creationId xmlns:p14="http://schemas.microsoft.com/office/powerpoint/2010/main" val="394004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D37ACE-F827-486E-B2C4-CF07437D3190}" type="datetime1">
              <a:rPr lang="en-US"/>
              <a:pPr>
                <a:defRPr/>
              </a:pPr>
              <a:t>11/18/2020</a:t>
            </a:fld>
            <a:endParaRPr lang="en-US" dirty="0"/>
          </a:p>
        </p:txBody>
      </p:sp>
      <p:sp>
        <p:nvSpPr>
          <p:cNvPr id="4" name="Rectangle 6"/>
          <p:cNvSpPr>
            <a:spLocks noGrp="1" noChangeArrowheads="1"/>
          </p:cNvSpPr>
          <p:nvPr>
            <p:ph type="sldNum" sz="quarter" idx="11"/>
          </p:nvPr>
        </p:nvSpPr>
        <p:spPr>
          <a:ln/>
        </p:spPr>
        <p:txBody>
          <a:bodyPr/>
          <a:lstStyle>
            <a:lvl1pPr>
              <a:defRPr/>
            </a:lvl1pPr>
          </a:lstStyle>
          <a:p>
            <a:fld id="{8F646E37-F5E8-4244-95B7-AFB9CF2268EB}" type="slidenum">
              <a:rPr lang="en-US" altLang="en-US"/>
              <a:pPr/>
              <a:t>‹#›</a:t>
            </a:fld>
            <a:endParaRPr lang="en-US" altLang="en-US"/>
          </a:p>
        </p:txBody>
      </p:sp>
    </p:spTree>
    <p:extLst>
      <p:ext uri="{BB962C8B-B14F-4D97-AF65-F5344CB8AC3E}">
        <p14:creationId xmlns:p14="http://schemas.microsoft.com/office/powerpoint/2010/main" val="72841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B9F7B36-02B9-4E9A-8737-401F43A728B7}" type="datetime1">
              <a:rPr lang="en-US"/>
              <a:pPr>
                <a:defRPr/>
              </a:pPr>
              <a:t>11/18/2020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fld id="{55D8FCE1-EC49-4BA5-A970-25FB6E79C648}" type="slidenum">
              <a:rPr lang="en-US" altLang="en-US"/>
              <a:pPr/>
              <a:t>‹#›</a:t>
            </a:fld>
            <a:endParaRPr lang="en-US" altLang="en-US"/>
          </a:p>
        </p:txBody>
      </p:sp>
    </p:spTree>
    <p:extLst>
      <p:ext uri="{BB962C8B-B14F-4D97-AF65-F5344CB8AC3E}">
        <p14:creationId xmlns:p14="http://schemas.microsoft.com/office/powerpoint/2010/main" val="12542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16C6AEF-A538-4CE3-B74D-8FBA8824D0E9}" type="datetime1">
              <a:rPr lang="en-US"/>
              <a:pPr>
                <a:defRPr/>
              </a:pPr>
              <a:t>11/18/2020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60DD2E1A-2BD9-4245-B1AE-CE321AB624D0}" type="slidenum">
              <a:rPr lang="en-US" altLang="en-US"/>
              <a:pPr/>
              <a:t>‹#›</a:t>
            </a:fld>
            <a:endParaRPr lang="en-US" altLang="en-US"/>
          </a:p>
        </p:txBody>
      </p:sp>
    </p:spTree>
    <p:extLst>
      <p:ext uri="{BB962C8B-B14F-4D97-AF65-F5344CB8AC3E}">
        <p14:creationId xmlns:p14="http://schemas.microsoft.com/office/powerpoint/2010/main" val="96176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CC8787D-24B2-4261-9CF7-052CA4123504}" type="datetime1">
              <a:rPr lang="en-US"/>
              <a:pPr>
                <a:defRPr/>
              </a:pPr>
              <a:t>11/18/2020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A99E78C3-34A5-416E-8458-8436A6DDEEF5}" type="slidenum">
              <a:rPr lang="en-US" altLang="en-US"/>
              <a:pPr/>
              <a:t>‹#›</a:t>
            </a:fld>
            <a:endParaRPr lang="en-US" altLang="en-US"/>
          </a:p>
        </p:txBody>
      </p:sp>
    </p:spTree>
    <p:extLst>
      <p:ext uri="{BB962C8B-B14F-4D97-AF65-F5344CB8AC3E}">
        <p14:creationId xmlns:p14="http://schemas.microsoft.com/office/powerpoint/2010/main" val="151318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86A388E9-97AE-4F0D-A305-14E91BB427BA}" type="datetime1">
              <a:rPr lang="en-US"/>
              <a:pPr>
                <a:defRPr/>
              </a:pPr>
              <a:t>11/18/2020</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C20EBFF-0398-46EC-92F8-EE9520CA01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Donning%20a%20Full-body%20Fall%20Protection%20Harness%20(Demonstration).mp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BTS202~1/CLIENTS/CURREN~1/SRA/ACTIVE~1/2019-2~1/IMPLEM~1/Program/MATERI~1/202050~2/50860C~1/SELF-R~1.MP4" TargetMode="Externa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l"/>
            <a:r>
              <a:rPr lang="es-ES" sz="3200" dirty="0"/>
              <a:t>Protección Contra Caídas y Andamios</a:t>
            </a:r>
            <a:r>
              <a:rPr lang="es-ES" sz="3600" dirty="0"/>
              <a:t/>
            </a:r>
            <a:br>
              <a:rPr lang="es-ES" sz="3600" dirty="0"/>
            </a:br>
            <a:r>
              <a:rPr lang="es-ES" sz="2800" dirty="0"/>
              <a:t>Andamio al Lado del Buque</a:t>
            </a:r>
            <a:r>
              <a:rPr lang="es-ES" sz="3600" dirty="0"/>
              <a:t/>
            </a:r>
            <a:br>
              <a:rPr lang="es-ES" sz="3600" dirty="0"/>
            </a:br>
            <a:endParaRPr lang="en-US" sz="360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a:t>
            </a:fld>
            <a:endParaRPr lang="en-US" altLang="en-US"/>
          </a:p>
        </p:txBody>
      </p:sp>
      <p:sp>
        <p:nvSpPr>
          <p:cNvPr id="6" name="Text Box 40"/>
          <p:cNvSpPr txBox="1">
            <a:spLocks noChangeArrowheads="1"/>
          </p:cNvSpPr>
          <p:nvPr/>
        </p:nvSpPr>
        <p:spPr bwMode="auto">
          <a:xfrm>
            <a:off x="1066800" y="6121500"/>
            <a:ext cx="693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MX" altLang="ja-JP" sz="800" dirty="0" smtClean="0">
                <a:ea typeface="MS PGothic" pitchFamily="34" charset="-128"/>
                <a:cs typeface="Arial" pitchFamily="34" charset="0"/>
              </a:rPr>
              <a:t>Este </a:t>
            </a:r>
            <a:r>
              <a:rPr lang="es-MX" altLang="ja-JP" sz="800" dirty="0">
                <a:ea typeface="MS PGothic" pitchFamily="34" charset="-128"/>
                <a:cs typeface="Arial" pitchFamily="34" charset="0"/>
              </a:rPr>
              <a:t>material fue producido bajo la subvención SH-05055-SH8 de la Administración de Seguridad y Salud Ocupacional, Departamento de Trabajo de los Estados Unidos. No refleja necesariamente los puntos de vista o las políticas del Departamento de Trabajo de los EE. UU., Ni la mención de nombres comerciales, productos comerciales u organizaciones implica el respaldo del Gobierno de los EE. UU.</a:t>
            </a:r>
          </a:p>
          <a:p>
            <a:pPr eaLnBrk="1" hangingPunct="1">
              <a:spcBef>
                <a:spcPct val="0"/>
              </a:spcBef>
              <a:buFontTx/>
              <a:buNone/>
            </a:pPr>
            <a:r>
              <a:rPr lang="es-MX" altLang="ja-JP" sz="800" dirty="0">
                <a:ea typeface="MS PGothic" pitchFamily="34" charset="-128"/>
                <a:cs typeface="Arial" pitchFamily="34" charset="0"/>
              </a:rPr>
              <a:t>Se hicieron revisiones a este material con el número de subvención SH-05176-SH9 de la Administración de Seguridad y Salud Ocupacional, Departamento de Trabajo de los EE. UU.</a:t>
            </a:r>
          </a:p>
        </p:txBody>
      </p:sp>
      <p:pic>
        <p:nvPicPr>
          <p:cNvPr id="3" name="Picture 2"/>
          <p:cNvPicPr>
            <a:picLocks noChangeAspect="1"/>
          </p:cNvPicPr>
          <p:nvPr/>
        </p:nvPicPr>
        <p:blipFill>
          <a:blip r:embed="rId3"/>
          <a:stretch>
            <a:fillRect/>
          </a:stretch>
        </p:blipFill>
        <p:spPr>
          <a:xfrm>
            <a:off x="2633304" y="1642717"/>
            <a:ext cx="3877392" cy="3572566"/>
          </a:xfrm>
          <a:prstGeom prst="rect">
            <a:avLst/>
          </a:prstGeom>
        </p:spPr>
      </p:pic>
    </p:spTree>
    <p:extLst>
      <p:ext uri="{BB962C8B-B14F-4D97-AF65-F5344CB8AC3E}">
        <p14:creationId xmlns:p14="http://schemas.microsoft.com/office/powerpoint/2010/main" val="317906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pPr algn="l"/>
            <a:r>
              <a:rPr lang="en-US" sz="3600" dirty="0" err="1"/>
              <a:t>Escaleras</a:t>
            </a:r>
            <a:r>
              <a:rPr lang="en-US" sz="3600" dirty="0"/>
              <a:t> de </a:t>
            </a:r>
            <a:r>
              <a:rPr lang="en-US" sz="3600" dirty="0" err="1"/>
              <a:t>Extensión</a:t>
            </a:r>
            <a:r>
              <a:rPr lang="en-US" sz="3600" dirty="0"/>
              <a:t/>
            </a:r>
            <a:br>
              <a:rPr lang="en-US" sz="3600" dirty="0"/>
            </a:br>
            <a:r>
              <a:rPr lang="en-US" altLang="en-US" sz="2800" dirty="0"/>
              <a:t>Dos </a:t>
            </a:r>
            <a:r>
              <a:rPr lang="en-US" altLang="en-US" sz="2800" dirty="0" err="1"/>
              <a:t>Trabajadores</a:t>
            </a:r>
            <a:r>
              <a:rPr lang="en-US" altLang="en-US" sz="2800" dirty="0"/>
              <a:t> </a:t>
            </a:r>
            <a:r>
              <a:rPr lang="en-US" altLang="en-US" sz="2800" dirty="0" err="1"/>
              <a:t>usando</a:t>
            </a:r>
            <a:r>
              <a:rPr lang="en-US" altLang="en-US" sz="2800" dirty="0"/>
              <a:t> </a:t>
            </a:r>
            <a:r>
              <a:rPr lang="en-US" altLang="en-US" sz="2800" dirty="0" err="1"/>
              <a:t>escaleras</a:t>
            </a:r>
            <a:r>
              <a:rPr lang="en-US" altLang="en-US" sz="2800" dirty="0"/>
              <a:t> de </a:t>
            </a:r>
            <a:r>
              <a:rPr lang="en-US" altLang="en-US" sz="2800" dirty="0" err="1"/>
              <a:t>Extensión</a:t>
            </a:r>
            <a:r>
              <a:rPr lang="en-US" altLang="en-US" sz="3600" dirty="0"/>
              <a:t/>
            </a:r>
            <a:br>
              <a:rPr lang="en-US" altLang="en-US" sz="3600" dirty="0"/>
            </a:br>
            <a:endParaRPr lang="en-US" sz="360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10</a:t>
            </a:fld>
            <a:endParaRPr lang="en-US" altLang="en-US"/>
          </a:p>
        </p:txBody>
      </p:sp>
      <p:pic>
        <p:nvPicPr>
          <p:cNvPr id="5" name="Content Placeholder 4" descr="Properly secured portable ladder extending 36 inches above land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5143500" cy="3857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0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type="title"/>
          </p:nvPr>
        </p:nvSpPr>
        <p:spPr>
          <a:xfrm>
            <a:off x="381000" y="228600"/>
            <a:ext cx="8229600" cy="1143000"/>
          </a:xfrm>
          <a:noFill/>
        </p:spPr>
        <p:txBody>
          <a:bodyPr/>
          <a:lstStyle/>
          <a:p>
            <a:pPr algn="l"/>
            <a:r>
              <a:rPr lang="en-US" altLang="en-US"/>
              <a:t>Ángulo Correcto</a:t>
            </a:r>
            <a:br>
              <a:rPr lang="en-US" altLang="en-US"/>
            </a:br>
            <a:r>
              <a:rPr lang="en-US" altLang="en-US" sz="2800"/>
              <a:t>Usando el Ángulo Correcto</a:t>
            </a:r>
          </a:p>
        </p:txBody>
      </p:sp>
      <p:pic>
        <p:nvPicPr>
          <p:cNvPr id="227332" name="Picture 7" title="Usando el Angulo Correc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3638550" cy="407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3" name="TextBox 2"/>
          <p:cNvSpPr txBox="1">
            <a:spLocks noChangeArrowheads="1"/>
          </p:cNvSpPr>
          <p:nvPr/>
        </p:nvSpPr>
        <p:spPr bwMode="auto">
          <a:xfrm>
            <a:off x="1476375" y="413226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solidFill>
                  <a:schemeClr val="bg1"/>
                </a:solidFill>
              </a:rPr>
              <a:t>1</a:t>
            </a:r>
          </a:p>
        </p:txBody>
      </p:sp>
      <p:sp>
        <p:nvSpPr>
          <p:cNvPr id="2" name="Slide Number Placeholder 1"/>
          <p:cNvSpPr>
            <a:spLocks noGrp="1"/>
          </p:cNvSpPr>
          <p:nvPr>
            <p:ph type="sldNum" sz="quarter" idx="11"/>
          </p:nvPr>
        </p:nvSpPr>
        <p:spPr/>
        <p:txBody>
          <a:bodyPr/>
          <a:lstStyle/>
          <a:p>
            <a:fld id="{8F646E37-F5E8-4244-95B7-AFB9CF2268EB}"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title"/>
          </p:nvPr>
        </p:nvSpPr>
        <p:spPr>
          <a:noFill/>
        </p:spPr>
        <p:txBody>
          <a:bodyPr/>
          <a:lstStyle/>
          <a:p>
            <a:pPr algn="l"/>
            <a:r>
              <a:rPr lang="en-US" altLang="en-US"/>
              <a:t>Escaleras Fijas</a:t>
            </a:r>
            <a:br>
              <a:rPr lang="en-US" altLang="en-US"/>
            </a:br>
            <a:r>
              <a:rPr lang="en-US" altLang="en-US" sz="2800"/>
              <a:t>Una Escalera Fija</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noFill/>
        </p:spPr>
        <p:txBody>
          <a:bodyPr/>
          <a:lstStyle/>
          <a:p>
            <a:pPr algn="l"/>
            <a:r>
              <a:rPr lang="en-US" altLang="en-US"/>
              <a:t>Inspección de Escaleras</a:t>
            </a:r>
            <a:br>
              <a:rPr lang="en-US" altLang="en-US"/>
            </a:br>
            <a:r>
              <a:rPr lang="en-US" altLang="en-US" sz="2800"/>
              <a:t>Lista de verificación</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13</a:t>
            </a:fld>
            <a:endParaRPr lang="en-US" alt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EF9D8AF4-8D04-4939-B8A2-1251FE045A6C}" type="slidenum">
              <a:rPr lang="en-US" altLang="en-US" sz="1400"/>
              <a:pPr algn="r" eaLnBrk="1" hangingPunct="1">
                <a:spcBef>
                  <a:spcPct val="0"/>
                </a:spcBef>
                <a:buFontTx/>
                <a:buNone/>
              </a:pPr>
              <a:t>14</a:t>
            </a:fld>
            <a:endParaRPr lang="en-US" altLang="en-US" sz="1400"/>
          </a:p>
        </p:txBody>
      </p:sp>
      <p:sp>
        <p:nvSpPr>
          <p:cNvPr id="233475" name="Rectangle 2"/>
          <p:cNvSpPr>
            <a:spLocks noGrp="1" noChangeArrowheads="1"/>
          </p:cNvSpPr>
          <p:nvPr>
            <p:ph type="title" idx="4294967295"/>
          </p:nvPr>
        </p:nvSpPr>
        <p:spPr>
          <a:xfrm>
            <a:off x="457200" y="381000"/>
            <a:ext cx="8229600" cy="1036638"/>
          </a:xfrm>
        </p:spPr>
        <p:txBody>
          <a:bodyPr/>
          <a:lstStyle/>
          <a:p>
            <a:pPr algn="l" eaLnBrk="1" hangingPunct="1"/>
            <a:r>
              <a:rPr lang="en-US" altLang="en-US" dirty="0" err="1"/>
              <a:t>Seguridad</a:t>
            </a:r>
            <a:r>
              <a:rPr lang="en-US" altLang="en-US" dirty="0"/>
              <a:t> </a:t>
            </a:r>
            <a:r>
              <a:rPr lang="en-US" altLang="en-US" dirty="0" err="1"/>
              <a:t>en</a:t>
            </a:r>
            <a:r>
              <a:rPr lang="en-US" altLang="en-US" dirty="0"/>
              <a:t> </a:t>
            </a:r>
            <a:r>
              <a:rPr lang="en-US" altLang="en-US" dirty="0" err="1"/>
              <a:t>Escaleras</a:t>
            </a:r>
            <a:r>
              <a:rPr lang="en-US" altLang="en-US" dirty="0"/>
              <a:t> y </a:t>
            </a:r>
            <a:r>
              <a:rPr lang="en-US" altLang="en-US" dirty="0" err="1"/>
              <a:t>Caídas</a:t>
            </a:r>
            <a:r>
              <a:rPr lang="en-US" altLang="en-US" sz="3600" dirty="0"/>
              <a:t>	</a:t>
            </a:r>
          </a:p>
        </p:txBody>
      </p:sp>
      <p:sp>
        <p:nvSpPr>
          <p:cNvPr id="3" name="Slide Number Placeholder 2"/>
          <p:cNvSpPr>
            <a:spLocks noGrp="1"/>
          </p:cNvSpPr>
          <p:nvPr>
            <p:ph type="sldNum" sz="quarter" idx="11"/>
          </p:nvPr>
        </p:nvSpPr>
        <p:spPr/>
        <p:txBody>
          <a:bodyPr/>
          <a:lstStyle/>
          <a:p>
            <a:fld id="{55D8FCE1-EC49-4BA5-A970-25FB6E79C648}" type="slidenum">
              <a:rPr lang="en-US" altLang="en-US" smtClean="0"/>
              <a:pPr/>
              <a:t>14</a:t>
            </a:fld>
            <a:endParaRPr lang="en-US" altLang="en-US"/>
          </a:p>
        </p:txBody>
      </p:sp>
      <p:pic>
        <p:nvPicPr>
          <p:cNvPr id="2" name="Picture 1"/>
          <p:cNvPicPr>
            <a:picLocks noChangeAspect="1"/>
          </p:cNvPicPr>
          <p:nvPr/>
        </p:nvPicPr>
        <p:blipFill>
          <a:blip r:embed="rId3"/>
          <a:stretch>
            <a:fillRect/>
          </a:stretch>
        </p:blipFill>
        <p:spPr>
          <a:xfrm>
            <a:off x="1582882" y="2336872"/>
            <a:ext cx="5978236" cy="2989118"/>
          </a:xfrm>
          <a:prstGeom prst="rect">
            <a:avLst/>
          </a:prstGeom>
        </p:spPr>
      </p:pic>
      <p:pic>
        <p:nvPicPr>
          <p:cNvPr id="4" name="Picture 3"/>
          <p:cNvPicPr>
            <a:picLocks noChangeAspect="1"/>
          </p:cNvPicPr>
          <p:nvPr/>
        </p:nvPicPr>
        <p:blipFill>
          <a:blip r:embed="rId4"/>
          <a:stretch>
            <a:fillRect/>
          </a:stretch>
        </p:blipFill>
        <p:spPr>
          <a:xfrm>
            <a:off x="1828800" y="2606635"/>
            <a:ext cx="1271159" cy="251886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250825"/>
            <a:ext cx="8229600" cy="1276350"/>
          </a:xfrm>
          <a:noFill/>
        </p:spPr>
        <p:txBody>
          <a:bodyPr/>
          <a:lstStyle/>
          <a:p>
            <a:pPr algn="l"/>
            <a:r>
              <a:rPr lang="en-US" altLang="en-US"/>
              <a:t>Andamios</a:t>
            </a:r>
            <a:br>
              <a:rPr lang="en-US" altLang="en-US"/>
            </a:br>
            <a:r>
              <a:rPr lang="en-US" altLang="en-US" sz="2800"/>
              <a:t>Andamiaje en un Buque</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15</a:t>
            </a:fld>
            <a:endParaRPr lang="en-US" altLang="en-US"/>
          </a:p>
        </p:txBody>
      </p:sp>
      <p:sp>
        <p:nvSpPr>
          <p:cNvPr id="3" name="Rectangle 2"/>
          <p:cNvSpPr/>
          <p:nvPr/>
        </p:nvSpPr>
        <p:spPr>
          <a:xfrm>
            <a:off x="3361412" y="2743200"/>
            <a:ext cx="2236510" cy="646331"/>
          </a:xfrm>
          <a:prstGeom prst="rect">
            <a:avLst/>
          </a:prstGeom>
        </p:spPr>
        <p:txBody>
          <a:bodyPr wrap="none">
            <a:spAutoFit/>
          </a:bodyPr>
          <a:lstStyle/>
          <a:p>
            <a:r>
              <a:rPr lang="en-US" sz="3600" dirty="0" err="1" smtClean="0"/>
              <a:t>Andamios</a:t>
            </a:r>
            <a:endParaRPr lang="en-US" sz="3600" dirty="0"/>
          </a:p>
        </p:txBody>
      </p:sp>
      <p:sp>
        <p:nvSpPr>
          <p:cNvPr id="4" name="Rectangle 3"/>
          <p:cNvSpPr/>
          <p:nvPr/>
        </p:nvSpPr>
        <p:spPr>
          <a:xfrm>
            <a:off x="2446642" y="3563034"/>
            <a:ext cx="4066049" cy="646331"/>
          </a:xfrm>
          <a:prstGeom prst="rect">
            <a:avLst/>
          </a:prstGeom>
        </p:spPr>
        <p:txBody>
          <a:bodyPr wrap="none">
            <a:spAutoFit/>
          </a:bodyPr>
          <a:lstStyle/>
          <a:p>
            <a:r>
              <a:rPr lang="en-US" sz="3600" dirty="0" err="1"/>
              <a:t>Tipos</a:t>
            </a:r>
            <a:r>
              <a:rPr lang="en-US" sz="3600" dirty="0"/>
              <a:t> de </a:t>
            </a:r>
            <a:r>
              <a:rPr lang="en-US" sz="3600" dirty="0" err="1"/>
              <a:t>andamios</a:t>
            </a:r>
            <a:endParaRPr lang="en-US" sz="3600" dirty="0"/>
          </a:p>
        </p:txBody>
      </p:sp>
      <p:sp>
        <p:nvSpPr>
          <p:cNvPr id="5" name="Rectangle 4"/>
          <p:cNvSpPr/>
          <p:nvPr/>
        </p:nvSpPr>
        <p:spPr>
          <a:xfrm>
            <a:off x="1741738" y="4382868"/>
            <a:ext cx="5660524" cy="707886"/>
          </a:xfrm>
          <a:prstGeom prst="rect">
            <a:avLst/>
          </a:prstGeom>
        </p:spPr>
        <p:txBody>
          <a:bodyPr wrap="none">
            <a:spAutoFit/>
          </a:bodyPr>
          <a:lstStyle/>
          <a:p>
            <a:r>
              <a:rPr lang="en-US" sz="4000" dirty="0" err="1"/>
              <a:t>Andamio</a:t>
            </a:r>
            <a:r>
              <a:rPr lang="en-US" sz="4000" dirty="0"/>
              <a:t> de </a:t>
            </a:r>
            <a:r>
              <a:rPr lang="en-US" sz="4000" dirty="0" err="1"/>
              <a:t>suspensión</a:t>
            </a:r>
            <a:endParaRPr lang="en-US"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76200"/>
            <a:ext cx="8229600" cy="1341438"/>
          </a:xfrm>
          <a:noFill/>
        </p:spPr>
        <p:txBody>
          <a:bodyPr/>
          <a:lstStyle/>
          <a:p>
            <a:pPr algn="l"/>
            <a:r>
              <a:rPr lang="en-US" altLang="en-US"/>
              <a:t>Riesgos Potenciales</a:t>
            </a:r>
            <a:br>
              <a:rPr lang="en-US" altLang="en-US"/>
            </a:br>
            <a:r>
              <a:rPr lang="es-MX" altLang="en-US" sz="2800"/>
              <a:t>Superposición Incorrecta de la Tabla del Andamio</a:t>
            </a:r>
            <a:endParaRPr lang="en-US" altLang="en-US" sz="2800"/>
          </a:p>
        </p:txBody>
      </p:sp>
      <p:pic>
        <p:nvPicPr>
          <p:cNvPr id="237571" name="Picture 3" title="Superposicioin Incorrecta de la Table del Andam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391400" cy="42120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16</a:t>
            </a:fld>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sz="3600" dirty="0"/>
              <a:t>Cuando se </a:t>
            </a:r>
            <a:r>
              <a:rPr lang="es-ES" sz="3600" dirty="0" smtClean="0"/>
              <a:t>Requiere Andamios</a:t>
            </a:r>
            <a:r>
              <a:rPr lang="es-ES" sz="3600" dirty="0"/>
              <a:t/>
            </a:r>
            <a:br>
              <a:rPr lang="es-ES" sz="3600" dirty="0"/>
            </a:br>
            <a:r>
              <a:rPr lang="es-ES" sz="2800" dirty="0"/>
              <a:t>Dos trabajadores en andamios</a:t>
            </a:r>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17</a:t>
            </a:fld>
            <a:endParaRPr lang="en-US" altLang="en-US"/>
          </a:p>
        </p:txBody>
      </p:sp>
      <p:sp>
        <p:nvSpPr>
          <p:cNvPr id="3" name="Rectangle 2"/>
          <p:cNvSpPr/>
          <p:nvPr/>
        </p:nvSpPr>
        <p:spPr>
          <a:xfrm>
            <a:off x="1600200" y="2400270"/>
            <a:ext cx="6511334" cy="2862322"/>
          </a:xfrm>
          <a:prstGeom prst="rect">
            <a:avLst/>
          </a:prstGeom>
        </p:spPr>
        <p:txBody>
          <a:bodyPr wrap="none">
            <a:spAutoFit/>
          </a:bodyPr>
          <a:lstStyle/>
          <a:p>
            <a:pPr algn="ctr"/>
            <a:r>
              <a:rPr lang="en-US" sz="3600" dirty="0"/>
              <a:t>(1915.71</a:t>
            </a:r>
            <a:r>
              <a:rPr lang="en-US" sz="3600" dirty="0" smtClean="0"/>
              <a:t>)</a:t>
            </a:r>
          </a:p>
          <a:p>
            <a:pPr algn="ctr"/>
            <a:r>
              <a:rPr lang="es-MX" sz="3600" dirty="0" smtClean="0"/>
              <a:t>(</a:t>
            </a:r>
            <a:r>
              <a:rPr lang="es-MX" sz="3600" dirty="0"/>
              <a:t>1915.71) </a:t>
            </a:r>
            <a:endParaRPr lang="es-MX" sz="3600" dirty="0" smtClean="0"/>
          </a:p>
          <a:p>
            <a:pPr algn="ctr"/>
            <a:r>
              <a:rPr lang="es-MX" sz="3600" dirty="0" smtClean="0"/>
              <a:t>(</a:t>
            </a:r>
            <a:r>
              <a:rPr lang="es-MX" sz="3600" dirty="0"/>
              <a:t>8 CCR 1637</a:t>
            </a:r>
            <a:r>
              <a:rPr lang="es-MX" sz="3600" dirty="0" smtClean="0"/>
              <a:t>)</a:t>
            </a:r>
          </a:p>
          <a:p>
            <a:pPr algn="ctr"/>
            <a:r>
              <a:rPr lang="es-MX" sz="3600" b="1" dirty="0"/>
              <a:t>NAVSEA FY 16 009-74, 3.18.2</a:t>
            </a:r>
          </a:p>
          <a:p>
            <a:endParaRPr lang="es-MX" dirty="0"/>
          </a:p>
          <a:p>
            <a:endParaRPr lang="en-US" dirty="0"/>
          </a:p>
        </p:txBody>
      </p:sp>
    </p:spTree>
    <p:extLst>
      <p:ext uri="{BB962C8B-B14F-4D97-AF65-F5344CB8AC3E}">
        <p14:creationId xmlns:p14="http://schemas.microsoft.com/office/powerpoint/2010/main" val="16975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l"/>
            <a:r>
              <a:rPr lang="es-ES" sz="3600" dirty="0"/>
              <a:t>Causas del Soporte Inadecuado</a:t>
            </a:r>
            <a:br>
              <a:rPr lang="es-ES" sz="3600" dirty="0"/>
            </a:br>
            <a:r>
              <a:rPr lang="es-ES" sz="2800" dirty="0"/>
              <a:t>Andamio No Asegurado</a:t>
            </a:r>
            <a:r>
              <a:rPr lang="es-ES" dirty="0"/>
              <a:t/>
            </a:r>
            <a:br>
              <a:rPr lang="es-ES" dirty="0"/>
            </a:br>
            <a:endParaRPr lang="en-US"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18</a:t>
            </a:fld>
            <a:endParaRPr lang="en-US" altLang="en-US"/>
          </a:p>
        </p:txBody>
      </p:sp>
      <p:pic>
        <p:nvPicPr>
          <p:cNvPr id="5" name="Picture 3" title="Andamio No Asegurado"/>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55618"/>
            <a:ext cx="5933017" cy="4449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676400" y="3505200"/>
            <a:ext cx="1712672" cy="1712672"/>
          </a:xfrm>
          <a:prstGeom prst="rect">
            <a:avLst/>
          </a:prstGeom>
        </p:spPr>
      </p:pic>
    </p:spTree>
    <p:extLst>
      <p:ext uri="{BB962C8B-B14F-4D97-AF65-F5344CB8AC3E}">
        <p14:creationId xmlns:p14="http://schemas.microsoft.com/office/powerpoint/2010/main" val="3220720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l"/>
            <a:r>
              <a:rPr lang="en-US" altLang="en-US" sz="3600" dirty="0" err="1" smtClean="0"/>
              <a:t>Ejemplo</a:t>
            </a:r>
            <a:r>
              <a:rPr lang="en-US" altLang="en-US" sz="3600" dirty="0" smtClean="0"/>
              <a:t> de </a:t>
            </a:r>
            <a:r>
              <a:rPr lang="en-US" altLang="en-US" sz="3600" dirty="0" err="1" smtClean="0"/>
              <a:t>Soporte</a:t>
            </a:r>
            <a:r>
              <a:rPr lang="en-US" altLang="en-US" sz="3600" dirty="0" smtClean="0"/>
              <a:t> </a:t>
            </a:r>
            <a:r>
              <a:rPr lang="en-US" altLang="en-US" sz="3600" dirty="0" err="1" smtClean="0"/>
              <a:t>Adecuado</a:t>
            </a:r>
            <a:r>
              <a:rPr lang="en-US" altLang="en-US" sz="3600" dirty="0" smtClean="0"/>
              <a:t/>
            </a:r>
            <a:br>
              <a:rPr lang="en-US" altLang="en-US" sz="3600" dirty="0" smtClean="0"/>
            </a:br>
            <a:r>
              <a:rPr lang="en-US" altLang="en-US" sz="2400" dirty="0" err="1" smtClean="0"/>
              <a:t>Soporte</a:t>
            </a:r>
            <a:r>
              <a:rPr lang="en-US" altLang="en-US" sz="2400" dirty="0" smtClean="0"/>
              <a:t> </a:t>
            </a:r>
            <a:r>
              <a:rPr lang="en-US" altLang="en-US" sz="2400" dirty="0" err="1" smtClean="0"/>
              <a:t>adecuado</a:t>
            </a:r>
            <a:r>
              <a:rPr lang="en-US" altLang="en-US" sz="2400" dirty="0" smtClean="0"/>
              <a:t> de </a:t>
            </a:r>
            <a:r>
              <a:rPr lang="en-US" altLang="en-US" sz="2400" dirty="0" err="1" smtClean="0"/>
              <a:t>puntal</a:t>
            </a:r>
            <a:r>
              <a:rPr lang="en-US" altLang="en-US" sz="2400" dirty="0" smtClean="0"/>
              <a:t/>
            </a:r>
            <a:br>
              <a:rPr lang="en-US" altLang="en-US" sz="2400" dirty="0" smtClean="0"/>
            </a:br>
            <a:endParaRPr lang="en-US" sz="360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19</a:t>
            </a:fld>
            <a:endParaRPr lang="en-US" altLang="en-US"/>
          </a:p>
        </p:txBody>
      </p:sp>
      <p:pic>
        <p:nvPicPr>
          <p:cNvPr id="5" name="Picture 3" descr="New-scaf0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8350" y="1678781"/>
            <a:ext cx="5067300" cy="444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133600" y="3613666"/>
            <a:ext cx="1338828" cy="369332"/>
          </a:xfrm>
          <a:prstGeom prst="rect">
            <a:avLst/>
          </a:prstGeom>
        </p:spPr>
        <p:txBody>
          <a:bodyPr wrap="none">
            <a:spAutoFit/>
          </a:bodyPr>
          <a:lstStyle/>
          <a:p>
            <a:r>
              <a:rPr lang="en-US" altLang="en-US" b="1" dirty="0"/>
              <a:t>Base plate</a:t>
            </a:r>
            <a:endParaRPr lang="en-US" dirty="0"/>
          </a:p>
        </p:txBody>
      </p:sp>
      <p:sp>
        <p:nvSpPr>
          <p:cNvPr id="7" name="Rectangle 6"/>
          <p:cNvSpPr/>
          <p:nvPr/>
        </p:nvSpPr>
        <p:spPr>
          <a:xfrm>
            <a:off x="6019800" y="4191000"/>
            <a:ext cx="998991" cy="369332"/>
          </a:xfrm>
          <a:prstGeom prst="rect">
            <a:avLst/>
          </a:prstGeom>
        </p:spPr>
        <p:txBody>
          <a:bodyPr wrap="none">
            <a:spAutoFit/>
          </a:bodyPr>
          <a:lstStyle/>
          <a:p>
            <a:r>
              <a:rPr lang="en-US" altLang="en-US" b="1" dirty="0">
                <a:latin typeface="Times New Roman" pitchFamily="18" charset="0"/>
              </a:rPr>
              <a:t>Mud sill</a:t>
            </a:r>
            <a:endParaRPr lang="en-US" altLang="en-US" b="1" dirty="0"/>
          </a:p>
        </p:txBody>
      </p:sp>
    </p:spTree>
    <p:extLst>
      <p:ext uri="{BB962C8B-B14F-4D97-AF65-F5344CB8AC3E}">
        <p14:creationId xmlns:p14="http://schemas.microsoft.com/office/powerpoint/2010/main" val="125693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err="1"/>
              <a:t>Tópicos</a:t>
            </a:r>
            <a:r>
              <a:rPr lang="en-US" sz="3600" dirty="0"/>
              <a:t/>
            </a:r>
            <a:br>
              <a:rPr lang="en-US" sz="3600" dirty="0"/>
            </a:br>
            <a:r>
              <a:rPr lang="en-US" sz="2800" dirty="0"/>
              <a:t>Dos </a:t>
            </a:r>
            <a:r>
              <a:rPr lang="en-US" sz="2800" dirty="0" err="1"/>
              <a:t>Trabajadores</a:t>
            </a:r>
            <a:r>
              <a:rPr lang="en-US" sz="2800" dirty="0"/>
              <a:t> a </a:t>
            </a:r>
            <a:r>
              <a:rPr lang="en-US" sz="2800" dirty="0" err="1"/>
              <a:t>Bordo</a:t>
            </a:r>
            <a:r>
              <a:rPr lang="en-US" sz="2800" dirty="0"/>
              <a:t> </a:t>
            </a:r>
            <a:r>
              <a:rPr lang="en-US" sz="2800" dirty="0" err="1"/>
              <a:t>Usando</a:t>
            </a:r>
            <a:r>
              <a:rPr lang="en-US" sz="2800" dirty="0"/>
              <a:t> </a:t>
            </a:r>
            <a:r>
              <a:rPr lang="en-US" sz="2800" dirty="0" err="1"/>
              <a:t>Arnés</a:t>
            </a:r>
            <a:endParaRPr lang="en-US" sz="280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2</a:t>
            </a:fld>
            <a:endParaRPr lang="en-US" altLang="en-US"/>
          </a:p>
        </p:txBody>
      </p:sp>
      <p:sp>
        <p:nvSpPr>
          <p:cNvPr id="3" name="Rectangle 2"/>
          <p:cNvSpPr/>
          <p:nvPr/>
        </p:nvSpPr>
        <p:spPr>
          <a:xfrm>
            <a:off x="1981200" y="2061716"/>
            <a:ext cx="4572000" cy="3539430"/>
          </a:xfrm>
          <a:prstGeom prst="rect">
            <a:avLst/>
          </a:prstGeom>
        </p:spPr>
        <p:txBody>
          <a:bodyPr>
            <a:spAutoFit/>
          </a:bodyPr>
          <a:lstStyle/>
          <a:p>
            <a:pPr marL="685800" lvl="1" indent="-228600">
              <a:buFont typeface="+mj-lt"/>
              <a:buAutoNum type="arabicPeriod"/>
            </a:pPr>
            <a:r>
              <a:rPr lang="es-MX" sz="3200" dirty="0"/>
              <a:t>Trabajando sobre el suelo </a:t>
            </a:r>
          </a:p>
          <a:p>
            <a:pPr marL="685800" lvl="1" indent="-228600">
              <a:buFont typeface="+mj-lt"/>
              <a:buAutoNum type="arabicPeriod"/>
            </a:pPr>
            <a:r>
              <a:rPr lang="es-MX" sz="3200" dirty="0"/>
              <a:t>Trabajando en escaleras</a:t>
            </a:r>
          </a:p>
          <a:p>
            <a:pPr marL="685800" lvl="1" indent="-228600">
              <a:buFont typeface="+mj-lt"/>
              <a:buAutoNum type="arabicPeriod"/>
            </a:pPr>
            <a:r>
              <a:rPr lang="es-MX" sz="3200" dirty="0"/>
              <a:t>Trabajando en andamios</a:t>
            </a:r>
          </a:p>
          <a:p>
            <a:pPr marL="685800" lvl="1" indent="-228600">
              <a:buFont typeface="+mj-lt"/>
              <a:buAutoNum type="arabicPeriod"/>
            </a:pPr>
            <a:r>
              <a:rPr lang="es-MX" sz="3200" dirty="0"/>
              <a:t>Examen</a:t>
            </a:r>
          </a:p>
        </p:txBody>
      </p:sp>
    </p:spTree>
    <p:extLst>
      <p:ext uri="{BB962C8B-B14F-4D97-AF65-F5344CB8AC3E}">
        <p14:creationId xmlns:p14="http://schemas.microsoft.com/office/powerpoint/2010/main" val="18411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sz="3600" dirty="0"/>
              <a:t>Barandillas</a:t>
            </a:r>
            <a:br>
              <a:rPr lang="es-ES" sz="3600" dirty="0"/>
            </a:br>
            <a:r>
              <a:rPr lang="es-ES" sz="2800" dirty="0"/>
              <a:t>Una Barandilla Que Está Muy Floja</a:t>
            </a:r>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20</a:t>
            </a:fld>
            <a:endParaRPr lang="en-US" altLang="en-US"/>
          </a:p>
        </p:txBody>
      </p:sp>
      <p:pic>
        <p:nvPicPr>
          <p:cNvPr id="5" name="Picture 3" title="Una Barandilla Que Esta Muy Floj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8676" y="1953970"/>
            <a:ext cx="5386647" cy="38654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850967" y="3007086"/>
            <a:ext cx="1826009" cy="1829759"/>
          </a:xfrm>
          <a:prstGeom prst="rect">
            <a:avLst/>
          </a:prstGeom>
        </p:spPr>
      </p:pic>
    </p:spTree>
    <p:extLst>
      <p:ext uri="{BB962C8B-B14F-4D97-AF65-F5344CB8AC3E}">
        <p14:creationId xmlns:p14="http://schemas.microsoft.com/office/powerpoint/2010/main" val="292891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sz="3600" dirty="0"/>
              <a:t>Barandillas Continuación</a:t>
            </a:r>
            <a:br>
              <a:rPr lang="es-ES" sz="3600" dirty="0"/>
            </a:br>
            <a:r>
              <a:rPr lang="es-ES" sz="2800" dirty="0"/>
              <a:t>Una Barandilla con Etiqueta Verde</a:t>
            </a:r>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21</a:t>
            </a:fld>
            <a:endParaRPr lang="en-US" altLang="en-US"/>
          </a:p>
        </p:txBody>
      </p:sp>
      <p:pic>
        <p:nvPicPr>
          <p:cNvPr id="3" name="Picture 2"/>
          <p:cNvPicPr>
            <a:picLocks noChangeAspect="1"/>
          </p:cNvPicPr>
          <p:nvPr/>
        </p:nvPicPr>
        <p:blipFill>
          <a:blip r:embed="rId3"/>
          <a:stretch>
            <a:fillRect/>
          </a:stretch>
        </p:blipFill>
        <p:spPr>
          <a:xfrm>
            <a:off x="1600200" y="2057400"/>
            <a:ext cx="5779324" cy="3546843"/>
          </a:xfrm>
          <a:prstGeom prst="rect">
            <a:avLst/>
          </a:prstGeom>
        </p:spPr>
      </p:pic>
    </p:spTree>
    <p:extLst>
      <p:ext uri="{BB962C8B-B14F-4D97-AF65-F5344CB8AC3E}">
        <p14:creationId xmlns:p14="http://schemas.microsoft.com/office/powerpoint/2010/main" val="280156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s-ES" sz="3600" dirty="0"/>
              <a:t>¿Qué Está Mal con Esta Imagen? </a:t>
            </a:r>
            <a:br>
              <a:rPr lang="es-ES" sz="3600" dirty="0"/>
            </a:br>
            <a:r>
              <a:rPr lang="es-ES" sz="2800" dirty="0"/>
              <a:t>Trabajador en Plataforma</a:t>
            </a:r>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22</a:t>
            </a:fld>
            <a:endParaRPr lang="en-US" altLang="en-US"/>
          </a:p>
        </p:txBody>
      </p:sp>
      <p:pic>
        <p:nvPicPr>
          <p:cNvPr id="5" name="Picture 6" descr="Picture13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6276451" cy="3750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2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579438"/>
            <a:ext cx="8229600" cy="838200"/>
          </a:xfrm>
          <a:noFill/>
        </p:spPr>
        <p:txBody>
          <a:bodyPr/>
          <a:lstStyle/>
          <a:p>
            <a:pPr algn="l"/>
            <a:r>
              <a:rPr lang="es-MX" altLang="en-US" sz="3600"/>
              <a:t>Su lista de Verificación de Andamios</a:t>
            </a:r>
            <a:r>
              <a:rPr lang="en-US" altLang="en-US" sz="3600"/>
              <a:t/>
            </a:r>
            <a:br>
              <a:rPr lang="en-US" altLang="en-US" sz="3600"/>
            </a:br>
            <a:r>
              <a:rPr lang="en-US" altLang="en-US" sz="2800"/>
              <a:t>Lista de Verificación</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579438"/>
            <a:ext cx="8229600" cy="838200"/>
          </a:xfrm>
          <a:noFill/>
        </p:spPr>
        <p:txBody>
          <a:bodyPr/>
          <a:lstStyle/>
          <a:p>
            <a:pPr algn="l"/>
            <a:r>
              <a:rPr lang="es-MX" altLang="en-US" sz="3600" dirty="0"/>
              <a:t>Lista de Verificación de Andamios</a:t>
            </a:r>
            <a:r>
              <a:rPr lang="en-US" altLang="en-US" dirty="0"/>
              <a:t/>
            </a:r>
            <a:br>
              <a:rPr lang="en-US" altLang="en-US" dirty="0"/>
            </a:br>
            <a:r>
              <a:rPr lang="en-US" altLang="en-US" sz="2800" dirty="0" err="1"/>
              <a:t>Trabajador</a:t>
            </a:r>
            <a:r>
              <a:rPr lang="en-US" altLang="en-US" sz="2800" dirty="0"/>
              <a:t> </a:t>
            </a:r>
            <a:r>
              <a:rPr lang="en-US" altLang="en-US" sz="2800" dirty="0" err="1"/>
              <a:t>Usando</a:t>
            </a:r>
            <a:r>
              <a:rPr lang="en-US" altLang="en-US" sz="2800" dirty="0"/>
              <a:t> </a:t>
            </a:r>
            <a:r>
              <a:rPr lang="en-US" altLang="en-US" sz="2800" dirty="0" err="1"/>
              <a:t>Lista</a:t>
            </a:r>
            <a:r>
              <a:rPr lang="en-US" altLang="en-US" sz="2800" dirty="0"/>
              <a:t> de </a:t>
            </a:r>
            <a:r>
              <a:rPr lang="en-US" altLang="en-US" sz="2800" dirty="0" err="1"/>
              <a:t>Verificación</a:t>
            </a:r>
            <a:endParaRPr lang="en-US" altLang="en-US" sz="2800" dirty="0"/>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685800" y="985999"/>
            <a:ext cx="8229600" cy="838200"/>
          </a:xfrm>
          <a:noFill/>
        </p:spPr>
        <p:txBody>
          <a:bodyPr/>
          <a:lstStyle/>
          <a:p>
            <a:pPr algn="l"/>
            <a:r>
              <a:rPr lang="es-MX" altLang="en-US" sz="3600" dirty="0"/>
              <a:t>Protección Contra Caídas y Andamios</a:t>
            </a:r>
            <a:r>
              <a:rPr lang="en-US" altLang="en-US" sz="3600" dirty="0"/>
              <a:t/>
            </a:r>
            <a:br>
              <a:rPr lang="en-US" altLang="en-US" sz="3600" dirty="0"/>
            </a:br>
            <a:r>
              <a:rPr lang="en-US" altLang="en-US" dirty="0"/>
              <a:t/>
            </a:r>
            <a:br>
              <a:rPr lang="en-US" altLang="en-US" dirty="0"/>
            </a:br>
            <a:endParaRPr lang="en-US" altLang="en-US" sz="2800" dirty="0"/>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25</a:t>
            </a:fld>
            <a:endParaRPr lang="en-US" altLang="en-US"/>
          </a:p>
        </p:txBody>
      </p:sp>
      <p:graphicFrame>
        <p:nvGraphicFramePr>
          <p:cNvPr id="5" name="Diagram 4" title="¡EXAMEN!">
            <a:extLst>
              <a:ext uri="{FF2B5EF4-FFF2-40B4-BE49-F238E27FC236}"/>
            </a:extLst>
          </p:cNvPr>
          <p:cNvGraphicFramePr/>
          <p:nvPr>
            <p:extLst>
              <p:ext uri="{D42A27DB-BD31-4B8C-83A1-F6EECF244321}">
                <p14:modId xmlns:p14="http://schemas.microsoft.com/office/powerpoint/2010/main" val="2378291578"/>
              </p:ext>
            </p:extLst>
          </p:nvPr>
        </p:nvGraphicFramePr>
        <p:xfrm>
          <a:off x="442687" y="1828801"/>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524000" y="2176623"/>
            <a:ext cx="6313642" cy="3147383"/>
          </a:xfrm>
          <a:prstGeom prst="rect">
            <a:avLst/>
          </a:prstGeom>
        </p:spPr>
      </p:pic>
      <p:pic>
        <p:nvPicPr>
          <p:cNvPr id="4" name="Picture 3"/>
          <p:cNvPicPr>
            <a:picLocks noChangeAspect="1"/>
          </p:cNvPicPr>
          <p:nvPr/>
        </p:nvPicPr>
        <p:blipFill>
          <a:blip r:embed="rId9"/>
          <a:stretch>
            <a:fillRect/>
          </a:stretch>
        </p:blipFill>
        <p:spPr>
          <a:xfrm>
            <a:off x="1752600" y="2491381"/>
            <a:ext cx="1274174" cy="2517866"/>
          </a:xfrm>
          <a:prstGeom prst="rect">
            <a:avLst/>
          </a:prstGeom>
        </p:spPr>
      </p:pic>
    </p:spTree>
    <p:extLst>
      <p:ext uri="{BB962C8B-B14F-4D97-AF65-F5344CB8AC3E}">
        <p14:creationId xmlns:p14="http://schemas.microsoft.com/office/powerpoint/2010/main" val="2496012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76200"/>
            <a:ext cx="8229600" cy="1447800"/>
          </a:xfrm>
          <a:noFill/>
        </p:spPr>
        <p:txBody>
          <a:bodyPr/>
          <a:lstStyle/>
          <a:p>
            <a:pPr algn="l"/>
            <a:r>
              <a:rPr lang="en-US" altLang="en-US" sz="3200" dirty="0" smtClean="0">
                <a:solidFill>
                  <a:schemeClr val="tx1"/>
                </a:solidFill>
              </a:rPr>
              <a:t>Sistema Personal Contra </a:t>
            </a:r>
            <a:r>
              <a:rPr lang="en-US" altLang="en-US" sz="3200" dirty="0" err="1" smtClean="0">
                <a:solidFill>
                  <a:schemeClr val="tx1"/>
                </a:solidFill>
              </a:rPr>
              <a:t>Caídas</a:t>
            </a:r>
            <a:r>
              <a:rPr lang="en-US" altLang="en-US" sz="3200" dirty="0" smtClean="0">
                <a:solidFill>
                  <a:schemeClr val="tx1"/>
                </a:solidFill>
              </a:rPr>
              <a:t> (</a:t>
            </a:r>
            <a:r>
              <a:rPr lang="en-US" altLang="en-US" sz="3200" dirty="0" err="1" smtClean="0">
                <a:solidFill>
                  <a:schemeClr val="tx1"/>
                </a:solidFill>
              </a:rPr>
              <a:t>PFAS</a:t>
            </a:r>
            <a:r>
              <a:rPr lang="en-US" altLang="en-US" sz="3200" dirty="0" smtClean="0">
                <a:solidFill>
                  <a:schemeClr val="tx1"/>
                </a:solidFill>
              </a:rPr>
              <a:t>)</a:t>
            </a:r>
            <a:r>
              <a:rPr lang="en-US" altLang="en-US" dirty="0" smtClean="0">
                <a:solidFill>
                  <a:schemeClr val="tx1"/>
                </a:solidFill>
              </a:rPr>
              <a:t/>
            </a:r>
            <a:br>
              <a:rPr lang="en-US" altLang="en-US" dirty="0" smtClean="0">
                <a:solidFill>
                  <a:schemeClr val="tx1"/>
                </a:solidFill>
              </a:rPr>
            </a:br>
            <a:r>
              <a:rPr lang="en-US" altLang="en-US" sz="2400" dirty="0" smtClean="0">
                <a:solidFill>
                  <a:schemeClr val="tx1"/>
                </a:solidFill>
              </a:rPr>
              <a:t>El ABC del Sistema Personal Contra </a:t>
            </a:r>
            <a:r>
              <a:rPr lang="en-US" altLang="en-US" sz="2400" dirty="0" err="1" smtClean="0">
                <a:solidFill>
                  <a:schemeClr val="tx1"/>
                </a:solidFill>
              </a:rPr>
              <a:t>Caídas</a:t>
            </a:r>
            <a:endParaRPr lang="en-US" altLang="en-US" sz="2400" dirty="0">
              <a:solidFill>
                <a:schemeClr val="tx1"/>
              </a:solidFill>
            </a:endParaRP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26</a:t>
            </a:fld>
            <a:endParaRPr lang="en-US" altLang="en-US" dirty="0"/>
          </a:p>
        </p:txBody>
      </p:sp>
      <p:pic>
        <p:nvPicPr>
          <p:cNvPr id="6" name="Picture 5"/>
          <p:cNvPicPr>
            <a:picLocks noChangeAspect="1"/>
          </p:cNvPicPr>
          <p:nvPr/>
        </p:nvPicPr>
        <p:blipFill>
          <a:blip r:embed="rId3"/>
          <a:stretch>
            <a:fillRect/>
          </a:stretch>
        </p:blipFill>
        <p:spPr>
          <a:xfrm>
            <a:off x="7315200" y="993086"/>
            <a:ext cx="833570" cy="558623"/>
          </a:xfrm>
          <a:prstGeom prst="rect">
            <a:avLst/>
          </a:prstGeom>
        </p:spPr>
      </p:pic>
    </p:spTree>
    <p:extLst>
      <p:ext uri="{BB962C8B-B14F-4D97-AF65-F5344CB8AC3E}">
        <p14:creationId xmlns:p14="http://schemas.microsoft.com/office/powerpoint/2010/main" val="4265336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04800"/>
            <a:ext cx="8229600" cy="1112838"/>
          </a:xfrm>
          <a:noFill/>
        </p:spPr>
        <p:txBody>
          <a:bodyPr/>
          <a:lstStyle/>
          <a:p>
            <a:pPr algn="l"/>
            <a:r>
              <a:rPr lang="en-US" altLang="en-US" dirty="0" err="1" smtClean="0">
                <a:solidFill>
                  <a:schemeClr val="tx1"/>
                </a:solidFill>
              </a:rPr>
              <a:t>Anclaje</a:t>
            </a:r>
            <a:r>
              <a:rPr lang="en-US" altLang="en-US" dirty="0">
                <a:solidFill>
                  <a:schemeClr val="tx1"/>
                </a:solidFill>
              </a:rPr>
              <a:t/>
            </a:r>
            <a:br>
              <a:rPr lang="en-US" altLang="en-US" dirty="0">
                <a:solidFill>
                  <a:schemeClr val="tx1"/>
                </a:solidFill>
              </a:rPr>
            </a:br>
            <a:r>
              <a:rPr lang="en-US" altLang="en-US" sz="2400" dirty="0" err="1" smtClean="0">
                <a:solidFill>
                  <a:schemeClr val="tx1"/>
                </a:solidFill>
              </a:rPr>
              <a:t>Varios</a:t>
            </a:r>
            <a:r>
              <a:rPr lang="en-US" altLang="en-US" sz="2400" dirty="0" smtClean="0">
                <a:solidFill>
                  <a:schemeClr val="tx1"/>
                </a:solidFill>
              </a:rPr>
              <a:t> </a:t>
            </a:r>
            <a:r>
              <a:rPr lang="en-US" altLang="en-US" sz="2400" dirty="0" err="1" smtClean="0">
                <a:solidFill>
                  <a:schemeClr val="tx1"/>
                </a:solidFill>
              </a:rPr>
              <a:t>Ejemplos</a:t>
            </a:r>
            <a:r>
              <a:rPr lang="en-US" altLang="en-US" sz="2400" dirty="0" smtClean="0">
                <a:solidFill>
                  <a:schemeClr val="tx1"/>
                </a:solidFill>
              </a:rPr>
              <a:t> de </a:t>
            </a:r>
            <a:r>
              <a:rPr lang="en-US" altLang="en-US" sz="2400" dirty="0" err="1" smtClean="0">
                <a:solidFill>
                  <a:schemeClr val="tx1"/>
                </a:solidFill>
              </a:rPr>
              <a:t>Anclajes</a:t>
            </a:r>
            <a:r>
              <a:rPr lang="en-US" altLang="en-US" dirty="0">
                <a:solidFill>
                  <a:schemeClr val="tx1"/>
                </a:solidFill>
              </a:rPr>
              <a:t/>
            </a:r>
            <a:br>
              <a:rPr lang="en-US" altLang="en-US" dirty="0">
                <a:solidFill>
                  <a:schemeClr val="tx1"/>
                </a:solidFill>
              </a:rPr>
            </a:br>
            <a:endParaRPr lang="en-US" altLang="en-US" sz="2800" dirty="0">
              <a:solidFill>
                <a:schemeClr val="tx1"/>
              </a:solidFill>
            </a:endParaRP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27</a:t>
            </a:fld>
            <a:endParaRPr lang="en-US" altLang="en-US" dirty="0"/>
          </a:p>
        </p:txBody>
      </p:sp>
      <p:pic>
        <p:nvPicPr>
          <p:cNvPr id="2" name="Picture 1"/>
          <p:cNvPicPr>
            <a:picLocks noChangeAspect="1"/>
          </p:cNvPicPr>
          <p:nvPr/>
        </p:nvPicPr>
        <p:blipFill>
          <a:blip r:embed="rId3"/>
          <a:stretch>
            <a:fillRect/>
          </a:stretch>
        </p:blipFill>
        <p:spPr>
          <a:xfrm>
            <a:off x="1981200" y="1752600"/>
            <a:ext cx="5099567" cy="3847670"/>
          </a:xfrm>
          <a:prstGeom prst="rect">
            <a:avLst/>
          </a:prstGeom>
        </p:spPr>
      </p:pic>
    </p:spTree>
    <p:extLst>
      <p:ext uri="{BB962C8B-B14F-4D97-AF65-F5344CB8AC3E}">
        <p14:creationId xmlns:p14="http://schemas.microsoft.com/office/powerpoint/2010/main" val="216666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04800"/>
            <a:ext cx="8229600" cy="1112838"/>
          </a:xfrm>
          <a:noFill/>
        </p:spPr>
        <p:txBody>
          <a:bodyPr/>
          <a:lstStyle/>
          <a:p>
            <a:pPr algn="l"/>
            <a:r>
              <a:rPr lang="en-US" altLang="en-US" dirty="0" err="1" smtClean="0">
                <a:solidFill>
                  <a:schemeClr val="tx1"/>
                </a:solidFill>
              </a:rPr>
              <a:t>Puntos</a:t>
            </a:r>
            <a:r>
              <a:rPr lang="en-US" altLang="en-US" dirty="0" smtClean="0">
                <a:solidFill>
                  <a:schemeClr val="tx1"/>
                </a:solidFill>
              </a:rPr>
              <a:t> de </a:t>
            </a:r>
            <a:r>
              <a:rPr lang="en-US" altLang="en-US" dirty="0" err="1" smtClean="0">
                <a:solidFill>
                  <a:schemeClr val="tx1"/>
                </a:solidFill>
              </a:rPr>
              <a:t>Anclaje</a:t>
            </a:r>
            <a:r>
              <a:rPr lang="en-US" altLang="en-US" dirty="0">
                <a:solidFill>
                  <a:schemeClr val="tx1"/>
                </a:solidFill>
              </a:rPr>
              <a:t/>
            </a:r>
            <a:br>
              <a:rPr lang="en-US" altLang="en-US" dirty="0">
                <a:solidFill>
                  <a:schemeClr val="tx1"/>
                </a:solidFill>
              </a:rPr>
            </a:br>
            <a:r>
              <a:rPr lang="es-MX" altLang="en-US" sz="2400" dirty="0" smtClean="0">
                <a:solidFill>
                  <a:schemeClr val="tx1"/>
                </a:solidFill>
              </a:rPr>
              <a:t>Dos </a:t>
            </a:r>
            <a:r>
              <a:rPr lang="es-MX" altLang="en-US" sz="2400" dirty="0">
                <a:solidFill>
                  <a:schemeClr val="tx1"/>
                </a:solidFill>
              </a:rPr>
              <a:t>dispositivos de </a:t>
            </a:r>
            <a:r>
              <a:rPr lang="es-MX" altLang="en-US" sz="2400" dirty="0" smtClean="0">
                <a:solidFill>
                  <a:schemeClr val="tx1"/>
                </a:solidFill>
              </a:rPr>
              <a:t>Anclaje </a:t>
            </a:r>
            <a:r>
              <a:rPr lang="es-MX" altLang="en-US" sz="2400" dirty="0">
                <a:solidFill>
                  <a:schemeClr val="tx1"/>
                </a:solidFill>
              </a:rPr>
              <a:t>y </a:t>
            </a:r>
            <a:r>
              <a:rPr lang="es-MX" altLang="en-US" sz="2400" dirty="0" smtClean="0">
                <a:solidFill>
                  <a:schemeClr val="tx1"/>
                </a:solidFill>
              </a:rPr>
              <a:t>Puntos </a:t>
            </a:r>
            <a:r>
              <a:rPr lang="es-MX" altLang="en-US" sz="2400" dirty="0">
                <a:solidFill>
                  <a:schemeClr val="tx1"/>
                </a:solidFill>
              </a:rPr>
              <a:t>de </a:t>
            </a:r>
            <a:r>
              <a:rPr lang="es-MX" altLang="en-US" sz="2400" dirty="0" smtClean="0">
                <a:solidFill>
                  <a:schemeClr val="tx1"/>
                </a:solidFill>
              </a:rPr>
              <a:t>Anclaje</a:t>
            </a:r>
            <a:r>
              <a:rPr lang="en-US" altLang="en-US" dirty="0">
                <a:solidFill>
                  <a:schemeClr val="tx1"/>
                </a:solidFill>
              </a:rPr>
              <a:t/>
            </a:r>
            <a:br>
              <a:rPr lang="en-US" altLang="en-US" dirty="0">
                <a:solidFill>
                  <a:schemeClr val="tx1"/>
                </a:solidFill>
              </a:rPr>
            </a:br>
            <a:endParaRPr lang="en-US" altLang="en-US" sz="2800" dirty="0">
              <a:solidFill>
                <a:schemeClr val="tx1"/>
              </a:solidFill>
            </a:endParaRPr>
          </a:p>
        </p:txBody>
      </p:sp>
      <p:pic>
        <p:nvPicPr>
          <p:cNvPr id="7" name="Picture 6" title="Anchorage Devices and Anchorage Points"/>
          <p:cNvPicPr>
            <a:picLocks noChangeAspect="1"/>
          </p:cNvPicPr>
          <p:nvPr/>
        </p:nvPicPr>
        <p:blipFill>
          <a:blip r:embed="rId3"/>
          <a:stretch>
            <a:fillRect/>
          </a:stretch>
        </p:blipFill>
        <p:spPr>
          <a:xfrm>
            <a:off x="1104900" y="1570882"/>
            <a:ext cx="6934200" cy="4521098"/>
          </a:xfrm>
          <a:prstGeom prst="rect">
            <a:avLst/>
          </a:prstGeom>
          <a:ln>
            <a:solidFill>
              <a:schemeClr val="tx1"/>
            </a:solidFill>
          </a:ln>
        </p:spPr>
      </p:pic>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28</a:t>
            </a:fld>
            <a:endParaRPr lang="en-US" altLang="en-US" dirty="0"/>
          </a:p>
        </p:txBody>
      </p:sp>
    </p:spTree>
    <p:extLst>
      <p:ext uri="{BB962C8B-B14F-4D97-AF65-F5344CB8AC3E}">
        <p14:creationId xmlns:p14="http://schemas.microsoft.com/office/powerpoint/2010/main" val="1839414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04800"/>
            <a:ext cx="8229600" cy="1112838"/>
          </a:xfrm>
          <a:noFill/>
        </p:spPr>
        <p:txBody>
          <a:bodyPr/>
          <a:lstStyle/>
          <a:p>
            <a:pPr algn="l"/>
            <a:r>
              <a:rPr lang="en-US" altLang="en-US" dirty="0" err="1" smtClean="0">
                <a:solidFill>
                  <a:schemeClr val="tx1"/>
                </a:solidFill>
              </a:rPr>
              <a:t>Puntos</a:t>
            </a:r>
            <a:r>
              <a:rPr lang="en-US" altLang="en-US" dirty="0" smtClean="0">
                <a:solidFill>
                  <a:schemeClr val="tx1"/>
                </a:solidFill>
              </a:rPr>
              <a:t> de </a:t>
            </a:r>
            <a:r>
              <a:rPr lang="en-US" altLang="en-US" dirty="0" err="1" smtClean="0">
                <a:solidFill>
                  <a:schemeClr val="tx1"/>
                </a:solidFill>
              </a:rPr>
              <a:t>Anclaje</a:t>
            </a:r>
            <a:r>
              <a:rPr lang="en-US" altLang="en-US" dirty="0">
                <a:solidFill>
                  <a:schemeClr val="tx1"/>
                </a:solidFill>
              </a:rPr>
              <a:t/>
            </a:r>
            <a:br>
              <a:rPr lang="en-US" altLang="en-US" dirty="0">
                <a:solidFill>
                  <a:schemeClr val="tx1"/>
                </a:solidFill>
              </a:rPr>
            </a:br>
            <a:r>
              <a:rPr lang="es-MX" altLang="en-US" sz="2800" dirty="0">
                <a:solidFill>
                  <a:schemeClr val="tx1"/>
                </a:solidFill>
              </a:rPr>
              <a:t>Trabajador </a:t>
            </a:r>
            <a:r>
              <a:rPr lang="es-MX" altLang="en-US" sz="2800" dirty="0" smtClean="0">
                <a:solidFill>
                  <a:schemeClr val="tx1"/>
                </a:solidFill>
              </a:rPr>
              <a:t>Atado </a:t>
            </a:r>
            <a:r>
              <a:rPr lang="es-MX" altLang="en-US" sz="2800" dirty="0">
                <a:solidFill>
                  <a:schemeClr val="tx1"/>
                </a:solidFill>
              </a:rPr>
              <a:t>a la </a:t>
            </a:r>
            <a:r>
              <a:rPr lang="es-MX" altLang="en-US" sz="2800" dirty="0" smtClean="0">
                <a:solidFill>
                  <a:schemeClr val="tx1"/>
                </a:solidFill>
              </a:rPr>
              <a:t>Estructura </a:t>
            </a:r>
            <a:r>
              <a:rPr lang="es-MX" altLang="en-US" sz="2800" dirty="0">
                <a:solidFill>
                  <a:schemeClr val="tx1"/>
                </a:solidFill>
              </a:rPr>
              <a:t>del </a:t>
            </a:r>
            <a:r>
              <a:rPr lang="es-MX" altLang="en-US" sz="2800" dirty="0" smtClean="0">
                <a:solidFill>
                  <a:schemeClr val="tx1"/>
                </a:solidFill>
              </a:rPr>
              <a:t>Barco</a:t>
            </a:r>
            <a:endParaRPr lang="en-US" altLang="en-US" sz="2800" dirty="0">
              <a:solidFill>
                <a:schemeClr val="tx1"/>
              </a:solidFill>
            </a:endParaRPr>
          </a:p>
        </p:txBody>
      </p:sp>
      <p:pic>
        <p:nvPicPr>
          <p:cNvPr id="6" name="Picture 5" title="Worker Tied Off to Ship's Structure"/>
          <p:cNvPicPr>
            <a:picLocks noChangeAspect="1"/>
          </p:cNvPicPr>
          <p:nvPr/>
        </p:nvPicPr>
        <p:blipFill>
          <a:blip r:embed="rId3"/>
          <a:stretch>
            <a:fillRect/>
          </a:stretch>
        </p:blipFill>
        <p:spPr>
          <a:xfrm>
            <a:off x="609599" y="1600200"/>
            <a:ext cx="4571999" cy="3124200"/>
          </a:xfrm>
          <a:prstGeom prst="rect">
            <a:avLst/>
          </a:prstGeom>
          <a:ln>
            <a:solidFill>
              <a:schemeClr val="tx1"/>
            </a:solidFill>
          </a:ln>
        </p:spPr>
      </p:pic>
      <p:pic>
        <p:nvPicPr>
          <p:cNvPr id="3" name="Picture 2" title="Worker Tied off to Ship's Structure"/>
          <p:cNvPicPr>
            <a:picLocks noChangeAspect="1"/>
          </p:cNvPicPr>
          <p:nvPr/>
        </p:nvPicPr>
        <p:blipFill>
          <a:blip r:embed="rId4"/>
          <a:stretch>
            <a:fillRect/>
          </a:stretch>
        </p:blipFill>
        <p:spPr>
          <a:xfrm>
            <a:off x="3913910" y="2667000"/>
            <a:ext cx="4599708" cy="3124200"/>
          </a:xfrm>
          <a:prstGeom prst="rect">
            <a:avLst/>
          </a:prstGeom>
        </p:spPr>
      </p:pic>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29</a:t>
            </a:fld>
            <a:endParaRPr lang="en-US" altLang="en-US" dirty="0"/>
          </a:p>
        </p:txBody>
      </p:sp>
    </p:spTree>
    <p:extLst>
      <p:ext uri="{BB962C8B-B14F-4D97-AF65-F5344CB8AC3E}">
        <p14:creationId xmlns:p14="http://schemas.microsoft.com/office/powerpoint/2010/main" val="139917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algn="l"/>
            <a:r>
              <a:rPr lang="en-US" altLang="en-US" sz="2800"/>
              <a:t>Reglas de Seguridad en Protección de Caídas</a:t>
            </a:r>
            <a:r>
              <a:rPr lang="en-US" altLang="en-US"/>
              <a:t/>
            </a:r>
            <a:br>
              <a:rPr lang="en-US" altLang="en-US"/>
            </a:br>
            <a:r>
              <a:rPr lang="en-US" altLang="en-US" sz="2800"/>
              <a:t> </a:t>
            </a:r>
            <a:r>
              <a:rPr lang="en-US" altLang="en-US" sz="2200"/>
              <a:t>Trabajadores en Plataforma sin Protección contra Caídas</a:t>
            </a:r>
          </a:p>
        </p:txBody>
      </p:sp>
      <p:pic>
        <p:nvPicPr>
          <p:cNvPr id="210947" name="Picture 1" title="Trabajadores en Plataforma sin Proteccion contra Caida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12875"/>
            <a:ext cx="7162800" cy="45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Worker in Full Body Harness Tied off to a Pipe"/>
          <p:cNvPicPr>
            <a:picLocks noChangeAspect="1"/>
          </p:cNvPicPr>
          <p:nvPr/>
        </p:nvPicPr>
        <p:blipFill>
          <a:blip r:embed="rId3"/>
          <a:stretch>
            <a:fillRect/>
          </a:stretch>
        </p:blipFill>
        <p:spPr>
          <a:xfrm>
            <a:off x="1600200" y="1417638"/>
            <a:ext cx="5943600" cy="4732345"/>
          </a:xfrm>
          <a:prstGeom prst="rect">
            <a:avLst/>
          </a:prstGeom>
          <a:ln>
            <a:solidFill>
              <a:schemeClr val="tx1"/>
            </a:solidFill>
          </a:ln>
        </p:spPr>
      </p:pic>
      <p:sp>
        <p:nvSpPr>
          <p:cNvPr id="7" name="Rectangle 2"/>
          <p:cNvSpPr>
            <a:spLocks noGrp="1" noChangeArrowheads="1"/>
          </p:cNvSpPr>
          <p:nvPr>
            <p:ph type="title"/>
          </p:nvPr>
        </p:nvSpPr>
        <p:spPr>
          <a:xfrm>
            <a:off x="457200" y="0"/>
            <a:ext cx="8229600" cy="1417638"/>
          </a:xfrm>
          <a:noFill/>
        </p:spPr>
        <p:txBody>
          <a:bodyPr/>
          <a:lstStyle/>
          <a:p>
            <a:pPr algn="l"/>
            <a:r>
              <a:rPr lang="en-US" altLang="en-US" dirty="0" err="1">
                <a:solidFill>
                  <a:schemeClr val="tx1"/>
                </a:solidFill>
              </a:rPr>
              <a:t>Puntos</a:t>
            </a:r>
            <a:r>
              <a:rPr lang="en-US" altLang="en-US" dirty="0">
                <a:solidFill>
                  <a:schemeClr val="tx1"/>
                </a:solidFill>
              </a:rPr>
              <a:t> de </a:t>
            </a:r>
            <a:r>
              <a:rPr lang="en-US" altLang="en-US" dirty="0" err="1">
                <a:solidFill>
                  <a:schemeClr val="tx1"/>
                </a:solidFill>
              </a:rPr>
              <a:t>Anclaje</a:t>
            </a:r>
            <a:r>
              <a:rPr lang="en-US" altLang="en-US" dirty="0">
                <a:solidFill>
                  <a:schemeClr val="tx1"/>
                </a:solidFill>
              </a:rPr>
              <a:t/>
            </a:r>
            <a:br>
              <a:rPr lang="en-US" altLang="en-US" dirty="0">
                <a:solidFill>
                  <a:schemeClr val="tx1"/>
                </a:solidFill>
              </a:rPr>
            </a:br>
            <a:r>
              <a:rPr lang="es-MX" altLang="en-US" sz="2800" dirty="0">
                <a:solidFill>
                  <a:schemeClr val="tx1"/>
                </a:solidFill>
              </a:rPr>
              <a:t>Trabajador en arnés de </a:t>
            </a:r>
            <a:r>
              <a:rPr lang="es-MX" altLang="en-US" sz="2800" dirty="0" smtClean="0">
                <a:solidFill>
                  <a:schemeClr val="tx1"/>
                </a:solidFill>
              </a:rPr>
              <a:t>Cuerpo Completo Atado </a:t>
            </a:r>
            <a:r>
              <a:rPr lang="es-MX" altLang="en-US" sz="2800" dirty="0">
                <a:solidFill>
                  <a:schemeClr val="tx1"/>
                </a:solidFill>
              </a:rPr>
              <a:t>a una </a:t>
            </a:r>
            <a:r>
              <a:rPr lang="es-MX" altLang="en-US" sz="2800" dirty="0" smtClean="0">
                <a:solidFill>
                  <a:schemeClr val="tx1"/>
                </a:solidFill>
              </a:rPr>
              <a:t>Tubería</a:t>
            </a:r>
            <a:endParaRPr lang="en-US" altLang="en-US" sz="2800" dirty="0">
              <a:solidFill>
                <a:schemeClr val="tx1"/>
              </a:solidFill>
            </a:endParaRP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30</a:t>
            </a:fld>
            <a:endParaRPr lang="en-US" altLang="en-US" dirty="0"/>
          </a:p>
        </p:txBody>
      </p:sp>
    </p:spTree>
    <p:extLst>
      <p:ext uri="{BB962C8B-B14F-4D97-AF65-F5344CB8AC3E}">
        <p14:creationId xmlns:p14="http://schemas.microsoft.com/office/powerpoint/2010/main" val="4025878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33400" y="372196"/>
            <a:ext cx="8229600" cy="838200"/>
          </a:xfrm>
          <a:noFill/>
        </p:spPr>
        <p:txBody>
          <a:bodyPr/>
          <a:lstStyle/>
          <a:p>
            <a:pPr algn="l"/>
            <a:r>
              <a:rPr lang="en-US" altLang="en-US" dirty="0" smtClean="0">
                <a:solidFill>
                  <a:schemeClr val="tx1"/>
                </a:solidFill>
              </a:rPr>
              <a:t>¿</a:t>
            </a:r>
            <a:r>
              <a:rPr lang="en-US" altLang="en-US" dirty="0" err="1" smtClean="0">
                <a:solidFill>
                  <a:schemeClr val="tx1"/>
                </a:solidFill>
              </a:rPr>
              <a:t>Qué</a:t>
            </a:r>
            <a:r>
              <a:rPr lang="en-US" altLang="en-US" dirty="0" smtClean="0">
                <a:solidFill>
                  <a:schemeClr val="tx1"/>
                </a:solidFill>
              </a:rPr>
              <a:t> </a:t>
            </a:r>
            <a:r>
              <a:rPr lang="en-US" altLang="en-US" dirty="0" err="1" smtClean="0">
                <a:solidFill>
                  <a:schemeClr val="tx1"/>
                </a:solidFill>
              </a:rPr>
              <a:t>Está</a:t>
            </a:r>
            <a:r>
              <a:rPr lang="en-US" altLang="en-US" dirty="0" smtClean="0">
                <a:solidFill>
                  <a:schemeClr val="tx1"/>
                </a:solidFill>
              </a:rPr>
              <a:t> Mal con </a:t>
            </a:r>
            <a:r>
              <a:rPr lang="en-US" altLang="en-US" dirty="0" err="1" smtClean="0">
                <a:solidFill>
                  <a:schemeClr val="tx1"/>
                </a:solidFill>
              </a:rPr>
              <a:t>Esta</a:t>
            </a:r>
            <a:r>
              <a:rPr lang="en-US" altLang="en-US" dirty="0" smtClean="0">
                <a:solidFill>
                  <a:schemeClr val="tx1"/>
                </a:solidFill>
              </a:rPr>
              <a:t> </a:t>
            </a:r>
            <a:r>
              <a:rPr lang="en-US" altLang="en-US" dirty="0" err="1" smtClean="0">
                <a:solidFill>
                  <a:schemeClr val="tx1"/>
                </a:solidFill>
              </a:rPr>
              <a:t>Imagen</a:t>
            </a:r>
            <a:r>
              <a:rPr lang="en-US" altLang="en-US" dirty="0" smtClean="0">
                <a:solidFill>
                  <a:schemeClr val="tx1"/>
                </a:solidFill>
              </a:rPr>
              <a:t>? </a:t>
            </a:r>
            <a:r>
              <a:rPr lang="en-US" altLang="en-US" dirty="0">
                <a:solidFill>
                  <a:schemeClr val="tx1"/>
                </a:solidFill>
              </a:rPr>
              <a:t/>
            </a:r>
            <a:br>
              <a:rPr lang="en-US" altLang="en-US" dirty="0">
                <a:solidFill>
                  <a:schemeClr val="tx1"/>
                </a:solidFill>
              </a:rPr>
            </a:br>
            <a:r>
              <a:rPr lang="es-MX" altLang="en-US" sz="2400" dirty="0">
                <a:solidFill>
                  <a:schemeClr val="tx1"/>
                </a:solidFill>
              </a:rPr>
              <a:t>Dispositivo de </a:t>
            </a:r>
            <a:r>
              <a:rPr lang="es-MX" altLang="en-US" sz="2400" dirty="0" smtClean="0">
                <a:solidFill>
                  <a:schemeClr val="tx1"/>
                </a:solidFill>
              </a:rPr>
              <a:t>Anclaje </a:t>
            </a:r>
            <a:r>
              <a:rPr lang="es-MX" altLang="en-US" sz="2400" dirty="0">
                <a:solidFill>
                  <a:schemeClr val="tx1"/>
                </a:solidFill>
              </a:rPr>
              <a:t>y </a:t>
            </a:r>
            <a:r>
              <a:rPr lang="es-MX" altLang="en-US" sz="2400" dirty="0" smtClean="0">
                <a:solidFill>
                  <a:schemeClr val="tx1"/>
                </a:solidFill>
              </a:rPr>
              <a:t>Punto </a:t>
            </a:r>
            <a:r>
              <a:rPr lang="es-MX" altLang="en-US" sz="2400" dirty="0">
                <a:solidFill>
                  <a:schemeClr val="tx1"/>
                </a:solidFill>
              </a:rPr>
              <a:t>de </a:t>
            </a:r>
            <a:r>
              <a:rPr lang="es-MX" altLang="en-US" sz="2400" dirty="0" smtClean="0">
                <a:solidFill>
                  <a:schemeClr val="tx1"/>
                </a:solidFill>
              </a:rPr>
              <a:t>Anclaje </a:t>
            </a:r>
            <a:r>
              <a:rPr lang="es-MX" altLang="en-US" sz="2400" dirty="0">
                <a:solidFill>
                  <a:schemeClr val="tx1"/>
                </a:solidFill>
              </a:rPr>
              <a:t>incorrectos</a:t>
            </a:r>
            <a:endParaRPr lang="en-US" altLang="en-US" sz="2400" dirty="0">
              <a:solidFill>
                <a:schemeClr val="tx1"/>
              </a:solidFill>
            </a:endParaRPr>
          </a:p>
        </p:txBody>
      </p:sp>
      <p:pic>
        <p:nvPicPr>
          <p:cNvPr id="5" name="Picture 4" title="Improper Anchorage Device and Anchorage Point"/>
          <p:cNvPicPr>
            <a:picLocks noChangeAspect="1"/>
          </p:cNvPicPr>
          <p:nvPr/>
        </p:nvPicPr>
        <p:blipFill>
          <a:blip r:embed="rId3"/>
          <a:stretch>
            <a:fillRect/>
          </a:stretch>
        </p:blipFill>
        <p:spPr>
          <a:xfrm>
            <a:off x="726141" y="1780308"/>
            <a:ext cx="7504421" cy="4163292"/>
          </a:xfrm>
          <a:prstGeom prst="rect">
            <a:avLst/>
          </a:prstGeom>
        </p:spPr>
      </p:pic>
      <p:sp>
        <p:nvSpPr>
          <p:cNvPr id="6" name="Slide Number Placeholder 5"/>
          <p:cNvSpPr>
            <a:spLocks noGrp="1"/>
          </p:cNvSpPr>
          <p:nvPr>
            <p:ph type="sldNum" sz="quarter" idx="11"/>
          </p:nvPr>
        </p:nvSpPr>
        <p:spPr/>
        <p:txBody>
          <a:bodyPr/>
          <a:lstStyle/>
          <a:p>
            <a:pPr>
              <a:defRPr/>
            </a:pPr>
            <a:fld id="{A136EDFC-EDD6-4C0F-A6F4-6CF5242968A2}" type="slidenum">
              <a:rPr lang="en-US" altLang="en-US" smtClean="0"/>
              <a:pPr>
                <a:defRPr/>
              </a:pPr>
              <a:t>31</a:t>
            </a:fld>
            <a:endParaRPr lang="en-US" altLang="en-US" dirty="0"/>
          </a:p>
        </p:txBody>
      </p:sp>
    </p:spTree>
    <p:extLst>
      <p:ext uri="{BB962C8B-B14F-4D97-AF65-F5344CB8AC3E}">
        <p14:creationId xmlns:p14="http://schemas.microsoft.com/office/powerpoint/2010/main" val="3254952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0"/>
            <a:ext cx="8229600" cy="1417638"/>
          </a:xfrm>
          <a:noFill/>
        </p:spPr>
        <p:txBody>
          <a:bodyPr/>
          <a:lstStyle/>
          <a:p>
            <a:pPr algn="l"/>
            <a:r>
              <a:rPr lang="en-US" altLang="en-US" sz="2400" dirty="0" smtClean="0">
                <a:solidFill>
                  <a:srgbClr val="FF0000"/>
                </a:solidFill>
              </a:rPr>
              <a:t/>
            </a:r>
            <a:br>
              <a:rPr lang="en-US" altLang="en-US" sz="2400" dirty="0" smtClean="0">
                <a:solidFill>
                  <a:srgbClr val="FF0000"/>
                </a:solidFill>
              </a:rPr>
            </a:br>
            <a:r>
              <a:rPr lang="en-US" altLang="en-US" dirty="0">
                <a:solidFill>
                  <a:srgbClr val="000000"/>
                </a:solidFill>
              </a:rPr>
              <a:t>¿</a:t>
            </a:r>
            <a:r>
              <a:rPr lang="en-US" altLang="en-US" dirty="0" err="1">
                <a:solidFill>
                  <a:srgbClr val="000000"/>
                </a:solidFill>
              </a:rPr>
              <a:t>Qué</a:t>
            </a:r>
            <a:r>
              <a:rPr lang="en-US" altLang="en-US" dirty="0">
                <a:solidFill>
                  <a:srgbClr val="000000"/>
                </a:solidFill>
              </a:rPr>
              <a:t> </a:t>
            </a:r>
            <a:r>
              <a:rPr lang="en-US" altLang="en-US" dirty="0" err="1">
                <a:solidFill>
                  <a:srgbClr val="000000"/>
                </a:solidFill>
              </a:rPr>
              <a:t>Está</a:t>
            </a:r>
            <a:r>
              <a:rPr lang="en-US" altLang="en-US" dirty="0">
                <a:solidFill>
                  <a:srgbClr val="000000"/>
                </a:solidFill>
              </a:rPr>
              <a:t> Mal con </a:t>
            </a:r>
            <a:r>
              <a:rPr lang="en-US" altLang="en-US" dirty="0" err="1">
                <a:solidFill>
                  <a:srgbClr val="000000"/>
                </a:solidFill>
              </a:rPr>
              <a:t>Esta</a:t>
            </a:r>
            <a:r>
              <a:rPr lang="en-US" altLang="en-US" dirty="0">
                <a:solidFill>
                  <a:srgbClr val="000000"/>
                </a:solidFill>
              </a:rPr>
              <a:t> </a:t>
            </a:r>
            <a:r>
              <a:rPr lang="en-US" altLang="en-US" dirty="0" err="1">
                <a:solidFill>
                  <a:srgbClr val="000000"/>
                </a:solidFill>
              </a:rPr>
              <a:t>Imagen</a:t>
            </a:r>
            <a:r>
              <a:rPr lang="en-US" altLang="en-US" dirty="0">
                <a:solidFill>
                  <a:srgbClr val="000000"/>
                </a:solidFill>
              </a:rPr>
              <a:t>?</a:t>
            </a:r>
            <a:r>
              <a:rPr lang="en-US" altLang="en-US" sz="2400" dirty="0">
                <a:solidFill>
                  <a:srgbClr val="FF0000"/>
                </a:solidFill>
              </a:rPr>
              <a:t/>
            </a:r>
            <a:br>
              <a:rPr lang="en-US" altLang="en-US" sz="2400" dirty="0">
                <a:solidFill>
                  <a:srgbClr val="FF0000"/>
                </a:solidFill>
              </a:rPr>
            </a:br>
            <a:r>
              <a:rPr lang="es-MX" altLang="en-US" sz="2400" dirty="0">
                <a:solidFill>
                  <a:schemeClr val="tx1"/>
                </a:solidFill>
              </a:rPr>
              <a:t>Dispositivo de Anclaje y Punto de Anclaje </a:t>
            </a:r>
            <a:r>
              <a:rPr lang="es-MX" altLang="en-US" sz="2400" dirty="0" smtClean="0">
                <a:solidFill>
                  <a:schemeClr val="tx1"/>
                </a:solidFill>
              </a:rPr>
              <a:t>Incorrectos</a:t>
            </a:r>
            <a:endParaRPr lang="en-US" altLang="en-US" sz="2800" dirty="0">
              <a:solidFill>
                <a:schemeClr val="tx1"/>
              </a:solidFill>
            </a:endParaRPr>
          </a:p>
        </p:txBody>
      </p:sp>
      <p:pic>
        <p:nvPicPr>
          <p:cNvPr id="7" name="Picture 6" title="Improper Anchorage Device and Anchorge Point"/>
          <p:cNvPicPr>
            <a:picLocks noChangeAspect="1"/>
          </p:cNvPicPr>
          <p:nvPr/>
        </p:nvPicPr>
        <p:blipFill>
          <a:blip r:embed="rId3"/>
          <a:stretch>
            <a:fillRect/>
          </a:stretch>
        </p:blipFill>
        <p:spPr>
          <a:xfrm>
            <a:off x="1219200" y="1397294"/>
            <a:ext cx="6705600" cy="4847931"/>
          </a:xfrm>
          <a:prstGeom prst="rect">
            <a:avLst/>
          </a:prstGeom>
          <a:ln>
            <a:solidFill>
              <a:schemeClr val="tx1"/>
            </a:solidFill>
          </a:ln>
        </p:spPr>
      </p:pic>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32</a:t>
            </a:fld>
            <a:endParaRPr lang="en-US" altLang="en-US" dirty="0"/>
          </a:p>
        </p:txBody>
      </p:sp>
    </p:spTree>
    <p:extLst>
      <p:ext uri="{BB962C8B-B14F-4D97-AF65-F5344CB8AC3E}">
        <p14:creationId xmlns:p14="http://schemas.microsoft.com/office/powerpoint/2010/main" val="3519244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457200" y="579438"/>
            <a:ext cx="8229600" cy="838200"/>
          </a:xfrm>
          <a:noFill/>
        </p:spPr>
        <p:txBody>
          <a:bodyPr/>
          <a:lstStyle/>
          <a:p>
            <a:pPr algn="l"/>
            <a:r>
              <a:rPr lang="en-US" altLang="en-US" dirty="0" err="1" smtClean="0">
                <a:solidFill>
                  <a:schemeClr val="tx1"/>
                </a:solidFill>
              </a:rPr>
              <a:t>Vestimenta</a:t>
            </a:r>
            <a:r>
              <a:rPr lang="en-US" altLang="en-US" dirty="0">
                <a:solidFill>
                  <a:schemeClr val="tx1"/>
                </a:solidFill>
              </a:rPr>
              <a:t/>
            </a:r>
            <a:br>
              <a:rPr lang="en-US" altLang="en-US" dirty="0">
                <a:solidFill>
                  <a:schemeClr val="tx1"/>
                </a:solidFill>
              </a:rPr>
            </a:br>
            <a:r>
              <a:rPr lang="es-MX" altLang="en-US" sz="2800" dirty="0">
                <a:solidFill>
                  <a:schemeClr val="tx1"/>
                </a:solidFill>
              </a:rPr>
              <a:t>Trabajador con </a:t>
            </a:r>
            <a:r>
              <a:rPr lang="es-MX" altLang="en-US" sz="2800" dirty="0" smtClean="0">
                <a:solidFill>
                  <a:schemeClr val="tx1"/>
                </a:solidFill>
              </a:rPr>
              <a:t>Arnés </a:t>
            </a:r>
            <a:r>
              <a:rPr lang="es-MX" altLang="en-US" sz="2800" dirty="0">
                <a:solidFill>
                  <a:schemeClr val="tx1"/>
                </a:solidFill>
              </a:rPr>
              <a:t>de </a:t>
            </a:r>
            <a:r>
              <a:rPr lang="es-MX" altLang="en-US" sz="2800" dirty="0" smtClean="0">
                <a:solidFill>
                  <a:schemeClr val="tx1"/>
                </a:solidFill>
              </a:rPr>
              <a:t>Cuerpo Completo</a:t>
            </a:r>
            <a:endParaRPr lang="en-US" altLang="en-US" sz="2800" dirty="0">
              <a:solidFill>
                <a:schemeClr val="tx1"/>
              </a:solidFill>
            </a:endParaRPr>
          </a:p>
        </p:txBody>
      </p:sp>
      <p:pic>
        <p:nvPicPr>
          <p:cNvPr id="14" name="Picture 13" title="Worker Wearing a Full Body Harness"/>
          <p:cNvPicPr>
            <a:picLocks noChangeAspect="1"/>
          </p:cNvPicPr>
          <p:nvPr/>
        </p:nvPicPr>
        <p:blipFill>
          <a:blip r:embed="rId3"/>
          <a:stretch>
            <a:fillRect/>
          </a:stretch>
        </p:blipFill>
        <p:spPr>
          <a:xfrm>
            <a:off x="1295116" y="1502557"/>
            <a:ext cx="6553768" cy="4657748"/>
          </a:xfrm>
          <a:prstGeom prst="rect">
            <a:avLst/>
          </a:prstGeom>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33</a:t>
            </a:fld>
            <a:endParaRPr lang="en-US" altLang="en-US" dirty="0"/>
          </a:p>
        </p:txBody>
      </p:sp>
    </p:spTree>
    <p:extLst>
      <p:ext uri="{BB962C8B-B14F-4D97-AF65-F5344CB8AC3E}">
        <p14:creationId xmlns:p14="http://schemas.microsoft.com/office/powerpoint/2010/main" val="328443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457200" y="152399"/>
            <a:ext cx="8229600" cy="1597283"/>
          </a:xfrm>
          <a:noFill/>
        </p:spPr>
        <p:txBody>
          <a:bodyPr/>
          <a:lstStyle/>
          <a:p>
            <a:pPr algn="l"/>
            <a:r>
              <a:rPr lang="en-US" altLang="en-US" sz="3600" dirty="0" err="1" smtClean="0">
                <a:solidFill>
                  <a:schemeClr val="tx1"/>
                </a:solidFill>
              </a:rPr>
              <a:t>Poniéndose</a:t>
            </a:r>
            <a:r>
              <a:rPr lang="en-US" altLang="en-US" sz="3600" dirty="0" smtClean="0">
                <a:solidFill>
                  <a:schemeClr val="tx1"/>
                </a:solidFill>
              </a:rPr>
              <a:t> un </a:t>
            </a:r>
            <a:r>
              <a:rPr lang="en-US" altLang="en-US" sz="3600" dirty="0" err="1" smtClean="0">
                <a:solidFill>
                  <a:schemeClr val="tx1"/>
                </a:solidFill>
              </a:rPr>
              <a:t>Arnés</a:t>
            </a:r>
            <a:r>
              <a:rPr lang="en-US" altLang="en-US" sz="3600" dirty="0" smtClean="0">
                <a:solidFill>
                  <a:schemeClr val="tx1"/>
                </a:solidFill>
              </a:rPr>
              <a:t> de </a:t>
            </a:r>
            <a:r>
              <a:rPr lang="en-US" altLang="en-US" sz="3600" dirty="0" err="1" smtClean="0">
                <a:solidFill>
                  <a:schemeClr val="tx1"/>
                </a:solidFill>
              </a:rPr>
              <a:t>Cuerpo</a:t>
            </a:r>
            <a:r>
              <a:rPr lang="en-US" altLang="en-US" sz="3600" dirty="0" smtClean="0">
                <a:solidFill>
                  <a:schemeClr val="tx1"/>
                </a:solidFill>
              </a:rPr>
              <a:t> </a:t>
            </a:r>
            <a:r>
              <a:rPr lang="en-US" altLang="en-US" sz="3600" dirty="0" err="1" smtClean="0">
                <a:solidFill>
                  <a:schemeClr val="tx1"/>
                </a:solidFill>
              </a:rPr>
              <a:t>Completo</a:t>
            </a:r>
            <a:r>
              <a:rPr lang="en-US" altLang="en-US" sz="3600" dirty="0">
                <a:solidFill>
                  <a:schemeClr val="tx1"/>
                </a:solidFill>
              </a:rPr>
              <a:t/>
            </a:r>
            <a:br>
              <a:rPr lang="en-US" altLang="en-US" sz="3600" dirty="0">
                <a:solidFill>
                  <a:schemeClr val="tx1"/>
                </a:solidFill>
              </a:rPr>
            </a:br>
            <a:r>
              <a:rPr lang="en-US" altLang="en-US" sz="2400" dirty="0" err="1" smtClean="0">
                <a:solidFill>
                  <a:schemeClr val="tx1"/>
                </a:solidFill>
              </a:rPr>
              <a:t>Trabajador</a:t>
            </a:r>
            <a:r>
              <a:rPr lang="en-US" altLang="en-US" sz="2400" dirty="0" smtClean="0">
                <a:solidFill>
                  <a:schemeClr val="tx1"/>
                </a:solidFill>
              </a:rPr>
              <a:t> </a:t>
            </a:r>
            <a:r>
              <a:rPr lang="en-US" altLang="en-US" sz="2400" dirty="0" err="1" smtClean="0">
                <a:solidFill>
                  <a:schemeClr val="tx1"/>
                </a:solidFill>
              </a:rPr>
              <a:t>Poniendose</a:t>
            </a:r>
            <a:r>
              <a:rPr lang="en-US" altLang="en-US" sz="2400" dirty="0" smtClean="0">
                <a:solidFill>
                  <a:schemeClr val="tx1"/>
                </a:solidFill>
              </a:rPr>
              <a:t> un </a:t>
            </a:r>
            <a:r>
              <a:rPr lang="en-US" altLang="en-US" sz="2400" dirty="0" err="1" smtClean="0">
                <a:solidFill>
                  <a:schemeClr val="tx1"/>
                </a:solidFill>
              </a:rPr>
              <a:t>Arnés</a:t>
            </a:r>
            <a:r>
              <a:rPr lang="en-US" altLang="en-US" sz="2400" dirty="0" smtClean="0">
                <a:solidFill>
                  <a:schemeClr val="tx1"/>
                </a:solidFill>
              </a:rPr>
              <a:t> de </a:t>
            </a:r>
            <a:r>
              <a:rPr lang="en-US" altLang="en-US" sz="2400" dirty="0" err="1" smtClean="0">
                <a:solidFill>
                  <a:schemeClr val="tx1"/>
                </a:solidFill>
              </a:rPr>
              <a:t>Cuerpo</a:t>
            </a:r>
            <a:r>
              <a:rPr lang="en-US" altLang="en-US" sz="2400" dirty="0" smtClean="0">
                <a:solidFill>
                  <a:schemeClr val="tx1"/>
                </a:solidFill>
              </a:rPr>
              <a:t> </a:t>
            </a:r>
            <a:r>
              <a:rPr lang="en-US" altLang="en-US" sz="2400" dirty="0" err="1" smtClean="0">
                <a:solidFill>
                  <a:schemeClr val="tx1"/>
                </a:solidFill>
              </a:rPr>
              <a:t>Completo</a:t>
            </a:r>
            <a:r>
              <a:rPr lang="en-US" altLang="en-US" dirty="0"/>
              <a:t/>
            </a:r>
            <a:br>
              <a:rPr lang="en-US" altLang="en-US" dirty="0"/>
            </a:br>
            <a:endParaRPr lang="en-US" altLang="en-US" sz="2800" dirty="0"/>
          </a:p>
        </p:txBody>
      </p:sp>
      <p:sp>
        <p:nvSpPr>
          <p:cNvPr id="8" name="Rectangle 7"/>
          <p:cNvSpPr/>
          <p:nvPr/>
        </p:nvSpPr>
        <p:spPr>
          <a:xfrm>
            <a:off x="640436" y="5353391"/>
            <a:ext cx="7853445" cy="757130"/>
          </a:xfrm>
          <a:prstGeom prst="rect">
            <a:avLst/>
          </a:prstGeom>
        </p:spPr>
        <p:txBody>
          <a:bodyPr wrap="square">
            <a:spAutoFit/>
          </a:bodyPr>
          <a:lstStyle/>
          <a:p>
            <a:pPr>
              <a:lnSpc>
                <a:spcPct val="80000"/>
              </a:lnSpc>
            </a:pPr>
            <a:r>
              <a:rPr lang="es-MX" dirty="0" smtClean="0">
                <a:ea typeface="ＭＳ Ｐゴシック" charset="0"/>
              </a:rPr>
              <a:t>El </a:t>
            </a:r>
            <a:r>
              <a:rPr lang="es-MX" dirty="0">
                <a:ea typeface="ＭＳ Ｐゴシック" charset="0"/>
              </a:rPr>
              <a:t>objetivo de este video es brindarle orientación solamente. Para cumplir con los requisitos de capacitación, en realidad debe usar el arnés que usará</a:t>
            </a:r>
            <a:r>
              <a:rPr lang="es-MX" dirty="0" smtClean="0">
                <a:ea typeface="ＭＳ Ｐゴシック" charset="0"/>
              </a:rPr>
              <a:t>.</a:t>
            </a:r>
            <a:endParaRPr lang="en-US" dirty="0"/>
          </a:p>
        </p:txBody>
      </p:sp>
      <p:pic>
        <p:nvPicPr>
          <p:cNvPr id="2" name="Picture 1" title="Worker Putting on a Full Body Harness">
            <a:hlinkClick r:id="rId3" action="ppaction://hlinkfile"/>
          </p:cNvPr>
          <p:cNvPicPr>
            <a:picLocks noChangeAspect="1"/>
          </p:cNvPicPr>
          <p:nvPr/>
        </p:nvPicPr>
        <p:blipFill>
          <a:blip r:embed="rId4"/>
          <a:stretch>
            <a:fillRect/>
          </a:stretch>
        </p:blipFill>
        <p:spPr>
          <a:xfrm>
            <a:off x="1066800" y="1749683"/>
            <a:ext cx="7086600" cy="3322904"/>
          </a:xfrm>
          <a:prstGeom prst="rect">
            <a:avLst/>
          </a:prstGeom>
          <a:ln>
            <a:solidFill>
              <a:schemeClr val="tx1"/>
            </a:solidFill>
          </a:ln>
        </p:spPr>
      </p:pic>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34</a:t>
            </a:fld>
            <a:endParaRPr lang="en-US" altLang="en-US" dirty="0"/>
          </a:p>
        </p:txBody>
      </p:sp>
    </p:spTree>
    <p:extLst>
      <p:ext uri="{BB962C8B-B14F-4D97-AF65-F5344CB8AC3E}">
        <p14:creationId xmlns:p14="http://schemas.microsoft.com/office/powerpoint/2010/main" val="3981395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35</a:t>
            </a:fld>
            <a:endParaRPr lang="en-US" altLang="en-US" dirty="0"/>
          </a:p>
        </p:txBody>
      </p:sp>
      <p:sp>
        <p:nvSpPr>
          <p:cNvPr id="7" name="Rectangle 2"/>
          <p:cNvSpPr>
            <a:spLocks noGrp="1" noChangeArrowheads="1"/>
          </p:cNvSpPr>
          <p:nvPr>
            <p:ph type="title"/>
          </p:nvPr>
        </p:nvSpPr>
        <p:spPr>
          <a:xfrm>
            <a:off x="381000" y="0"/>
            <a:ext cx="8382000" cy="1371600"/>
          </a:xfrm>
        </p:spPr>
        <p:txBody>
          <a:bodyPr/>
          <a:lstStyle/>
          <a:p>
            <a:pPr algn="l"/>
            <a:r>
              <a:rPr lang="en-US" dirty="0" err="1" smtClean="0">
                <a:solidFill>
                  <a:schemeClr val="tx1"/>
                </a:solidFill>
                <a:latin typeface="Arial" charset="0"/>
                <a:ea typeface="ＭＳ Ｐゴシック" charset="0"/>
                <a:cs typeface="ＭＳ Ｐゴシック" charset="0"/>
              </a:rPr>
              <a:t>Ajuste</a:t>
            </a:r>
            <a:r>
              <a:rPr lang="en-US" dirty="0" smtClean="0">
                <a:solidFill>
                  <a:schemeClr val="tx1"/>
                </a:solidFill>
                <a:latin typeface="Arial" charset="0"/>
                <a:ea typeface="ＭＳ Ｐゴシック" charset="0"/>
                <a:cs typeface="ＭＳ Ｐゴシック" charset="0"/>
              </a:rPr>
              <a:t> de </a:t>
            </a:r>
            <a:r>
              <a:rPr lang="en-US" dirty="0" err="1" smtClean="0">
                <a:solidFill>
                  <a:schemeClr val="tx1"/>
                </a:solidFill>
                <a:latin typeface="Arial" charset="0"/>
                <a:ea typeface="ＭＳ Ｐゴシック" charset="0"/>
                <a:cs typeface="ＭＳ Ｐゴシック" charset="0"/>
              </a:rPr>
              <a:t>Arnés</a:t>
            </a:r>
            <a:r>
              <a:rPr lang="en-US" dirty="0">
                <a:solidFill>
                  <a:schemeClr val="tx1"/>
                </a:solidFill>
                <a:latin typeface="Arial" charset="0"/>
                <a:ea typeface="ＭＳ Ｐゴシック" charset="0"/>
                <a:cs typeface="ＭＳ Ｐゴシック" charset="0"/>
              </a:rPr>
              <a:t/>
            </a:r>
            <a:br>
              <a:rPr lang="en-US" dirty="0">
                <a:solidFill>
                  <a:schemeClr val="tx1"/>
                </a:solidFill>
                <a:latin typeface="Arial" charset="0"/>
                <a:ea typeface="ＭＳ Ｐゴシック" charset="0"/>
                <a:cs typeface="ＭＳ Ｐゴシック" charset="0"/>
              </a:rPr>
            </a:br>
            <a:r>
              <a:rPr lang="en-US" sz="2400" dirty="0" err="1" smtClean="0">
                <a:solidFill>
                  <a:schemeClr val="tx1"/>
                </a:solidFill>
                <a:latin typeface="Arial" charset="0"/>
                <a:ea typeface="ＭＳ Ｐゴシック" charset="0"/>
                <a:cs typeface="ＭＳ Ｐゴシック" charset="0"/>
              </a:rPr>
              <a:t>Ajuste</a:t>
            </a:r>
            <a:r>
              <a:rPr lang="en-US" sz="2400" dirty="0" smtClean="0">
                <a:solidFill>
                  <a:schemeClr val="tx1"/>
                </a:solidFill>
                <a:latin typeface="Arial" charset="0"/>
                <a:ea typeface="ＭＳ Ｐゴシック" charset="0"/>
                <a:cs typeface="ＭＳ Ｐゴシック" charset="0"/>
              </a:rPr>
              <a:t> </a:t>
            </a:r>
            <a:r>
              <a:rPr lang="en-US" sz="2400" dirty="0" err="1" smtClean="0">
                <a:solidFill>
                  <a:schemeClr val="tx1"/>
                </a:solidFill>
                <a:latin typeface="Arial" charset="0"/>
                <a:ea typeface="ＭＳ Ｐゴシック" charset="0"/>
                <a:cs typeface="ＭＳ Ｐゴシック" charset="0"/>
              </a:rPr>
              <a:t>Correcto</a:t>
            </a:r>
            <a:r>
              <a:rPr lang="en-US" sz="2400" dirty="0" smtClean="0">
                <a:solidFill>
                  <a:schemeClr val="tx1"/>
                </a:solidFill>
                <a:latin typeface="Arial" charset="0"/>
                <a:ea typeface="ＭＳ Ｐゴシック" charset="0"/>
                <a:cs typeface="ＭＳ Ｐゴシック" charset="0"/>
              </a:rPr>
              <a:t> de </a:t>
            </a:r>
            <a:r>
              <a:rPr lang="en-US" sz="2400" dirty="0" err="1" smtClean="0">
                <a:solidFill>
                  <a:schemeClr val="tx1"/>
                </a:solidFill>
                <a:latin typeface="Arial" charset="0"/>
                <a:ea typeface="ＭＳ Ｐゴシック" charset="0"/>
                <a:cs typeface="ＭＳ Ｐゴシック" charset="0"/>
              </a:rPr>
              <a:t>Arnés</a:t>
            </a:r>
            <a:r>
              <a:rPr lang="en-US" sz="2400" dirty="0" smtClean="0">
                <a:solidFill>
                  <a:schemeClr val="tx1"/>
                </a:solidFill>
                <a:latin typeface="Arial" charset="0"/>
                <a:ea typeface="ＭＳ Ｐゴシック" charset="0"/>
                <a:cs typeface="ＭＳ Ｐゴシック" charset="0"/>
              </a:rPr>
              <a:t> </a:t>
            </a:r>
            <a:r>
              <a:rPr lang="en-US" sz="2400" dirty="0">
                <a:solidFill>
                  <a:schemeClr val="tx1"/>
                </a:solidFill>
                <a:latin typeface="Arial" charset="0"/>
                <a:ea typeface="ＭＳ Ｐゴシック" charset="0"/>
                <a:cs typeface="ＭＳ Ｐゴシック" charset="0"/>
              </a:rPr>
              <a:t>de </a:t>
            </a:r>
            <a:r>
              <a:rPr lang="en-US" sz="2400" dirty="0" err="1" smtClean="0">
                <a:solidFill>
                  <a:schemeClr val="tx1"/>
                </a:solidFill>
                <a:latin typeface="Arial" charset="0"/>
                <a:ea typeface="ＭＳ Ｐゴシック" charset="0"/>
                <a:cs typeface="ＭＳ Ｐゴシック" charset="0"/>
              </a:rPr>
              <a:t>Cuerpo</a:t>
            </a:r>
            <a:r>
              <a:rPr lang="en-US" sz="2400" dirty="0" smtClean="0">
                <a:solidFill>
                  <a:schemeClr val="tx1"/>
                </a:solidFill>
                <a:latin typeface="Arial" charset="0"/>
                <a:ea typeface="ＭＳ Ｐゴシック" charset="0"/>
                <a:cs typeface="ＭＳ Ｐゴシック" charset="0"/>
              </a:rPr>
              <a:t> </a:t>
            </a:r>
            <a:r>
              <a:rPr lang="en-US" sz="2400" dirty="0" err="1" smtClean="0">
                <a:solidFill>
                  <a:schemeClr val="tx1"/>
                </a:solidFill>
                <a:latin typeface="Arial" charset="0"/>
                <a:ea typeface="ＭＳ Ｐゴシック" charset="0"/>
                <a:cs typeface="ＭＳ Ｐゴシック" charset="0"/>
              </a:rPr>
              <a:t>Completo</a:t>
            </a:r>
            <a:endParaRPr lang="en-US" sz="2400" dirty="0">
              <a:solidFill>
                <a:schemeClr val="tx1"/>
              </a:solidFill>
              <a:latin typeface="Arial" charset="0"/>
              <a:ea typeface="ＭＳ Ｐゴシック" charset="0"/>
              <a:cs typeface="ＭＳ Ｐゴシック" charset="0"/>
            </a:endParaRPr>
          </a:p>
        </p:txBody>
      </p:sp>
      <p:pic>
        <p:nvPicPr>
          <p:cNvPr id="5" name="Picture 4" title="Properly Fitting Full Body Harness"/>
          <p:cNvPicPr>
            <a:picLocks noChangeAspect="1"/>
          </p:cNvPicPr>
          <p:nvPr/>
        </p:nvPicPr>
        <p:blipFill>
          <a:blip r:embed="rId3"/>
          <a:stretch>
            <a:fillRect/>
          </a:stretch>
        </p:blipFill>
        <p:spPr>
          <a:xfrm>
            <a:off x="1524000" y="1448889"/>
            <a:ext cx="6096000" cy="4696349"/>
          </a:xfrm>
          <a:prstGeom prst="rect">
            <a:avLst/>
          </a:prstGeom>
        </p:spPr>
      </p:pic>
      <p:sp>
        <p:nvSpPr>
          <p:cNvPr id="2" name="TextBox 1"/>
          <p:cNvSpPr txBox="1"/>
          <p:nvPr/>
        </p:nvSpPr>
        <p:spPr>
          <a:xfrm>
            <a:off x="1828800" y="2514600"/>
            <a:ext cx="2743200" cy="584775"/>
          </a:xfrm>
          <a:prstGeom prst="rect">
            <a:avLst/>
          </a:prstGeom>
          <a:noFill/>
        </p:spPr>
        <p:txBody>
          <a:bodyPr wrap="square" rtlCol="0">
            <a:spAutoFit/>
          </a:bodyPr>
          <a:lstStyle/>
          <a:p>
            <a:r>
              <a:rPr lang="es-MX" sz="1600" dirty="0"/>
              <a:t>Banda de pecho </a:t>
            </a:r>
            <a:r>
              <a:rPr lang="es-MX" sz="1600" dirty="0" smtClean="0"/>
              <a:t>ajustada </a:t>
            </a:r>
            <a:r>
              <a:rPr lang="es-MX" sz="1600" dirty="0"/>
              <a:t>en medio del pecho</a:t>
            </a:r>
          </a:p>
        </p:txBody>
      </p:sp>
      <p:sp>
        <p:nvSpPr>
          <p:cNvPr id="4" name="TextBox 3"/>
          <p:cNvSpPr txBox="1"/>
          <p:nvPr/>
        </p:nvSpPr>
        <p:spPr>
          <a:xfrm>
            <a:off x="1752600" y="3581400"/>
            <a:ext cx="2667000" cy="646331"/>
          </a:xfrm>
          <a:prstGeom prst="rect">
            <a:avLst/>
          </a:prstGeom>
          <a:noFill/>
        </p:spPr>
        <p:txBody>
          <a:bodyPr wrap="square" rtlCol="0">
            <a:spAutoFit/>
          </a:bodyPr>
          <a:lstStyle/>
          <a:p>
            <a:r>
              <a:rPr lang="es-MX" dirty="0" smtClean="0"/>
              <a:t>Ajuste </a:t>
            </a:r>
            <a:r>
              <a:rPr lang="es-MX" dirty="0"/>
              <a:t>adecuado hombro a cadera</a:t>
            </a:r>
          </a:p>
        </p:txBody>
      </p:sp>
      <p:sp>
        <p:nvSpPr>
          <p:cNvPr id="6" name="TextBox 5"/>
          <p:cNvSpPr txBox="1"/>
          <p:nvPr/>
        </p:nvSpPr>
        <p:spPr>
          <a:xfrm>
            <a:off x="1752600" y="5181600"/>
            <a:ext cx="2819400" cy="923330"/>
          </a:xfrm>
          <a:prstGeom prst="rect">
            <a:avLst/>
          </a:prstGeom>
          <a:noFill/>
        </p:spPr>
        <p:txBody>
          <a:bodyPr wrap="square" rtlCol="0">
            <a:spAutoFit/>
          </a:bodyPr>
          <a:lstStyle/>
          <a:p>
            <a:r>
              <a:rPr lang="es-MX" dirty="0"/>
              <a:t>Correas de las piernas </a:t>
            </a:r>
            <a:r>
              <a:rPr lang="es-MX" dirty="0" smtClean="0"/>
              <a:t>ajustadas pero </a:t>
            </a:r>
            <a:r>
              <a:rPr lang="es-MX" dirty="0"/>
              <a:t>no </a:t>
            </a:r>
            <a:r>
              <a:rPr lang="es-MX" dirty="0" smtClean="0"/>
              <a:t>apretadas</a:t>
            </a:r>
            <a:endParaRPr lang="es-MX" dirty="0"/>
          </a:p>
        </p:txBody>
      </p:sp>
    </p:spTree>
    <p:extLst>
      <p:ext uri="{BB962C8B-B14F-4D97-AF65-F5344CB8AC3E}">
        <p14:creationId xmlns:p14="http://schemas.microsoft.com/office/powerpoint/2010/main" val="3799964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0273" y="304800"/>
            <a:ext cx="8229600" cy="1143000"/>
          </a:xfrm>
        </p:spPr>
        <p:txBody>
          <a:bodyPr/>
          <a:lstStyle/>
          <a:p>
            <a:pPr algn="l" eaLnBrk="1" hangingPunct="1"/>
            <a:r>
              <a:rPr lang="en-US" altLang="en-US" dirty="0" err="1">
                <a:solidFill>
                  <a:schemeClr val="tx1"/>
                </a:solidFill>
              </a:rPr>
              <a:t>Ajuste</a:t>
            </a:r>
            <a:r>
              <a:rPr lang="en-US" altLang="en-US" dirty="0">
                <a:solidFill>
                  <a:schemeClr val="tx1"/>
                </a:solidFill>
              </a:rPr>
              <a:t> </a:t>
            </a:r>
            <a:r>
              <a:rPr lang="en-US" altLang="en-US" dirty="0" err="1" smtClean="0">
                <a:solidFill>
                  <a:schemeClr val="tx1"/>
                </a:solidFill>
              </a:rPr>
              <a:t>Correcto</a:t>
            </a:r>
            <a:r>
              <a:rPr lang="en-US" altLang="en-US" dirty="0" smtClean="0">
                <a:solidFill>
                  <a:schemeClr val="tx1"/>
                </a:solidFill>
              </a:rPr>
              <a:t> </a:t>
            </a:r>
            <a:r>
              <a:rPr lang="en-US" altLang="en-US" dirty="0">
                <a:solidFill>
                  <a:schemeClr val="tx1"/>
                </a:solidFill>
              </a:rPr>
              <a:t>e </a:t>
            </a:r>
            <a:r>
              <a:rPr lang="en-US" altLang="en-US" dirty="0" err="1" smtClean="0">
                <a:solidFill>
                  <a:schemeClr val="tx1"/>
                </a:solidFill>
              </a:rPr>
              <a:t>incorrecto</a:t>
            </a:r>
            <a:r>
              <a:rPr lang="en-US" altLang="en-US" dirty="0">
                <a:solidFill>
                  <a:schemeClr val="tx1"/>
                </a:solidFill>
              </a:rPr>
              <a:t/>
            </a:r>
            <a:br>
              <a:rPr lang="en-US" altLang="en-US" dirty="0">
                <a:solidFill>
                  <a:schemeClr val="tx1"/>
                </a:solidFill>
              </a:rPr>
            </a:br>
            <a:r>
              <a:rPr lang="es-MX" altLang="en-US" sz="2400" dirty="0" smtClean="0">
                <a:solidFill>
                  <a:schemeClr val="tx1"/>
                </a:solidFill>
              </a:rPr>
              <a:t>Dos Trabajadores </a:t>
            </a:r>
            <a:r>
              <a:rPr lang="es-MX" altLang="en-US" sz="2400" dirty="0">
                <a:solidFill>
                  <a:schemeClr val="tx1"/>
                </a:solidFill>
              </a:rPr>
              <a:t>en </a:t>
            </a:r>
            <a:r>
              <a:rPr lang="es-MX" altLang="en-US" sz="2400" dirty="0" smtClean="0">
                <a:solidFill>
                  <a:schemeClr val="tx1"/>
                </a:solidFill>
              </a:rPr>
              <a:t>Arneses </a:t>
            </a:r>
            <a:r>
              <a:rPr lang="es-MX" altLang="en-US" sz="2400" dirty="0">
                <a:solidFill>
                  <a:schemeClr val="tx1"/>
                </a:solidFill>
              </a:rPr>
              <a:t>de </a:t>
            </a:r>
            <a:r>
              <a:rPr lang="es-MX" altLang="en-US" sz="2400" dirty="0" smtClean="0">
                <a:solidFill>
                  <a:schemeClr val="tx1"/>
                </a:solidFill>
              </a:rPr>
              <a:t>Cuerpo Completo</a:t>
            </a:r>
            <a:r>
              <a:rPr lang="es-MX" altLang="en-US" sz="2400" dirty="0">
                <a:solidFill>
                  <a:schemeClr val="tx1"/>
                </a:solidFill>
              </a:rPr>
              <a:t/>
            </a:r>
            <a:br>
              <a:rPr lang="es-MX" altLang="en-US" sz="2400" dirty="0">
                <a:solidFill>
                  <a:schemeClr val="tx1"/>
                </a:solidFill>
              </a:rPr>
            </a:br>
            <a:endParaRPr lang="en-US" altLang="en-US" sz="2400" dirty="0">
              <a:solidFill>
                <a:schemeClr val="tx1"/>
              </a:solidFill>
            </a:endParaRPr>
          </a:p>
        </p:txBody>
      </p:sp>
      <p:pic>
        <p:nvPicPr>
          <p:cNvPr id="5" name="Picture 4" title="Two Workers in Full Body Harness"/>
          <p:cNvPicPr>
            <a:picLocks noChangeAspect="1"/>
          </p:cNvPicPr>
          <p:nvPr/>
        </p:nvPicPr>
        <p:blipFill>
          <a:blip r:embed="rId3"/>
          <a:stretch>
            <a:fillRect/>
          </a:stretch>
        </p:blipFill>
        <p:spPr>
          <a:xfrm>
            <a:off x="1821873" y="1565292"/>
            <a:ext cx="5486400" cy="4562441"/>
          </a:xfrm>
          <a:prstGeom prst="rect">
            <a:avLst/>
          </a:prstGeom>
        </p:spPr>
      </p:pic>
      <p:sp>
        <p:nvSpPr>
          <p:cNvPr id="6" name="Slide Number Placeholder 5"/>
          <p:cNvSpPr>
            <a:spLocks noGrp="1"/>
          </p:cNvSpPr>
          <p:nvPr>
            <p:ph type="sldNum" sz="quarter" idx="11"/>
          </p:nvPr>
        </p:nvSpPr>
        <p:spPr/>
        <p:txBody>
          <a:bodyPr/>
          <a:lstStyle/>
          <a:p>
            <a:pPr>
              <a:defRPr/>
            </a:pPr>
            <a:fld id="{A136EDFC-EDD6-4C0F-A6F4-6CF5242968A2}" type="slidenum">
              <a:rPr lang="en-US" altLang="en-US" smtClean="0"/>
              <a:pPr>
                <a:defRPr/>
              </a:pPr>
              <a:t>36</a:t>
            </a:fld>
            <a:endParaRPr lang="en-US" altLang="en-US" dirty="0"/>
          </a:p>
        </p:txBody>
      </p:sp>
    </p:spTree>
    <p:extLst>
      <p:ext uri="{BB962C8B-B14F-4D97-AF65-F5344CB8AC3E}">
        <p14:creationId xmlns:p14="http://schemas.microsoft.com/office/powerpoint/2010/main" val="4250674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4"/>
          <p:cNvSpPr>
            <a:spLocks noGrp="1"/>
          </p:cNvSpPr>
          <p:nvPr>
            <p:ph type="title"/>
          </p:nvPr>
        </p:nvSpPr>
        <p:spPr/>
        <p:txBody>
          <a:bodyPr/>
          <a:lstStyle/>
          <a:p>
            <a:pPr algn="l"/>
            <a:r>
              <a:rPr lang="es-MX" dirty="0" smtClean="0">
                <a:solidFill>
                  <a:schemeClr val="tx1"/>
                </a:solidFill>
                <a:latin typeface="Arial" charset="0"/>
                <a:ea typeface="ＭＳ Ｐゴシック" charset="0"/>
                <a:cs typeface="ＭＳ Ｐゴシック" charset="0"/>
              </a:rPr>
              <a:t>Inspección </a:t>
            </a:r>
            <a:r>
              <a:rPr lang="es-MX" dirty="0">
                <a:solidFill>
                  <a:schemeClr val="tx1"/>
                </a:solidFill>
                <a:latin typeface="Arial" charset="0"/>
                <a:ea typeface="ＭＳ Ｐゴシック" charset="0"/>
                <a:cs typeface="ＭＳ Ｐゴシック" charset="0"/>
              </a:rPr>
              <a:t>y </a:t>
            </a:r>
            <a:r>
              <a:rPr lang="es-MX" dirty="0" smtClean="0">
                <a:solidFill>
                  <a:schemeClr val="tx1"/>
                </a:solidFill>
                <a:latin typeface="Arial" charset="0"/>
                <a:ea typeface="ＭＳ Ｐゴシック" charset="0"/>
                <a:cs typeface="ＭＳ Ｐゴシック" charset="0"/>
              </a:rPr>
              <a:t>Mantenimiento</a:t>
            </a:r>
            <a:r>
              <a:rPr lang="es-MX" sz="2400" dirty="0">
                <a:solidFill>
                  <a:schemeClr val="tx1"/>
                </a:solidFill>
                <a:latin typeface="Arial" charset="0"/>
                <a:ea typeface="ＭＳ Ｐゴシック" charset="0"/>
                <a:cs typeface="ＭＳ Ｐゴシック" charset="0"/>
              </a:rPr>
              <a:t/>
            </a:r>
            <a:br>
              <a:rPr lang="es-MX" sz="2400" dirty="0">
                <a:solidFill>
                  <a:schemeClr val="tx1"/>
                </a:solidFill>
                <a:latin typeface="Arial" charset="0"/>
                <a:ea typeface="ＭＳ Ｐゴシック" charset="0"/>
                <a:cs typeface="ＭＳ Ｐゴシック" charset="0"/>
              </a:rPr>
            </a:br>
            <a:r>
              <a:rPr lang="es-MX" sz="2400" dirty="0">
                <a:solidFill>
                  <a:schemeClr val="tx1"/>
                </a:solidFill>
                <a:latin typeface="Arial" charset="0"/>
                <a:ea typeface="ＭＳ Ｐゴシック" charset="0"/>
                <a:cs typeface="ＭＳ Ｐゴシック" charset="0"/>
              </a:rPr>
              <a:t>Arnés de </a:t>
            </a:r>
            <a:r>
              <a:rPr lang="es-MX" sz="2400" dirty="0" smtClean="0">
                <a:solidFill>
                  <a:schemeClr val="tx1"/>
                </a:solidFill>
                <a:latin typeface="Arial" charset="0"/>
                <a:ea typeface="ＭＳ Ｐゴシック" charset="0"/>
                <a:cs typeface="ＭＳ Ｐゴシック" charset="0"/>
              </a:rPr>
              <a:t>Cuerpo Completo Etiquetado</a:t>
            </a:r>
            <a:endParaRPr lang="en-US" sz="2400" dirty="0">
              <a:solidFill>
                <a:schemeClr val="tx1"/>
              </a:solidFill>
              <a:latin typeface="Arial" charset="0"/>
              <a:ea typeface="ＭＳ Ｐゴシック" charset="0"/>
              <a:cs typeface="ＭＳ Ｐゴシック" charset="0"/>
            </a:endParaRPr>
          </a:p>
        </p:txBody>
      </p:sp>
      <p:pic>
        <p:nvPicPr>
          <p:cNvPr id="4" name="Picture 3" title="Labeled Full Body Harness"/>
          <p:cNvPicPr>
            <a:picLocks noChangeAspect="1"/>
          </p:cNvPicPr>
          <p:nvPr/>
        </p:nvPicPr>
        <p:blipFill>
          <a:blip r:embed="rId3"/>
          <a:stretch>
            <a:fillRect/>
          </a:stretch>
        </p:blipFill>
        <p:spPr>
          <a:xfrm>
            <a:off x="1943100" y="1424565"/>
            <a:ext cx="5257800" cy="4648200"/>
          </a:xfrm>
          <a:prstGeom prst="rect">
            <a:avLst/>
          </a:prstGeom>
        </p:spPr>
      </p:pic>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37</a:t>
            </a:fld>
            <a:endParaRPr lang="en-US" altLang="en-US" dirty="0"/>
          </a:p>
        </p:txBody>
      </p:sp>
    </p:spTree>
    <p:extLst>
      <p:ext uri="{BB962C8B-B14F-4D97-AF65-F5344CB8AC3E}">
        <p14:creationId xmlns:p14="http://schemas.microsoft.com/office/powerpoint/2010/main" val="2849647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274638"/>
            <a:ext cx="8229600" cy="1143000"/>
          </a:xfrm>
        </p:spPr>
        <p:txBody>
          <a:bodyPr/>
          <a:lstStyle/>
          <a:p>
            <a:pPr algn="l"/>
            <a:r>
              <a:rPr lang="en-US" dirty="0" err="1" smtClean="0">
                <a:solidFill>
                  <a:schemeClr val="tx1"/>
                </a:solidFill>
                <a:latin typeface="Arial" charset="0"/>
                <a:ea typeface="ＭＳ Ｐゴシック" charset="0"/>
                <a:cs typeface="ＭＳ Ｐゴシック" charset="0"/>
              </a:rPr>
              <a:t>Conectores</a:t>
            </a:r>
            <a:r>
              <a:rPr lang="en-US" dirty="0">
                <a:solidFill>
                  <a:schemeClr val="tx1"/>
                </a:solidFill>
                <a:latin typeface="Arial" charset="0"/>
                <a:ea typeface="ＭＳ Ｐゴシック" charset="0"/>
                <a:cs typeface="ＭＳ Ｐゴシック" charset="0"/>
              </a:rPr>
              <a:t/>
            </a:r>
            <a:br>
              <a:rPr lang="en-US" dirty="0">
                <a:solidFill>
                  <a:schemeClr val="tx1"/>
                </a:solidFill>
                <a:latin typeface="Arial" charset="0"/>
                <a:ea typeface="ＭＳ Ｐゴシック" charset="0"/>
                <a:cs typeface="ＭＳ Ｐゴシック" charset="0"/>
              </a:rPr>
            </a:br>
            <a:r>
              <a:rPr lang="en-US" sz="2400" dirty="0" err="1" smtClean="0">
                <a:solidFill>
                  <a:schemeClr val="tx1"/>
                </a:solidFill>
                <a:latin typeface="Arial" charset="0"/>
                <a:ea typeface="ＭＳ Ｐゴシック" charset="0"/>
                <a:cs typeface="ＭＳ Ｐゴシック" charset="0"/>
              </a:rPr>
              <a:t>Definiciones</a:t>
            </a:r>
            <a:r>
              <a:rPr lang="en-US" sz="2400" dirty="0" smtClean="0">
                <a:solidFill>
                  <a:schemeClr val="tx1"/>
                </a:solidFill>
                <a:latin typeface="Arial" charset="0"/>
                <a:ea typeface="ＭＳ Ｐゴシック" charset="0"/>
                <a:cs typeface="ＭＳ Ｐゴシック" charset="0"/>
              </a:rPr>
              <a:t> de </a:t>
            </a:r>
            <a:r>
              <a:rPr lang="en-US" sz="2400" dirty="0" err="1" smtClean="0">
                <a:solidFill>
                  <a:schemeClr val="tx1"/>
                </a:solidFill>
                <a:latin typeface="Arial" charset="0"/>
                <a:ea typeface="ＭＳ Ｐゴシック" charset="0"/>
                <a:cs typeface="ＭＳ Ｐゴシック" charset="0"/>
              </a:rPr>
              <a:t>Conectores</a:t>
            </a:r>
            <a:r>
              <a:rPr lang="en-US" sz="2400" dirty="0" smtClean="0">
                <a:solidFill>
                  <a:schemeClr val="tx1"/>
                </a:solidFill>
                <a:latin typeface="Arial" charset="0"/>
                <a:ea typeface="ＭＳ Ｐゴシック" charset="0"/>
                <a:cs typeface="ＭＳ Ｐゴシック" charset="0"/>
              </a:rPr>
              <a:t> y </a:t>
            </a:r>
            <a:r>
              <a:rPr lang="en-US" sz="2400" dirty="0" err="1" smtClean="0">
                <a:solidFill>
                  <a:schemeClr val="tx1"/>
                </a:solidFill>
                <a:latin typeface="Arial" charset="0"/>
                <a:ea typeface="ＭＳ Ｐゴシック" charset="0"/>
                <a:cs typeface="ＭＳ Ｐゴシック" charset="0"/>
              </a:rPr>
              <a:t>Hebillas</a:t>
            </a:r>
            <a:endParaRPr lang="en-US" sz="2400" dirty="0">
              <a:solidFill>
                <a:schemeClr val="tx1"/>
              </a:solidFill>
              <a:latin typeface="Arial" charset="0"/>
              <a:ea typeface="ＭＳ Ｐゴシック" charset="0"/>
              <a:cs typeface="ＭＳ Ｐゴシック" charset="0"/>
            </a:endParaRPr>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38</a:t>
            </a:fld>
            <a:endParaRPr lang="en-US" altLang="en-US" dirty="0"/>
          </a:p>
        </p:txBody>
      </p:sp>
      <p:sp>
        <p:nvSpPr>
          <p:cNvPr id="3" name="TextBox 2"/>
          <p:cNvSpPr txBox="1"/>
          <p:nvPr/>
        </p:nvSpPr>
        <p:spPr>
          <a:xfrm>
            <a:off x="2133600" y="3200400"/>
            <a:ext cx="5410200" cy="769441"/>
          </a:xfrm>
          <a:prstGeom prst="rect">
            <a:avLst/>
          </a:prstGeom>
          <a:noFill/>
        </p:spPr>
        <p:txBody>
          <a:bodyPr wrap="square" rtlCol="0">
            <a:spAutoFit/>
          </a:bodyPr>
          <a:lstStyle/>
          <a:p>
            <a:r>
              <a:rPr lang="en-US" sz="4400" b="1" dirty="0" smtClean="0"/>
              <a:t>29 CFR 1926.500</a:t>
            </a:r>
            <a:endParaRPr lang="en-US" sz="4400" b="1" dirty="0"/>
          </a:p>
        </p:txBody>
      </p:sp>
    </p:spTree>
    <p:extLst>
      <p:ext uri="{BB962C8B-B14F-4D97-AF65-F5344CB8AC3E}">
        <p14:creationId xmlns:p14="http://schemas.microsoft.com/office/powerpoint/2010/main" val="24206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39</a:t>
            </a:fld>
            <a:endParaRPr lang="en-US" altLang="en-US" dirty="0"/>
          </a:p>
        </p:txBody>
      </p:sp>
      <p:sp>
        <p:nvSpPr>
          <p:cNvPr id="6" name="Rectangle 2"/>
          <p:cNvSpPr>
            <a:spLocks noGrp="1" noChangeArrowheads="1"/>
          </p:cNvSpPr>
          <p:nvPr>
            <p:ph type="title"/>
          </p:nvPr>
        </p:nvSpPr>
        <p:spPr>
          <a:xfrm>
            <a:off x="381000" y="381000"/>
            <a:ext cx="8578850" cy="1524000"/>
          </a:xfrm>
        </p:spPr>
        <p:txBody>
          <a:bodyPr/>
          <a:lstStyle/>
          <a:p>
            <a:pPr algn="l"/>
            <a:r>
              <a:rPr lang="en-US" altLang="en-US" dirty="0" smtClean="0">
                <a:solidFill>
                  <a:srgbClr val="FF0000"/>
                </a:solidFill>
              </a:rPr>
              <a:t/>
            </a:r>
            <a:br>
              <a:rPr lang="en-US" altLang="en-US" dirty="0" smtClean="0">
                <a:solidFill>
                  <a:srgbClr val="FF0000"/>
                </a:solidFill>
              </a:rPr>
            </a:br>
            <a:r>
              <a:rPr lang="en-US" altLang="en-US" dirty="0" smtClean="0">
                <a:solidFill>
                  <a:srgbClr val="FF0000"/>
                </a:solidFill>
              </a:rPr>
              <a:t/>
            </a:r>
            <a:br>
              <a:rPr lang="en-US" altLang="en-US" dirty="0" smtClean="0">
                <a:solidFill>
                  <a:srgbClr val="FF0000"/>
                </a:solidFill>
              </a:rPr>
            </a:br>
            <a:r>
              <a:rPr lang="en-US" altLang="en-US" dirty="0" err="1" smtClean="0">
                <a:solidFill>
                  <a:schemeClr val="tx1"/>
                </a:solidFill>
              </a:rPr>
              <a:t>Tipos</a:t>
            </a:r>
            <a:r>
              <a:rPr lang="en-US" altLang="en-US" dirty="0" smtClean="0">
                <a:solidFill>
                  <a:schemeClr val="tx1"/>
                </a:solidFill>
              </a:rPr>
              <a:t> de </a:t>
            </a:r>
            <a:r>
              <a:rPr lang="en-US" altLang="en-US" dirty="0" err="1" smtClean="0">
                <a:solidFill>
                  <a:schemeClr val="tx1"/>
                </a:solidFill>
              </a:rPr>
              <a:t>Conectores</a:t>
            </a:r>
            <a:r>
              <a:rPr lang="en-US" altLang="en-US" dirty="0">
                <a:solidFill>
                  <a:schemeClr val="tx1"/>
                </a:solidFill>
              </a:rPr>
              <a:t/>
            </a:r>
            <a:br>
              <a:rPr lang="en-US" altLang="en-US" dirty="0">
                <a:solidFill>
                  <a:schemeClr val="tx1"/>
                </a:solidFill>
              </a:rPr>
            </a:br>
            <a:r>
              <a:rPr lang="en-US" altLang="en-US" sz="2400" dirty="0" err="1" smtClean="0">
                <a:solidFill>
                  <a:schemeClr val="tx1"/>
                </a:solidFill>
              </a:rPr>
              <a:t>Anillo</a:t>
            </a:r>
            <a:r>
              <a:rPr lang="en-US" altLang="en-US" sz="2400" dirty="0" smtClean="0">
                <a:solidFill>
                  <a:schemeClr val="tx1"/>
                </a:solidFill>
              </a:rPr>
              <a:t>-D y </a:t>
            </a:r>
            <a:r>
              <a:rPr lang="en-US" altLang="en-US" sz="2400" dirty="0" err="1" smtClean="0">
                <a:solidFill>
                  <a:schemeClr val="tx1"/>
                </a:solidFill>
              </a:rPr>
              <a:t>Mosquetónes</a:t>
            </a:r>
            <a:r>
              <a:rPr lang="en-US" altLang="en-US" sz="2400" dirty="0">
                <a:solidFill>
                  <a:schemeClr val="tx1"/>
                </a:solidFill>
              </a:rPr>
              <a:t/>
            </a:r>
            <a:br>
              <a:rPr lang="en-US" altLang="en-US" sz="2400" dirty="0">
                <a:solidFill>
                  <a:schemeClr val="tx1"/>
                </a:solidFill>
              </a:rPr>
            </a:br>
            <a:r>
              <a:rPr lang="en-US" altLang="en-US" dirty="0">
                <a:solidFill>
                  <a:srgbClr val="FF0000"/>
                </a:solidFill>
              </a:rPr>
              <a:t/>
            </a:r>
            <a:br>
              <a:rPr lang="en-US" altLang="en-US" dirty="0">
                <a:solidFill>
                  <a:srgbClr val="FF0000"/>
                </a:solidFill>
              </a:rPr>
            </a:br>
            <a:r>
              <a:rPr lang="en-US" altLang="en-US" dirty="0">
                <a:solidFill>
                  <a:srgbClr val="FF0000"/>
                </a:solidFill>
              </a:rPr>
              <a:t/>
            </a:r>
            <a:br>
              <a:rPr lang="en-US" altLang="en-US" dirty="0">
                <a:solidFill>
                  <a:srgbClr val="FF0000"/>
                </a:solidFill>
              </a:rPr>
            </a:br>
            <a:endParaRPr lang="en-US" altLang="en-US" dirty="0">
              <a:solidFill>
                <a:srgbClr val="FF0000"/>
              </a:solidFill>
            </a:endParaRPr>
          </a:p>
        </p:txBody>
      </p:sp>
      <p:pic>
        <p:nvPicPr>
          <p:cNvPr id="8" name="Picture 7" title="D-Ring"/>
          <p:cNvPicPr>
            <a:picLocks noChangeAspect="1"/>
          </p:cNvPicPr>
          <p:nvPr/>
        </p:nvPicPr>
        <p:blipFill>
          <a:blip r:embed="rId3"/>
          <a:stretch>
            <a:fillRect/>
          </a:stretch>
        </p:blipFill>
        <p:spPr>
          <a:xfrm>
            <a:off x="1752600" y="1600200"/>
            <a:ext cx="2166938" cy="1714500"/>
          </a:xfrm>
          <a:prstGeom prst="rect">
            <a:avLst/>
          </a:prstGeom>
          <a:ln>
            <a:solidFill>
              <a:schemeClr val="tx1"/>
            </a:solidFill>
          </a:ln>
        </p:spPr>
      </p:pic>
      <p:pic>
        <p:nvPicPr>
          <p:cNvPr id="5" name="Picture 4" title="Carabineers"/>
          <p:cNvPicPr>
            <a:picLocks noChangeAspect="1"/>
          </p:cNvPicPr>
          <p:nvPr/>
        </p:nvPicPr>
        <p:blipFill>
          <a:blip r:embed="rId4"/>
          <a:stretch>
            <a:fillRect/>
          </a:stretch>
        </p:blipFill>
        <p:spPr>
          <a:xfrm>
            <a:off x="1022972" y="3505200"/>
            <a:ext cx="4054191" cy="2560542"/>
          </a:xfrm>
          <a:prstGeom prst="rect">
            <a:avLst/>
          </a:prstGeom>
        </p:spPr>
      </p:pic>
      <p:pic>
        <p:nvPicPr>
          <p:cNvPr id="9" name="Picture 8" title="Snaphook with Descriptors"/>
          <p:cNvPicPr>
            <a:picLocks noChangeAspect="1"/>
          </p:cNvPicPr>
          <p:nvPr/>
        </p:nvPicPr>
        <p:blipFill>
          <a:blip r:embed="rId5"/>
          <a:stretch>
            <a:fillRect/>
          </a:stretch>
        </p:blipFill>
        <p:spPr>
          <a:xfrm>
            <a:off x="5711707" y="1752600"/>
            <a:ext cx="2822693" cy="4139543"/>
          </a:xfrm>
          <a:prstGeom prst="rect">
            <a:avLst/>
          </a:prstGeom>
        </p:spPr>
      </p:pic>
    </p:spTree>
    <p:extLst>
      <p:ext uri="{BB962C8B-B14F-4D97-AF65-F5344CB8AC3E}">
        <p14:creationId xmlns:p14="http://schemas.microsoft.com/office/powerpoint/2010/main" val="297580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152400"/>
            <a:ext cx="8229600" cy="1371600"/>
          </a:xfrm>
        </p:spPr>
        <p:txBody>
          <a:bodyPr/>
          <a:lstStyle/>
          <a:p>
            <a:pPr algn="l"/>
            <a:r>
              <a:rPr lang="en-US" altLang="en-US"/>
              <a:t>Cuando Usar un  PFAS*</a:t>
            </a:r>
            <a:br>
              <a:rPr lang="en-US" altLang="en-US"/>
            </a:br>
            <a:r>
              <a:rPr lang="en-US" altLang="en-US" sz="2800"/>
              <a:t>Arnés del trabajador siendo Ajustado</a:t>
            </a:r>
            <a:r>
              <a:rPr lang="en-US" altLang="en-US"/>
              <a:t/>
            </a:r>
            <a:br>
              <a:rPr lang="en-US" altLang="en-US"/>
            </a:br>
            <a:endParaRPr lang="en-US" altLang="en-US"/>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4</a:t>
            </a:fld>
            <a:endParaRPr lang="en-US" altLang="en-US"/>
          </a:p>
        </p:txBody>
      </p:sp>
      <p:sp>
        <p:nvSpPr>
          <p:cNvPr id="3" name="Rectangle 2"/>
          <p:cNvSpPr/>
          <p:nvPr/>
        </p:nvSpPr>
        <p:spPr>
          <a:xfrm>
            <a:off x="1600200" y="2730451"/>
            <a:ext cx="5490606" cy="769441"/>
          </a:xfrm>
          <a:prstGeom prst="rect">
            <a:avLst/>
          </a:prstGeom>
        </p:spPr>
        <p:txBody>
          <a:bodyPr wrap="none">
            <a:spAutoFit/>
          </a:bodyPr>
          <a:lstStyle/>
          <a:p>
            <a:r>
              <a:rPr lang="en-US" sz="4400" dirty="0"/>
              <a:t>(1915.77) (1915.159)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81000" y="685800"/>
            <a:ext cx="8578850" cy="1219200"/>
          </a:xfrm>
        </p:spPr>
        <p:txBody>
          <a:bodyPr/>
          <a:lstStyle/>
          <a:p>
            <a:pPr algn="l"/>
            <a:r>
              <a:rPr lang="en-US" altLang="en-US" dirty="0" smtClean="0">
                <a:solidFill>
                  <a:srgbClr val="FF0000"/>
                </a:solidFill>
              </a:rPr>
              <a:t/>
            </a:r>
            <a:br>
              <a:rPr lang="en-US" altLang="en-US" dirty="0" smtClean="0">
                <a:solidFill>
                  <a:srgbClr val="FF0000"/>
                </a:solidFill>
              </a:rPr>
            </a:br>
            <a:r>
              <a:rPr lang="en-US" altLang="en-US" dirty="0">
                <a:solidFill>
                  <a:srgbClr val="FF0000"/>
                </a:solidFill>
              </a:rPr>
              <a:t/>
            </a:r>
            <a:br>
              <a:rPr lang="en-US" altLang="en-US" dirty="0">
                <a:solidFill>
                  <a:srgbClr val="FF0000"/>
                </a:solidFill>
              </a:rPr>
            </a:br>
            <a:r>
              <a:rPr lang="en-US" altLang="en-US" dirty="0" err="1" smtClean="0">
                <a:solidFill>
                  <a:schemeClr val="tx1"/>
                </a:solidFill>
              </a:rPr>
              <a:t>Mosquetón</a:t>
            </a:r>
            <a:r>
              <a:rPr lang="en-US" altLang="en-US" dirty="0">
                <a:solidFill>
                  <a:schemeClr val="tx1"/>
                </a:solidFill>
              </a:rPr>
              <a:t/>
            </a:r>
            <a:br>
              <a:rPr lang="en-US" altLang="en-US" dirty="0">
                <a:solidFill>
                  <a:schemeClr val="tx1"/>
                </a:solidFill>
              </a:rPr>
            </a:br>
            <a:r>
              <a:rPr lang="en-US" altLang="en-US" sz="2800" dirty="0" err="1" smtClean="0">
                <a:solidFill>
                  <a:schemeClr val="tx1"/>
                </a:solidFill>
              </a:rPr>
              <a:t>Mosquetón</a:t>
            </a:r>
            <a:r>
              <a:rPr lang="en-US" altLang="en-US" sz="2800" dirty="0" smtClean="0">
                <a:solidFill>
                  <a:schemeClr val="tx1"/>
                </a:solidFill>
              </a:rPr>
              <a:t> </a:t>
            </a:r>
            <a:r>
              <a:rPr lang="en-US" altLang="en-US" dirty="0" smtClean="0">
                <a:solidFill>
                  <a:schemeClr val="tx1"/>
                </a:solidFill>
              </a:rPr>
              <a:t>(</a:t>
            </a:r>
            <a:r>
              <a:rPr lang="en-US" altLang="en-US" sz="2800" dirty="0" err="1" smtClean="0">
                <a:solidFill>
                  <a:schemeClr val="tx1"/>
                </a:solidFill>
              </a:rPr>
              <a:t>Snaphook</a:t>
            </a:r>
            <a:r>
              <a:rPr lang="en-US" altLang="en-US" sz="2800" dirty="0" smtClean="0">
                <a:solidFill>
                  <a:schemeClr val="tx1"/>
                </a:solidFill>
              </a:rPr>
              <a:t>) con </a:t>
            </a:r>
            <a:r>
              <a:rPr lang="en-US" altLang="en-US" sz="2800" dirty="0" err="1" smtClean="0">
                <a:solidFill>
                  <a:schemeClr val="tx1"/>
                </a:solidFill>
              </a:rPr>
              <a:t>Características</a:t>
            </a:r>
            <a:r>
              <a:rPr lang="en-US" altLang="en-US" dirty="0">
                <a:solidFill>
                  <a:schemeClr val="tx1"/>
                </a:solidFill>
              </a:rPr>
              <a:t/>
            </a:r>
            <a:br>
              <a:rPr lang="en-US" altLang="en-US" dirty="0">
                <a:solidFill>
                  <a:schemeClr val="tx1"/>
                </a:solidFill>
              </a:rPr>
            </a:br>
            <a:r>
              <a:rPr lang="en-US" altLang="en-US" dirty="0">
                <a:solidFill>
                  <a:srgbClr val="FF0000"/>
                </a:solidFill>
              </a:rPr>
              <a:t/>
            </a:r>
            <a:br>
              <a:rPr lang="en-US" altLang="en-US" dirty="0">
                <a:solidFill>
                  <a:srgbClr val="FF0000"/>
                </a:solidFill>
              </a:rPr>
            </a:br>
            <a:endParaRPr lang="en-US" altLang="en-US" dirty="0">
              <a:solidFill>
                <a:srgbClr val="FF0000"/>
              </a:solidFill>
            </a:endParaRPr>
          </a:p>
        </p:txBody>
      </p:sp>
      <p:pic>
        <p:nvPicPr>
          <p:cNvPr id="4" name="Picture 3" title="Snaphook with Features"/>
          <p:cNvPicPr>
            <a:picLocks noChangeAspect="1"/>
          </p:cNvPicPr>
          <p:nvPr/>
        </p:nvPicPr>
        <p:blipFill>
          <a:blip r:embed="rId3"/>
          <a:stretch>
            <a:fillRect/>
          </a:stretch>
        </p:blipFill>
        <p:spPr>
          <a:xfrm>
            <a:off x="2384425" y="2057400"/>
            <a:ext cx="4572000" cy="4495800"/>
          </a:xfrm>
          <a:prstGeom prst="rect">
            <a:avLst/>
          </a:prstGeom>
        </p:spPr>
      </p:pic>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40</a:t>
            </a:fld>
            <a:endParaRPr lang="en-US" altLang="en-US" dirty="0"/>
          </a:p>
        </p:txBody>
      </p:sp>
    </p:spTree>
    <p:extLst>
      <p:ext uri="{BB962C8B-B14F-4D97-AF65-F5344CB8AC3E}">
        <p14:creationId xmlns:p14="http://schemas.microsoft.com/office/powerpoint/2010/main" val="664318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41</a:t>
            </a:fld>
            <a:endParaRPr lang="en-US" altLang="en-US" dirty="0"/>
          </a:p>
        </p:txBody>
      </p:sp>
      <p:pic>
        <p:nvPicPr>
          <p:cNvPr id="6" name="Picture 5" title="Casrabineers"/>
          <p:cNvPicPr>
            <a:picLocks noChangeAspect="1"/>
          </p:cNvPicPr>
          <p:nvPr/>
        </p:nvPicPr>
        <p:blipFill>
          <a:blip r:embed="rId3"/>
          <a:stretch>
            <a:fillRect/>
          </a:stretch>
        </p:blipFill>
        <p:spPr>
          <a:xfrm>
            <a:off x="990600" y="1530927"/>
            <a:ext cx="3810000" cy="3810000"/>
          </a:xfrm>
          <a:prstGeom prst="rect">
            <a:avLst/>
          </a:prstGeom>
          <a:ln>
            <a:solidFill>
              <a:schemeClr val="tx1"/>
            </a:solidFill>
          </a:ln>
        </p:spPr>
      </p:pic>
      <p:pic>
        <p:nvPicPr>
          <p:cNvPr id="5" name="Picture 4" title="Carabineers"/>
          <p:cNvPicPr>
            <a:picLocks noChangeAspect="1"/>
          </p:cNvPicPr>
          <p:nvPr/>
        </p:nvPicPr>
        <p:blipFill>
          <a:blip r:embed="rId4"/>
          <a:stretch>
            <a:fillRect/>
          </a:stretch>
        </p:blipFill>
        <p:spPr>
          <a:xfrm>
            <a:off x="5410200" y="1530928"/>
            <a:ext cx="2694666" cy="3810000"/>
          </a:xfrm>
          <a:prstGeom prst="rect">
            <a:avLst/>
          </a:prstGeom>
        </p:spPr>
      </p:pic>
      <p:sp>
        <p:nvSpPr>
          <p:cNvPr id="8" name="Rectangle 2"/>
          <p:cNvSpPr>
            <a:spLocks noGrp="1" noChangeArrowheads="1"/>
          </p:cNvSpPr>
          <p:nvPr>
            <p:ph type="title"/>
          </p:nvPr>
        </p:nvSpPr>
        <p:spPr>
          <a:xfrm>
            <a:off x="457200" y="457200"/>
            <a:ext cx="8229600" cy="838200"/>
          </a:xfrm>
          <a:noFill/>
        </p:spPr>
        <p:txBody>
          <a:bodyPr/>
          <a:lstStyle/>
          <a:p>
            <a:pPr algn="l"/>
            <a:r>
              <a:rPr lang="en-US" altLang="en-US" dirty="0" err="1" smtClean="0">
                <a:solidFill>
                  <a:schemeClr val="tx1"/>
                </a:solidFill>
              </a:rPr>
              <a:t>Mosquetones</a:t>
            </a:r>
            <a:r>
              <a:rPr lang="en-US" altLang="en-US" dirty="0" smtClean="0">
                <a:solidFill>
                  <a:schemeClr val="tx1"/>
                </a:solidFill>
              </a:rPr>
              <a:t> (Carabineers)</a:t>
            </a:r>
            <a:r>
              <a:rPr lang="en-US" altLang="en-US" dirty="0">
                <a:solidFill>
                  <a:schemeClr val="tx1"/>
                </a:solidFill>
              </a:rPr>
              <a:t/>
            </a:r>
            <a:br>
              <a:rPr lang="en-US" altLang="en-US" dirty="0">
                <a:solidFill>
                  <a:schemeClr val="tx1"/>
                </a:solidFill>
              </a:rPr>
            </a:br>
            <a:r>
              <a:rPr lang="en-US" altLang="en-US" sz="2400" dirty="0" err="1" smtClean="0">
                <a:solidFill>
                  <a:schemeClr val="tx1"/>
                </a:solidFill>
              </a:rPr>
              <a:t>Mosquetones</a:t>
            </a:r>
            <a:endParaRPr lang="en-US" altLang="en-US" sz="2400" dirty="0">
              <a:solidFill>
                <a:schemeClr val="tx1"/>
              </a:solidFill>
            </a:endParaRPr>
          </a:p>
        </p:txBody>
      </p:sp>
    </p:spTree>
    <p:extLst>
      <p:ext uri="{BB962C8B-B14F-4D97-AF65-F5344CB8AC3E}">
        <p14:creationId xmlns:p14="http://schemas.microsoft.com/office/powerpoint/2010/main" val="3660716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42</a:t>
            </a:fld>
            <a:endParaRPr lang="en-US" altLang="en-US" dirty="0"/>
          </a:p>
        </p:txBody>
      </p:sp>
      <p:pic>
        <p:nvPicPr>
          <p:cNvPr id="7" name="Picture 4" descr="C:\Documents and Settings\larryha\My Documents\My Pictures\untitled.jpg" title="Lanyard with Shock Absorbing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752600"/>
            <a:ext cx="7239000" cy="40760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457200" y="579438"/>
            <a:ext cx="8229600" cy="838200"/>
          </a:xfrm>
          <a:noFill/>
        </p:spPr>
        <p:txBody>
          <a:bodyPr/>
          <a:lstStyle/>
          <a:p>
            <a:pPr algn="l"/>
            <a:r>
              <a:rPr lang="en-US" altLang="en-US" dirty="0" err="1" smtClean="0">
                <a:solidFill>
                  <a:schemeClr val="tx1"/>
                </a:solidFill>
              </a:rPr>
              <a:t>Cordones</a:t>
            </a:r>
            <a:r>
              <a:rPr lang="en-US" altLang="en-US" dirty="0">
                <a:solidFill>
                  <a:schemeClr val="tx1"/>
                </a:solidFill>
              </a:rPr>
              <a:t/>
            </a:r>
            <a:br>
              <a:rPr lang="en-US" altLang="en-US" dirty="0">
                <a:solidFill>
                  <a:schemeClr val="tx1"/>
                </a:solidFill>
              </a:rPr>
            </a:br>
            <a:r>
              <a:rPr lang="en-US" altLang="en-US" sz="2400" dirty="0" err="1" smtClean="0">
                <a:solidFill>
                  <a:schemeClr val="tx1"/>
                </a:solidFill>
              </a:rPr>
              <a:t>Cordón</a:t>
            </a:r>
            <a:r>
              <a:rPr lang="en-US" altLang="en-US" sz="2400" dirty="0" smtClean="0">
                <a:solidFill>
                  <a:schemeClr val="tx1"/>
                </a:solidFill>
              </a:rPr>
              <a:t> con </a:t>
            </a:r>
            <a:r>
              <a:rPr lang="en-US" altLang="en-US" sz="2400" dirty="0" err="1" smtClean="0">
                <a:solidFill>
                  <a:schemeClr val="tx1"/>
                </a:solidFill>
              </a:rPr>
              <a:t>Dispositivo</a:t>
            </a:r>
            <a:r>
              <a:rPr lang="en-US" altLang="en-US" sz="2400" dirty="0" smtClean="0">
                <a:solidFill>
                  <a:schemeClr val="tx1"/>
                </a:solidFill>
              </a:rPr>
              <a:t> </a:t>
            </a:r>
            <a:r>
              <a:rPr lang="en-US" altLang="en-US" sz="2400" dirty="0" err="1" smtClean="0">
                <a:solidFill>
                  <a:schemeClr val="tx1"/>
                </a:solidFill>
              </a:rPr>
              <a:t>Amortiguador</a:t>
            </a:r>
            <a:r>
              <a:rPr lang="en-US" altLang="en-US" sz="2400" dirty="0" smtClean="0">
                <a:solidFill>
                  <a:schemeClr val="tx1"/>
                </a:solidFill>
              </a:rPr>
              <a:t> </a:t>
            </a:r>
            <a:endParaRPr lang="en-US" altLang="en-US" sz="2400" dirty="0">
              <a:solidFill>
                <a:schemeClr val="tx1"/>
              </a:solidFill>
            </a:endParaRPr>
          </a:p>
        </p:txBody>
      </p:sp>
    </p:spTree>
    <p:extLst>
      <p:ext uri="{BB962C8B-B14F-4D97-AF65-F5344CB8AC3E}">
        <p14:creationId xmlns:p14="http://schemas.microsoft.com/office/powerpoint/2010/main" val="1158790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43</a:t>
            </a:fld>
            <a:endParaRPr lang="en-US" altLang="en-US" dirty="0"/>
          </a:p>
        </p:txBody>
      </p:sp>
      <p:sp>
        <p:nvSpPr>
          <p:cNvPr id="6" name="Rectangle 2"/>
          <p:cNvSpPr>
            <a:spLocks noGrp="1" noChangeArrowheads="1"/>
          </p:cNvSpPr>
          <p:nvPr>
            <p:ph type="title"/>
          </p:nvPr>
        </p:nvSpPr>
        <p:spPr>
          <a:xfrm>
            <a:off x="457200" y="579438"/>
            <a:ext cx="8229600" cy="838200"/>
          </a:xfrm>
          <a:noFill/>
        </p:spPr>
        <p:txBody>
          <a:bodyPr/>
          <a:lstStyle/>
          <a:p>
            <a:pPr algn="l"/>
            <a:r>
              <a:rPr lang="en-US" altLang="en-US" dirty="0" err="1">
                <a:solidFill>
                  <a:schemeClr val="tx1"/>
                </a:solidFill>
              </a:rPr>
              <a:t>Líneas</a:t>
            </a:r>
            <a:r>
              <a:rPr lang="en-US" altLang="en-US" dirty="0">
                <a:solidFill>
                  <a:schemeClr val="tx1"/>
                </a:solidFill>
              </a:rPr>
              <a:t> de </a:t>
            </a:r>
            <a:r>
              <a:rPr lang="en-US" altLang="en-US" dirty="0" smtClean="0">
                <a:solidFill>
                  <a:schemeClr val="tx1"/>
                </a:solidFill>
              </a:rPr>
              <a:t>Vida </a:t>
            </a:r>
            <a:r>
              <a:rPr lang="en-US" altLang="en-US" dirty="0" err="1" smtClean="0">
                <a:solidFill>
                  <a:schemeClr val="tx1"/>
                </a:solidFill>
              </a:rPr>
              <a:t>Autorretráctiles</a:t>
            </a:r>
            <a:r>
              <a:rPr lang="en-US" altLang="en-US" dirty="0" smtClean="0">
                <a:solidFill>
                  <a:schemeClr val="tx1"/>
                </a:solidFill>
              </a:rPr>
              <a:t> </a:t>
            </a:r>
            <a:r>
              <a:rPr lang="en-US" altLang="en-US" dirty="0">
                <a:solidFill>
                  <a:schemeClr val="tx1"/>
                </a:solidFill>
              </a:rPr>
              <a:t/>
            </a:r>
            <a:br>
              <a:rPr lang="en-US" altLang="en-US" dirty="0">
                <a:solidFill>
                  <a:schemeClr val="tx1"/>
                </a:solidFill>
              </a:rPr>
            </a:br>
            <a:r>
              <a:rPr lang="en-US" altLang="en-US" sz="2400" dirty="0" err="1">
                <a:solidFill>
                  <a:schemeClr val="tx1"/>
                </a:solidFill>
              </a:rPr>
              <a:t>Líneas</a:t>
            </a:r>
            <a:r>
              <a:rPr lang="en-US" altLang="en-US" sz="2400" dirty="0">
                <a:solidFill>
                  <a:schemeClr val="tx1"/>
                </a:solidFill>
              </a:rPr>
              <a:t> de </a:t>
            </a:r>
            <a:r>
              <a:rPr lang="en-US" altLang="en-US" sz="2400" dirty="0" smtClean="0">
                <a:solidFill>
                  <a:schemeClr val="tx1"/>
                </a:solidFill>
              </a:rPr>
              <a:t>Vida </a:t>
            </a:r>
            <a:r>
              <a:rPr lang="en-US" altLang="en-US" sz="2400" dirty="0" err="1" smtClean="0">
                <a:solidFill>
                  <a:schemeClr val="tx1"/>
                </a:solidFill>
              </a:rPr>
              <a:t>Autorretráctiles</a:t>
            </a:r>
            <a:r>
              <a:rPr lang="en-US" altLang="en-US" sz="2400" dirty="0" smtClean="0">
                <a:solidFill>
                  <a:schemeClr val="tx1"/>
                </a:solidFill>
              </a:rPr>
              <a:t> </a:t>
            </a:r>
            <a:endParaRPr lang="en-US" altLang="en-US" sz="2400" dirty="0">
              <a:solidFill>
                <a:schemeClr val="tx1"/>
              </a:solidFill>
            </a:endParaRPr>
          </a:p>
        </p:txBody>
      </p:sp>
      <p:pic>
        <p:nvPicPr>
          <p:cNvPr id="8" name="Picture 5" descr="C:\Documents and Settings\larryha\My Documents\My Pictures\untitled.jpg" title="Self-Retracting Lif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09" y="1888331"/>
            <a:ext cx="36703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title="Self-Retracting Lifeline"/>
          <p:cNvPicPr>
            <a:picLocks noChangeAspect="1"/>
          </p:cNvPicPr>
          <p:nvPr/>
        </p:nvPicPr>
        <p:blipFill>
          <a:blip r:embed="rId4"/>
          <a:stretch>
            <a:fillRect/>
          </a:stretch>
        </p:blipFill>
        <p:spPr>
          <a:xfrm>
            <a:off x="5191182" y="1888331"/>
            <a:ext cx="1341236" cy="3907875"/>
          </a:xfrm>
          <a:prstGeom prst="rect">
            <a:avLst/>
          </a:prstGeom>
        </p:spPr>
      </p:pic>
      <p:pic>
        <p:nvPicPr>
          <p:cNvPr id="5" name="Picture 4" title="Man Shooting Video">
            <a:hlinkClick r:id="rId5" action="ppaction://hlinkfile"/>
          </p:cNvPr>
          <p:cNvPicPr>
            <a:picLocks noChangeAspect="1"/>
          </p:cNvPicPr>
          <p:nvPr/>
        </p:nvPicPr>
        <p:blipFill>
          <a:blip r:embed="rId6"/>
          <a:stretch>
            <a:fillRect/>
          </a:stretch>
        </p:blipFill>
        <p:spPr>
          <a:xfrm>
            <a:off x="6961581" y="4994175"/>
            <a:ext cx="1164437" cy="780356"/>
          </a:xfrm>
          <a:prstGeom prst="rect">
            <a:avLst/>
          </a:prstGeom>
        </p:spPr>
      </p:pic>
    </p:spTree>
    <p:extLst>
      <p:ext uri="{BB962C8B-B14F-4D97-AF65-F5344CB8AC3E}">
        <p14:creationId xmlns:p14="http://schemas.microsoft.com/office/powerpoint/2010/main" val="4201869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44</a:t>
            </a:fld>
            <a:endParaRPr lang="en-US" altLang="en-US" dirty="0"/>
          </a:p>
        </p:txBody>
      </p:sp>
      <p:sp>
        <p:nvSpPr>
          <p:cNvPr id="7" name="Rectangle 2"/>
          <p:cNvSpPr>
            <a:spLocks noGrp="1" noChangeArrowheads="1"/>
          </p:cNvSpPr>
          <p:nvPr>
            <p:ph type="title"/>
          </p:nvPr>
        </p:nvSpPr>
        <p:spPr>
          <a:noFill/>
        </p:spPr>
        <p:txBody>
          <a:bodyPr/>
          <a:lstStyle/>
          <a:p>
            <a:pPr algn="l"/>
            <a:r>
              <a:rPr lang="en-US"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Regulaciones</a:t>
            </a:r>
            <a:r>
              <a:rPr lang="en-US"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de OSHA</a:t>
            </a:r>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
            </a:r>
            <a:b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es-MX" sz="2000" dirty="0">
                <a:solidFill>
                  <a:schemeClr val="tx1"/>
                </a:solidFill>
                <a:latin typeface="Arial" panose="020B0604020202020204" pitchFamily="34" charset="0"/>
                <a:ea typeface="Times New Roman" panose="02020603050405020304" pitchFamily="18" charset="0"/>
                <a:cs typeface="Arial" panose="020B0604020202020204" pitchFamily="34" charset="0"/>
              </a:rPr>
              <a:t>Estándares de </a:t>
            </a:r>
            <a:r>
              <a:rPr lang="es-MX"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OSHA</a:t>
            </a:r>
            <a:r>
              <a:rPr lang="es-MX"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para </a:t>
            </a:r>
            <a:r>
              <a:rPr lang="es-MX" sz="2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Astilleros </a:t>
            </a:r>
            <a:r>
              <a:rPr lang="es-MX" sz="2000" dirty="0">
                <a:solidFill>
                  <a:schemeClr val="tx1"/>
                </a:solidFill>
                <a:latin typeface="Arial" panose="020B0604020202020204" pitchFamily="34" charset="0"/>
                <a:ea typeface="Times New Roman" panose="02020603050405020304" pitchFamily="18" charset="0"/>
                <a:cs typeface="Arial" panose="020B0604020202020204" pitchFamily="34" charset="0"/>
              </a:rPr>
              <a:t>y </a:t>
            </a:r>
            <a:r>
              <a:rPr lang="es-MX" sz="2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Capacitación Sobre Arneses</a:t>
            </a:r>
            <a:endParaRPr lang="en-US" altLang="en-US" sz="2000" dirty="0">
              <a:solidFill>
                <a:schemeClr val="tx1"/>
              </a:solidFill>
            </a:endParaRPr>
          </a:p>
        </p:txBody>
      </p:sp>
      <p:sp>
        <p:nvSpPr>
          <p:cNvPr id="2" name="Rectangle 1"/>
          <p:cNvSpPr/>
          <p:nvPr/>
        </p:nvSpPr>
        <p:spPr>
          <a:xfrm>
            <a:off x="2590800" y="2743200"/>
            <a:ext cx="3621504" cy="1200329"/>
          </a:xfrm>
          <a:prstGeom prst="rect">
            <a:avLst/>
          </a:prstGeom>
        </p:spPr>
        <p:txBody>
          <a:bodyPr wrap="none">
            <a:spAutoFit/>
          </a:bodyPr>
          <a:lstStyle/>
          <a:p>
            <a:pPr algn="ctr"/>
            <a:r>
              <a:rPr lang="es-MX" sz="3600" dirty="0">
                <a:solidFill>
                  <a:srgbClr val="333333"/>
                </a:solidFill>
                <a:latin typeface="Helvetica" panose="020B0604020202020204" pitchFamily="34" charset="0"/>
                <a:ea typeface="Times New Roman" panose="02020603050405020304" pitchFamily="18" charset="0"/>
              </a:rPr>
              <a:t>1915.159 (b) (6) </a:t>
            </a:r>
            <a:endParaRPr lang="es-MX" sz="3600" dirty="0" smtClean="0">
              <a:solidFill>
                <a:srgbClr val="333333"/>
              </a:solidFill>
              <a:latin typeface="Helvetica" panose="020B0604020202020204" pitchFamily="34" charset="0"/>
              <a:ea typeface="Times New Roman" panose="02020603050405020304" pitchFamily="18" charset="0"/>
            </a:endParaRPr>
          </a:p>
          <a:p>
            <a:pPr algn="ctr"/>
            <a:r>
              <a:rPr lang="es-MX" sz="3600" dirty="0">
                <a:solidFill>
                  <a:srgbClr val="333333"/>
                </a:solidFill>
                <a:latin typeface="Helvetica" panose="020B0604020202020204" pitchFamily="34" charset="0"/>
                <a:ea typeface="Times New Roman" panose="02020603050405020304" pitchFamily="18" charset="0"/>
              </a:rPr>
              <a:t>1915.159 (d)</a:t>
            </a:r>
            <a:endParaRPr lang="en-US" sz="3600" dirty="0"/>
          </a:p>
        </p:txBody>
      </p:sp>
    </p:spTree>
    <p:extLst>
      <p:ext uri="{BB962C8B-B14F-4D97-AF65-F5344CB8AC3E}">
        <p14:creationId xmlns:p14="http://schemas.microsoft.com/office/powerpoint/2010/main" val="18976837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428625" y="228600"/>
            <a:ext cx="8229600" cy="928688"/>
          </a:xfrm>
        </p:spPr>
        <p:txBody>
          <a:bodyPr/>
          <a:lstStyle/>
          <a:p>
            <a:pPr algn="l"/>
            <a:r>
              <a:rPr lang="en-US" altLang="en-US" dirty="0" smtClean="0">
                <a:solidFill>
                  <a:schemeClr val="tx1"/>
                </a:solidFill>
              </a:rPr>
              <a:t>Sistema Personal Contra </a:t>
            </a:r>
            <a:r>
              <a:rPr lang="en-US" altLang="en-US" dirty="0" err="1" smtClean="0">
                <a:solidFill>
                  <a:schemeClr val="tx1"/>
                </a:solidFill>
              </a:rPr>
              <a:t>Caídas</a:t>
            </a:r>
            <a:r>
              <a:rPr lang="en-US" altLang="en-US" sz="3600" dirty="0"/>
              <a:t>	</a:t>
            </a:r>
          </a:p>
        </p:txBody>
      </p:sp>
      <p:sp>
        <p:nvSpPr>
          <p:cNvPr id="3" name="Slide Number Placeholder 2"/>
          <p:cNvSpPr>
            <a:spLocks noGrp="1"/>
          </p:cNvSpPr>
          <p:nvPr>
            <p:ph type="sldNum" sz="quarter" idx="11"/>
          </p:nvPr>
        </p:nvSpPr>
        <p:spPr/>
        <p:txBody>
          <a:bodyPr/>
          <a:lstStyle/>
          <a:p>
            <a:pPr>
              <a:defRPr/>
            </a:pPr>
            <a:fld id="{DEF32F8D-9AAA-47BA-950D-5666F894FA06}" type="slidenum">
              <a:rPr lang="en-US" altLang="en-US" smtClean="0"/>
              <a:pPr>
                <a:defRPr/>
              </a:pPr>
              <a:t>45</a:t>
            </a:fld>
            <a:endParaRPr lang="en-US" altLang="en-US" dirty="0"/>
          </a:p>
        </p:txBody>
      </p:sp>
      <p:pic>
        <p:nvPicPr>
          <p:cNvPr id="2" name="Picture 1"/>
          <p:cNvPicPr>
            <a:picLocks noChangeAspect="1"/>
          </p:cNvPicPr>
          <p:nvPr/>
        </p:nvPicPr>
        <p:blipFill>
          <a:blip r:embed="rId3"/>
          <a:stretch>
            <a:fillRect/>
          </a:stretch>
        </p:blipFill>
        <p:spPr>
          <a:xfrm>
            <a:off x="1385423" y="2261247"/>
            <a:ext cx="6316003" cy="3145809"/>
          </a:xfrm>
          <a:prstGeom prst="rect">
            <a:avLst/>
          </a:prstGeom>
        </p:spPr>
      </p:pic>
      <p:pic>
        <p:nvPicPr>
          <p:cNvPr id="4" name="Picture 3"/>
          <p:cNvPicPr>
            <a:picLocks noChangeAspect="1"/>
          </p:cNvPicPr>
          <p:nvPr/>
        </p:nvPicPr>
        <p:blipFill>
          <a:blip r:embed="rId4"/>
          <a:stretch>
            <a:fillRect/>
          </a:stretch>
        </p:blipFill>
        <p:spPr>
          <a:xfrm>
            <a:off x="1752600" y="2630086"/>
            <a:ext cx="1042506" cy="2408129"/>
          </a:xfrm>
          <a:prstGeom prst="rect">
            <a:avLst/>
          </a:prstGeom>
        </p:spPr>
      </p:pic>
    </p:spTree>
    <p:extLst>
      <p:ext uri="{BB962C8B-B14F-4D97-AF65-F5344CB8AC3E}">
        <p14:creationId xmlns:p14="http://schemas.microsoft.com/office/powerpoint/2010/main" val="21711507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l"/>
            <a:r>
              <a:rPr lang="en-US" altLang="en-US"/>
              <a:t>Reglas de Seguridad Contra Caídas Continúa</a:t>
            </a:r>
            <a:br>
              <a:rPr lang="en-US" altLang="en-US"/>
            </a:br>
            <a:r>
              <a:rPr lang="en-US" altLang="en-US" sz="2800"/>
              <a:t>Trabajador Ajustando su Arnés</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503238"/>
            <a:ext cx="8229600" cy="914400"/>
          </a:xfrm>
        </p:spPr>
        <p:txBody>
          <a:bodyPr/>
          <a:lstStyle/>
          <a:p>
            <a:pPr algn="l"/>
            <a:r>
              <a:rPr lang="en-US" altLang="en-US" sz="3800"/>
              <a:t>Lesiones Causadas por Escaleras</a:t>
            </a:r>
            <a:r>
              <a:rPr lang="en-US" altLang="en-US" sz="3600"/>
              <a:t> </a:t>
            </a:r>
            <a:r>
              <a:rPr lang="en-US" altLang="en-US"/>
              <a:t/>
            </a:r>
            <a:br>
              <a:rPr lang="en-US" altLang="en-US"/>
            </a:br>
            <a:r>
              <a:rPr lang="en-US" altLang="en-US" sz="2800"/>
              <a:t>Escaleras en un Buque</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6</a:t>
            </a:fld>
            <a:endParaRPr lang="en-US" altLang="en-US"/>
          </a:p>
        </p:txBody>
      </p:sp>
      <p:sp>
        <p:nvSpPr>
          <p:cNvPr id="3" name="Rectangle 2"/>
          <p:cNvSpPr/>
          <p:nvPr/>
        </p:nvSpPr>
        <p:spPr>
          <a:xfrm>
            <a:off x="1055653" y="2438400"/>
            <a:ext cx="7032694" cy="2308324"/>
          </a:xfrm>
          <a:prstGeom prst="rect">
            <a:avLst/>
          </a:prstGeom>
        </p:spPr>
        <p:txBody>
          <a:bodyPr wrap="none">
            <a:spAutoFit/>
          </a:bodyPr>
          <a:lstStyle/>
          <a:p>
            <a:r>
              <a:rPr lang="en-US" sz="3600" dirty="0" err="1"/>
              <a:t>Lesiones</a:t>
            </a:r>
            <a:r>
              <a:rPr lang="en-US" sz="3600" dirty="0"/>
              <a:t> </a:t>
            </a:r>
            <a:r>
              <a:rPr lang="en-US" sz="3600" dirty="0" err="1"/>
              <a:t>Causadas</a:t>
            </a:r>
            <a:r>
              <a:rPr lang="en-US" sz="3600" dirty="0"/>
              <a:t> </a:t>
            </a:r>
            <a:r>
              <a:rPr lang="en-US" sz="3600" dirty="0" err="1"/>
              <a:t>en</a:t>
            </a:r>
            <a:r>
              <a:rPr lang="en-US" sz="3600" dirty="0"/>
              <a:t> </a:t>
            </a:r>
            <a:r>
              <a:rPr lang="en-US" sz="3600" dirty="0" err="1" smtClean="0"/>
              <a:t>Escaleras</a:t>
            </a:r>
            <a:endParaRPr lang="en-US" sz="3600" dirty="0" smtClean="0"/>
          </a:p>
          <a:p>
            <a:endParaRPr lang="en-US" sz="3600" dirty="0"/>
          </a:p>
          <a:p>
            <a:r>
              <a:rPr lang="en-US" sz="3600" dirty="0" err="1"/>
              <a:t>Peligros</a:t>
            </a:r>
            <a:endParaRPr lang="en-US" sz="3600" dirty="0"/>
          </a:p>
          <a:p>
            <a:endParaRPr lang="en-US" sz="360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304800"/>
            <a:ext cx="8229600" cy="1112838"/>
          </a:xfrm>
        </p:spPr>
        <p:txBody>
          <a:bodyPr/>
          <a:lstStyle/>
          <a:p>
            <a:pPr algn="l"/>
            <a:r>
              <a:rPr lang="en-US" altLang="en-US"/>
              <a:t/>
            </a:r>
            <a:br>
              <a:rPr lang="en-US" altLang="en-US"/>
            </a:br>
            <a:r>
              <a:rPr lang="en-US" altLang="en-US"/>
              <a:t>Clasificación de Servicio</a:t>
            </a:r>
            <a:br>
              <a:rPr lang="en-US" altLang="en-US"/>
            </a:br>
            <a:r>
              <a:rPr lang="en-US" altLang="en-US" sz="2800"/>
              <a:t>Clasificación de Servicio de una Escalera</a:t>
            </a:r>
            <a:r>
              <a:rPr lang="en-US" altLang="en-US"/>
              <a:t/>
            </a:r>
            <a:br>
              <a:rPr lang="en-US" altLang="en-US"/>
            </a:br>
            <a:endParaRPr lang="en-US" altLang="en-US"/>
          </a:p>
        </p:txBody>
      </p:sp>
      <p:pic>
        <p:nvPicPr>
          <p:cNvPr id="219139" name="Picture 3" descr="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46482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0EC58AD5-FE02-4D23-9F81-E79C6103D5EE}" type="slidenum">
              <a:rPr lang="en-US" altLang="en-US" smtClean="0"/>
              <a:pPr/>
              <a:t>7</a:t>
            </a:fld>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427038"/>
            <a:ext cx="8229600" cy="990600"/>
          </a:xfrm>
        </p:spPr>
        <p:txBody>
          <a:bodyPr/>
          <a:lstStyle/>
          <a:p>
            <a:pPr algn="l"/>
            <a:r>
              <a:rPr lang="en-US" altLang="en-US"/>
              <a:t>Escalera de Tijera</a:t>
            </a:r>
            <a:br>
              <a:rPr lang="en-US" altLang="en-US"/>
            </a:br>
            <a:r>
              <a:rPr lang="en-US" altLang="en-US" sz="2800"/>
              <a:t>Una Escalera de Tijera</a:t>
            </a:r>
          </a:p>
        </p:txBody>
      </p:sp>
      <p:sp>
        <p:nvSpPr>
          <p:cNvPr id="2" name="Slide Number Placeholder 1"/>
          <p:cNvSpPr>
            <a:spLocks noGrp="1"/>
          </p:cNvSpPr>
          <p:nvPr>
            <p:ph type="sldNum" sz="quarter" idx="11"/>
          </p:nvPr>
        </p:nvSpPr>
        <p:spPr/>
        <p:txBody>
          <a:bodyPr/>
          <a:lstStyle/>
          <a:p>
            <a:fld id="{0EC58AD5-FE02-4D23-9F81-E79C6103D5EE}" type="slidenum">
              <a:rPr lang="en-US" altLang="en-US" smtClean="0"/>
              <a:pPr/>
              <a:t>8</a:t>
            </a:fld>
            <a:endParaRPr lang="en-US" alt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l"/>
            <a:r>
              <a:rPr lang="es-ES" sz="3600" dirty="0"/>
              <a:t>¿Qué Está Mal en Esta Imagen?</a:t>
            </a:r>
            <a:br>
              <a:rPr lang="es-ES" sz="3600" dirty="0"/>
            </a:br>
            <a:r>
              <a:rPr lang="es-ES" sz="2800" dirty="0"/>
              <a:t>Trabajador Inseguro en una Escalera</a:t>
            </a:r>
            <a:r>
              <a:rPr lang="es-ES" sz="3600" dirty="0"/>
              <a:t/>
            </a:r>
            <a:br>
              <a:rPr lang="es-ES" sz="3600" dirty="0"/>
            </a:br>
            <a:endParaRPr lang="en-US" sz="360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9</a:t>
            </a:fld>
            <a:endParaRPr lang="en-US" altLang="en-US"/>
          </a:p>
        </p:txBody>
      </p:sp>
      <p:pic>
        <p:nvPicPr>
          <p:cNvPr id="5" name="Picture 3" title="Trabajador Insecuro en una Escaler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5529" y="1870898"/>
            <a:ext cx="5872942" cy="406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5912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27427</TotalTime>
  <Words>5334</Words>
  <Application>Microsoft Office PowerPoint</Application>
  <PresentationFormat>On-screen Show (4:3)</PresentationFormat>
  <Paragraphs>617</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MS PGothic</vt:lpstr>
      <vt:lpstr>MS PGothic</vt:lpstr>
      <vt:lpstr>Arial</vt:lpstr>
      <vt:lpstr>Calibri</vt:lpstr>
      <vt:lpstr>Helvetica</vt:lpstr>
      <vt:lpstr>Times New Roman</vt:lpstr>
      <vt:lpstr>Default Design</vt:lpstr>
      <vt:lpstr>Protección Contra Caídas y Andamios Andamio al Lado del Buque </vt:lpstr>
      <vt:lpstr>Tópicos Dos Trabajadores a Bordo Usando Arnés</vt:lpstr>
      <vt:lpstr>Reglas de Seguridad en Protección de Caídas  Trabajadores en Plataforma sin Protección contra Caídas</vt:lpstr>
      <vt:lpstr>Cuando Usar un  PFAS* Arnés del trabajador siendo Ajustado </vt:lpstr>
      <vt:lpstr>Reglas de Seguridad Contra Caídas Continúa Trabajador Ajustando su Arnés</vt:lpstr>
      <vt:lpstr>Lesiones Causadas por Escaleras  Escaleras en un Buque</vt:lpstr>
      <vt:lpstr> Clasificación de Servicio Clasificación de Servicio de una Escalera </vt:lpstr>
      <vt:lpstr>Escalera de Tijera Una Escalera de Tijera</vt:lpstr>
      <vt:lpstr>¿Qué Está Mal en Esta Imagen? Trabajador Inseguro en una Escalera </vt:lpstr>
      <vt:lpstr>Escaleras de Extensión Dos Trabajadores usando escaleras de Extensión </vt:lpstr>
      <vt:lpstr>Ángulo Correcto Usando el Ángulo Correcto</vt:lpstr>
      <vt:lpstr>Escaleras Fijas Una Escalera Fija</vt:lpstr>
      <vt:lpstr>Inspección de Escaleras Lista de verificación</vt:lpstr>
      <vt:lpstr>Seguridad en Escaleras y Caídas </vt:lpstr>
      <vt:lpstr>Andamios Andamiaje en un Buque</vt:lpstr>
      <vt:lpstr>Riesgos Potenciales Superposición Incorrecta de la Tabla del Andamio</vt:lpstr>
      <vt:lpstr>Cuando se Requiere Andamios Dos trabajadores en andamios</vt:lpstr>
      <vt:lpstr>Causas del Soporte Inadecuado Andamio No Asegurado </vt:lpstr>
      <vt:lpstr>Ejemplo de Soporte Adecuado Soporte adecuado de puntal </vt:lpstr>
      <vt:lpstr>Barandillas Una Barandilla Que Está Muy Floja</vt:lpstr>
      <vt:lpstr>Barandillas Continuación Una Barandilla con Etiqueta Verde</vt:lpstr>
      <vt:lpstr>¿Qué Está Mal con Esta Imagen?  Trabajador en Plataforma</vt:lpstr>
      <vt:lpstr>Su lista de Verificación de Andamios Lista de Verificación</vt:lpstr>
      <vt:lpstr>Lista de Verificación de Andamios Trabajador Usando Lista de Verificación</vt:lpstr>
      <vt:lpstr>Protección Contra Caídas y Andamios  </vt:lpstr>
      <vt:lpstr>Sistema Personal Contra Caídas (PFAS) El ABC del Sistema Personal Contra Caídas</vt:lpstr>
      <vt:lpstr>Anclaje Varios Ejemplos de Anclajes </vt:lpstr>
      <vt:lpstr>Puntos de Anclaje Dos dispositivos de Anclaje y Puntos de Anclaje </vt:lpstr>
      <vt:lpstr>Puntos de Anclaje Trabajador Atado a la Estructura del Barco</vt:lpstr>
      <vt:lpstr>Puntos de Anclaje Trabajador en arnés de Cuerpo Completo Atado a una Tubería</vt:lpstr>
      <vt:lpstr>¿Qué Está Mal con Esta Imagen?  Dispositivo de Anclaje y Punto de Anclaje incorrectos</vt:lpstr>
      <vt:lpstr> ¿Qué Está Mal con Esta Imagen? Dispositivo de Anclaje y Punto de Anclaje Incorrectos</vt:lpstr>
      <vt:lpstr>Vestimenta Trabajador con Arnés de Cuerpo Completo</vt:lpstr>
      <vt:lpstr>Poniéndose un Arnés de Cuerpo Completo Trabajador Poniendose un Arnés de Cuerpo Completo </vt:lpstr>
      <vt:lpstr>Ajuste de Arnés Ajuste Correcto de Arnés de Cuerpo Completo</vt:lpstr>
      <vt:lpstr>Ajuste Correcto e incorrecto Dos Trabajadores en Arneses de Cuerpo Completo </vt:lpstr>
      <vt:lpstr>Inspección y Mantenimiento Arnés de Cuerpo Completo Etiquetado</vt:lpstr>
      <vt:lpstr>Conectores Definiciones de Conectores y Hebillas</vt:lpstr>
      <vt:lpstr>  Tipos de Conectores Anillo-D y Mosquetónes   </vt:lpstr>
      <vt:lpstr>  Mosquetón Mosquetón (Snaphook) con Características  </vt:lpstr>
      <vt:lpstr>Mosquetones (Carabineers) Mosquetones</vt:lpstr>
      <vt:lpstr>Cordones Cordón con Dispositivo Amortiguador </vt:lpstr>
      <vt:lpstr>Líneas de Vida Autorretráctiles  Líneas de Vida Autorretráctiles </vt:lpstr>
      <vt:lpstr>Regulaciones de OSHA Estándares de OSHA para Astilleros y Capacitación Sobre Arneses</vt:lpstr>
      <vt:lpstr>Sistema Personal Contra Caídas </vt:lpstr>
    </vt:vector>
  </TitlesOfParts>
  <Company>QTS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Tom</cp:lastModifiedBy>
  <cp:revision>764</cp:revision>
  <cp:lastPrinted>2018-12-27T18:37:36Z</cp:lastPrinted>
  <dcterms:created xsi:type="dcterms:W3CDTF">2009-10-20T22:52:57Z</dcterms:created>
  <dcterms:modified xsi:type="dcterms:W3CDTF">2020-11-18T23:15:15Z</dcterms:modified>
</cp:coreProperties>
</file>