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856" r:id="rId2"/>
    <p:sldId id="1091" r:id="rId3"/>
    <p:sldId id="857" r:id="rId4"/>
    <p:sldId id="859" r:id="rId5"/>
    <p:sldId id="860" r:id="rId6"/>
    <p:sldId id="862" r:id="rId7"/>
    <p:sldId id="906" r:id="rId8"/>
    <p:sldId id="864" r:id="rId9"/>
    <p:sldId id="865" r:id="rId10"/>
    <p:sldId id="868" r:id="rId11"/>
    <p:sldId id="869" r:id="rId12"/>
    <p:sldId id="871" r:id="rId13"/>
    <p:sldId id="893" r:id="rId14"/>
    <p:sldId id="896" r:id="rId15"/>
    <p:sldId id="897" r:id="rId16"/>
    <p:sldId id="898" r:id="rId17"/>
    <p:sldId id="899" r:id="rId18"/>
    <p:sldId id="901" r:id="rId19"/>
    <p:sldId id="902" r:id="rId20"/>
    <p:sldId id="904" r:id="rId21"/>
    <p:sldId id="905" r:id="rId22"/>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96" autoAdjust="0"/>
  </p:normalViewPr>
  <p:slideViewPr>
    <p:cSldViewPr>
      <p:cViewPr>
        <p:scale>
          <a:sx n="70" d="100"/>
          <a:sy n="70" d="100"/>
        </p:scale>
        <p:origin x="726"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2730" y="8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65463" cy="4699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0025" y="0"/>
            <a:ext cx="3065463" cy="4699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algn="r" eaLnBrk="1" hangingPunct="1">
              <a:defRPr sz="1200">
                <a:latin typeface="Arial" charset="0"/>
              </a:defRPr>
            </a:lvl1pPr>
          </a:lstStyle>
          <a:p>
            <a:pPr>
              <a:defRPr/>
            </a:pPr>
            <a:fld id="{F5B73FB9-7F36-4391-948B-91C86F28DC42}" type="datetimeFigureOut">
              <a:rPr lang="en-US"/>
              <a:pPr>
                <a:defRPr/>
              </a:pPr>
              <a:t>1/27/2020</a:t>
            </a:fld>
            <a:endParaRPr lang="en-US" dirty="0"/>
          </a:p>
        </p:txBody>
      </p:sp>
      <p:sp>
        <p:nvSpPr>
          <p:cNvPr id="76804" name="Rectangle 4"/>
          <p:cNvSpPr>
            <a:spLocks noGrp="1" noChangeArrowheads="1"/>
          </p:cNvSpPr>
          <p:nvPr>
            <p:ph type="ftr" sz="quarter" idx="2"/>
          </p:nvPr>
        </p:nvSpPr>
        <p:spPr bwMode="auto">
          <a:xfrm>
            <a:off x="0"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0025"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algn="r" eaLnBrk="1" hangingPunct="1">
              <a:defRPr sz="1200" smtClean="0"/>
            </a:lvl1pPr>
          </a:lstStyle>
          <a:p>
            <a:pPr>
              <a:defRPr/>
            </a:pPr>
            <a:fld id="{2527AD15-E70A-49F1-95C9-116E73401857}" type="slidenum">
              <a:rPr lang="en-US" altLang="en-US"/>
              <a:pPr>
                <a:defRPr/>
              </a:pPr>
              <a:t>‹#›</a:t>
            </a:fld>
            <a:endParaRPr lang="en-US" altLang="en-US"/>
          </a:p>
        </p:txBody>
      </p:sp>
    </p:spTree>
    <p:extLst>
      <p:ext uri="{BB962C8B-B14F-4D97-AF65-F5344CB8AC3E}">
        <p14:creationId xmlns:p14="http://schemas.microsoft.com/office/powerpoint/2010/main" val="2122027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5463" cy="4699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5123" name="Rectangle 3"/>
          <p:cNvSpPr>
            <a:spLocks noGrp="1" noChangeArrowheads="1"/>
          </p:cNvSpPr>
          <p:nvPr>
            <p:ph type="dt" idx="1"/>
          </p:nvPr>
        </p:nvSpPr>
        <p:spPr bwMode="auto">
          <a:xfrm>
            <a:off x="4010025" y="0"/>
            <a:ext cx="3065463" cy="4699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lvl1pPr algn="r" eaLnBrk="1" hangingPunct="1">
              <a:defRPr sz="1200">
                <a:latin typeface="Arial" charset="0"/>
              </a:defRPr>
            </a:lvl1pPr>
          </a:lstStyle>
          <a:p>
            <a:pPr>
              <a:defRPr/>
            </a:pPr>
            <a:fld id="{E4910E22-CE6E-43F8-8DD5-552E697C637C}" type="datetimeFigureOut">
              <a:rPr lang="en-US"/>
              <a:pPr>
                <a:defRPr/>
              </a:pPr>
              <a:t>1/27/2020</a:t>
            </a:fld>
            <a:endParaRPr lang="en-US" dirty="0"/>
          </a:p>
        </p:txBody>
      </p:sp>
      <p:sp>
        <p:nvSpPr>
          <p:cNvPr id="199684" name="Rectangle 4"/>
          <p:cNvSpPr>
            <a:spLocks noGrp="1" noRot="1" noChangeAspect="1" noChangeArrowheads="1" noTextEdit="1"/>
          </p:cNvSpPr>
          <p:nvPr>
            <p:ph type="sldImg" idx="2"/>
          </p:nvPr>
        </p:nvSpPr>
        <p:spPr bwMode="auto">
          <a:xfrm>
            <a:off x="1198563" y="703263"/>
            <a:ext cx="46799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6438" y="4449763"/>
            <a:ext cx="5664200" cy="4216400"/>
          </a:xfrm>
          <a:prstGeom prst="rect">
            <a:avLst/>
          </a:prstGeom>
          <a:noFill/>
          <a:ln w="9525">
            <a:noFill/>
            <a:miter lim="800000"/>
            <a:headEnd/>
            <a:tailEnd/>
          </a:ln>
          <a:effectLst/>
        </p:spPr>
        <p:txBody>
          <a:bodyPr vert="horz" wrap="square" lIns="93971" tIns="46985" rIns="93971" bIns="469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0025" y="8899525"/>
            <a:ext cx="3065463" cy="468313"/>
          </a:xfrm>
          <a:prstGeom prst="rect">
            <a:avLst/>
          </a:prstGeom>
          <a:noFill/>
          <a:ln w="9525">
            <a:noFill/>
            <a:miter lim="800000"/>
            <a:headEnd/>
            <a:tailEnd/>
          </a:ln>
          <a:effectLst/>
        </p:spPr>
        <p:txBody>
          <a:bodyPr vert="horz" wrap="square" lIns="93971" tIns="46985" rIns="93971" bIns="46985" numCol="1" anchor="b" anchorCtr="0" compatLnSpc="1">
            <a:prstTxWarp prst="textNoShape">
              <a:avLst/>
            </a:prstTxWarp>
          </a:bodyPr>
          <a:lstStyle>
            <a:lvl1pPr algn="r" eaLnBrk="1" hangingPunct="1">
              <a:defRPr sz="1200" smtClean="0"/>
            </a:lvl1pPr>
          </a:lstStyle>
          <a:p>
            <a:pPr>
              <a:defRPr/>
            </a:pPr>
            <a:fld id="{1AD3AE0A-A07F-4687-81B0-47781378E174}" type="slidenum">
              <a:rPr lang="en-US" altLang="en-US"/>
              <a:pPr>
                <a:defRPr/>
              </a:pPr>
              <a:t>‹#›</a:t>
            </a:fld>
            <a:endParaRPr lang="en-US" altLang="en-US"/>
          </a:p>
        </p:txBody>
      </p:sp>
    </p:spTree>
    <p:extLst>
      <p:ext uri="{BB962C8B-B14F-4D97-AF65-F5344CB8AC3E}">
        <p14:creationId xmlns:p14="http://schemas.microsoft.com/office/powerpoint/2010/main" val="41155049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25.png"/></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849D27AF-D18F-49B2-AFDD-595B3A815333}" type="slidenum">
              <a:rPr lang="en-US" altLang="en-US"/>
              <a:pPr>
                <a:spcBef>
                  <a:spcPct val="0"/>
                </a:spcBef>
              </a:pPr>
              <a:t>1</a:t>
            </a:fld>
            <a:endParaRPr lang="en-US" altLang="en-US"/>
          </a:p>
        </p:txBody>
      </p:sp>
      <p:sp>
        <p:nvSpPr>
          <p:cNvPr id="372739"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E40EE53-D155-4680-AFFF-A53D97D11E51}" type="slidenum">
              <a:rPr lang="en-US" altLang="en-US">
                <a:cs typeface="Arial" pitchFamily="34" charset="0"/>
              </a:rPr>
              <a:pPr algn="r" eaLnBrk="1" hangingPunct="1">
                <a:spcBef>
                  <a:spcPct val="0"/>
                </a:spcBef>
              </a:pPr>
              <a:t>1</a:t>
            </a:fld>
            <a:endParaRPr lang="en-US" altLang="en-US">
              <a:cs typeface="Arial" pitchFamily="34" charset="0"/>
            </a:endParaRPr>
          </a:p>
        </p:txBody>
      </p:sp>
      <p:sp>
        <p:nvSpPr>
          <p:cNvPr id="372740" name="Rectangle 1026"/>
          <p:cNvSpPr>
            <a:spLocks noGrp="1" noRot="1" noChangeAspect="1" noChangeArrowheads="1" noTextEdit="1"/>
          </p:cNvSpPr>
          <p:nvPr>
            <p:ph type="sldImg"/>
          </p:nvPr>
        </p:nvSpPr>
        <p:spPr>
          <a:ln/>
        </p:spPr>
      </p:sp>
      <p:sp>
        <p:nvSpPr>
          <p:cNvPr id="372741" name="Rectangle 1027"/>
          <p:cNvSpPr>
            <a:spLocks noChangeArrowheads="1"/>
          </p:cNvSpPr>
          <p:nvPr/>
        </p:nvSpPr>
        <p:spPr bwMode="auto">
          <a:xfrm>
            <a:off x="628650" y="4449763"/>
            <a:ext cx="56626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r>
              <a:rPr lang="en-US" altLang="en-US" b="1"/>
              <a:t>Preventing Fires and Hot Work</a:t>
            </a:r>
          </a:p>
          <a:p>
            <a:endParaRPr lang="en-US" altLang="en-US" b="1"/>
          </a:p>
          <a:p>
            <a:r>
              <a:rPr lang="en-US" altLang="en-US" b="1"/>
              <a:t>Fire on board is one of the most dangerous emergencies for a vessel.</a:t>
            </a:r>
          </a:p>
          <a:p>
            <a:r>
              <a:rPr lang="en-US" altLang="en-US"/>
              <a:t>There are serious risks for property and persons, as well as for the surrounding environment. On board ship there are tons of liquid fuel, electrical equipment, air-conditioning plants, engines, boilers, stores of flammable material and crew accommodation areas (kitchens, mess rooms, lounges, cabins, etc.). To all this we must add the load, which could be solid and liquid goods that are flammable or at least combustible, and often of a dangerous nature. </a:t>
            </a:r>
          </a:p>
          <a:p>
            <a:endParaRPr lang="en-US" altLang="en-US">
              <a:solidFill>
                <a:srgbClr val="CC0000"/>
              </a:solidFill>
            </a:endParaRPr>
          </a:p>
          <a:p>
            <a:pPr algn="ctr"/>
            <a:r>
              <a:rPr lang="en-US" altLang="en-US" b="1"/>
              <a:t>The best way to deal with fires on board ships is to prevent them rather than letting them occur.</a:t>
            </a:r>
            <a:endParaRPr lang="en-US" altLang="en-US" b="1">
              <a:solidFill>
                <a:srgbClr val="CC0000"/>
              </a:solidFill>
            </a:endParaRPr>
          </a:p>
          <a:p>
            <a:pPr>
              <a:buFontTx/>
              <a:buChar char="•"/>
            </a:pPr>
            <a:endParaRPr lang="en-US" altLang="en-US"/>
          </a:p>
          <a:p>
            <a:endParaRPr lang="en-US" altLang="en-US">
              <a:solidFill>
                <a:srgbClr val="CC0000"/>
              </a:solidFill>
            </a:endParaRPr>
          </a:p>
          <a:p>
            <a:pPr>
              <a:buFontTx/>
              <a:buChar char="•"/>
            </a:pPr>
            <a:endParaRPr lang="en-US" altLang="en-US"/>
          </a:p>
          <a:p>
            <a:r>
              <a:rPr lang="en-US" altLang="en-US"/>
              <a:t> </a:t>
            </a:r>
          </a:p>
          <a:p>
            <a:endParaRPr lang="en-US" altLang="en-US"/>
          </a:p>
          <a:p>
            <a:endParaRPr lang="en-US" altLang="en-US"/>
          </a:p>
        </p:txBody>
      </p:sp>
    </p:spTree>
    <p:extLst>
      <p:ext uri="{BB962C8B-B14F-4D97-AF65-F5344CB8AC3E}">
        <p14:creationId xmlns:p14="http://schemas.microsoft.com/office/powerpoint/2010/main" val="9228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B73D6E47-B5E8-48E5-AE02-4306661A222A}" type="slidenum">
              <a:rPr lang="en-US" altLang="en-US"/>
              <a:pPr>
                <a:spcBef>
                  <a:spcPct val="0"/>
                </a:spcBef>
              </a:pPr>
              <a:t>10</a:t>
            </a:fld>
            <a:endParaRPr lang="en-US" altLang="en-US"/>
          </a:p>
        </p:txBody>
      </p:sp>
      <p:sp>
        <p:nvSpPr>
          <p:cNvPr id="381955"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C91746E-8B9E-4CD9-BA72-041A0BABCC72}" type="slidenum">
              <a:rPr lang="en-US" altLang="en-US"/>
              <a:pPr algn="r" eaLnBrk="1" hangingPunct="1">
                <a:spcBef>
                  <a:spcPct val="0"/>
                </a:spcBef>
              </a:pPr>
              <a:t>10</a:t>
            </a:fld>
            <a:endParaRPr lang="en-US" altLang="en-US"/>
          </a:p>
        </p:txBody>
      </p:sp>
      <p:sp>
        <p:nvSpPr>
          <p:cNvPr id="381956" name="Rectangle 2"/>
          <p:cNvSpPr>
            <a:spLocks noGrp="1" noRot="1" noChangeAspect="1" noChangeArrowheads="1" noTextEdit="1"/>
          </p:cNvSpPr>
          <p:nvPr>
            <p:ph type="sldImg"/>
          </p:nvPr>
        </p:nvSpPr>
        <p:spPr>
          <a:ln/>
        </p:spPr>
      </p:sp>
      <p:sp>
        <p:nvSpPr>
          <p:cNvPr id="381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For each statement below circle T for True or F for False.  All statements relate to shipboard work.</a:t>
            </a:r>
          </a:p>
          <a:p>
            <a:endParaRPr lang="en-US" altLang="en-US" b="1" smtClean="0">
              <a:latin typeface="Arial" pitchFamily="34" charset="0"/>
            </a:endParaRPr>
          </a:p>
        </p:txBody>
      </p:sp>
      <p:graphicFrame>
        <p:nvGraphicFramePr>
          <p:cNvPr id="543749" name="Group 5"/>
          <p:cNvGraphicFramePr>
            <a:graphicFrameLocks noGrp="1"/>
          </p:cNvGraphicFramePr>
          <p:nvPr/>
        </p:nvGraphicFramePr>
        <p:xfrm>
          <a:off x="706438" y="4997450"/>
          <a:ext cx="5584825" cy="2395539"/>
        </p:xfrm>
        <a:graphic>
          <a:graphicData uri="http://schemas.openxmlformats.org/drawingml/2006/table">
            <a:tbl>
              <a:tblPr/>
              <a:tblGrid>
                <a:gridCol w="314639"/>
                <a:gridCol w="314639"/>
                <a:gridCol w="4955547"/>
              </a:tblGrid>
              <a:tr h="3728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You must always remove all flammable and combustible materials</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5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2" indent="0">
                        <a:spcBef>
                          <a:spcPct val="20000"/>
                        </a:spcBef>
                        <a:buFontTx/>
                        <a:buNone/>
                        <a:defRPr/>
                      </a:pPr>
                      <a:r>
                        <a:rPr lang="en-US" altLang="en-US" sz="1200" kern="0" dirty="0" smtClean="0">
                          <a:solidFill>
                            <a:srgbClr val="000000"/>
                          </a:solidFill>
                          <a:latin typeface="Arial"/>
                        </a:rPr>
                        <a:t>Hot work is any operation that raises the temperature of the work piece equal to or greater than 400</a:t>
                      </a:r>
                      <a:r>
                        <a:rPr lang="en-US" altLang="en-US" sz="1200" kern="0" dirty="0" smtClean="0">
                          <a:solidFill>
                            <a:srgbClr val="000000"/>
                          </a:solidFill>
                          <a:latin typeface="Arial"/>
                          <a:sym typeface="Symbol" pitchFamily="18" charset="2"/>
                        </a:rPr>
                        <a:t></a:t>
                      </a:r>
                      <a:r>
                        <a:rPr lang="en-US" altLang="en-US" sz="1200" kern="0" dirty="0" smtClean="0">
                          <a:solidFill>
                            <a:srgbClr val="000000"/>
                          </a:solidFill>
                          <a:latin typeface="Arial"/>
                        </a:rPr>
                        <a:t>F or produces sparks</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4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Drilling could be considered hot work</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4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5888" lvl="1">
                        <a:buFontTx/>
                        <a:buNone/>
                      </a:pPr>
                      <a:r>
                        <a:rPr lang="en-US" altLang="en-US" sz="1200" dirty="0" smtClean="0">
                          <a:latin typeface="Arial" panose="020B0604020202020204" pitchFamily="34" charset="0"/>
                        </a:rPr>
                        <a:t>No unattended fuel gas and oxygen hose lines or torches in enclosed spaces for more than 15 minutes</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You must comply with the host yard’s Safety Plan as well as your own company’s Safety Plan</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92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2F853B4E-E466-4FCF-85B4-AB652496CE71}" type="slidenum">
              <a:rPr lang="en-US" altLang="en-US"/>
              <a:pPr>
                <a:spcBef>
                  <a:spcPct val="0"/>
                </a:spcBef>
              </a:pPr>
              <a:t>11</a:t>
            </a:fld>
            <a:endParaRPr lang="en-US" altLang="en-US"/>
          </a:p>
        </p:txBody>
      </p:sp>
      <p:sp>
        <p:nvSpPr>
          <p:cNvPr id="382979" name="Rectangle 2"/>
          <p:cNvSpPr>
            <a:spLocks noGrp="1" noRot="1" noChangeAspect="1" noChangeArrowheads="1" noTextEdit="1"/>
          </p:cNvSpPr>
          <p:nvPr>
            <p:ph type="sldImg"/>
          </p:nvPr>
        </p:nvSpPr>
        <p:spPr>
          <a:xfrm>
            <a:off x="1276350" y="781050"/>
            <a:ext cx="4567238" cy="3427413"/>
          </a:xfrm>
          <a:ln/>
        </p:spPr>
      </p:sp>
      <p:sp>
        <p:nvSpPr>
          <p:cNvPr id="69636" name="Rectangle 3"/>
          <p:cNvSpPr>
            <a:spLocks noGrp="1" noChangeArrowheads="1"/>
          </p:cNvSpPr>
          <p:nvPr>
            <p:ph type="body" idx="1"/>
          </p:nvPr>
        </p:nvSpPr>
        <p:spPr>
          <a:xfrm>
            <a:off x="942975" y="4448175"/>
            <a:ext cx="5505450" cy="4121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The Permit Authorizing Individual (PAI)</a:t>
            </a:r>
          </a:p>
          <a:p>
            <a:pPr>
              <a:defRPr/>
            </a:pPr>
            <a:endParaRPr lang="en-US" altLang="en-US" dirty="0"/>
          </a:p>
          <a:p>
            <a:pPr>
              <a:defRPr/>
            </a:pPr>
            <a:r>
              <a:rPr lang="en-US" altLang="en-US" dirty="0" smtClean="0"/>
              <a:t>The Port of San Diego Ship Repair Association and its members have agreed upon the following:</a:t>
            </a:r>
          </a:p>
          <a:p>
            <a:pPr>
              <a:defRPr/>
            </a:pPr>
            <a:endParaRPr lang="en-US" altLang="en-US" dirty="0" smtClean="0"/>
          </a:p>
          <a:p>
            <a:pPr marL="0" lvl="1">
              <a:defRPr/>
            </a:pPr>
            <a:r>
              <a:rPr lang="en-US" altLang="en-US" dirty="0" smtClean="0"/>
              <a:t>All companies conducting hot work aboard a military vessel will have a Permit Authorizing Individual (</a:t>
            </a:r>
            <a:r>
              <a:rPr lang="en-US" altLang="en-US" b="1" dirty="0" smtClean="0"/>
              <a:t>PAI</a:t>
            </a:r>
            <a:r>
              <a:rPr lang="en-US" altLang="en-US" dirty="0" smtClean="0"/>
              <a:t>). </a:t>
            </a:r>
            <a:r>
              <a:rPr lang="en-US" altLang="en-US" kern="0" dirty="0" smtClean="0">
                <a:solidFill>
                  <a:srgbClr val="000000"/>
                </a:solidFill>
                <a:latin typeface="Arial"/>
              </a:rPr>
              <a:t>This </a:t>
            </a:r>
            <a:r>
              <a:rPr lang="en-US" altLang="en-US" kern="0" dirty="0">
                <a:solidFill>
                  <a:srgbClr val="000000"/>
                </a:solidFill>
                <a:latin typeface="Arial"/>
              </a:rPr>
              <a:t>individual </a:t>
            </a:r>
            <a:r>
              <a:rPr lang="en-US" altLang="en-US" kern="0" dirty="0" smtClean="0">
                <a:solidFill>
                  <a:srgbClr val="000000"/>
                </a:solidFill>
                <a:latin typeface="Arial"/>
              </a:rPr>
              <a:t>is designated </a:t>
            </a:r>
            <a:r>
              <a:rPr lang="en-US" altLang="en-US" kern="0" dirty="0">
                <a:solidFill>
                  <a:srgbClr val="000000"/>
                </a:solidFill>
                <a:latin typeface="Arial"/>
              </a:rPr>
              <a:t>by management to authorize hot </a:t>
            </a:r>
            <a:r>
              <a:rPr lang="en-US" altLang="en-US" kern="0" dirty="0" smtClean="0">
                <a:solidFill>
                  <a:srgbClr val="000000"/>
                </a:solidFill>
                <a:latin typeface="Arial"/>
              </a:rPr>
              <a:t>work and </a:t>
            </a:r>
            <a:r>
              <a:rPr lang="en-US" altLang="en-US" kern="0" dirty="0">
                <a:solidFill>
                  <a:srgbClr val="000000"/>
                </a:solidFill>
                <a:latin typeface="Arial"/>
              </a:rPr>
              <a:t>has successfully completed required training in accordance with company policy.  The </a:t>
            </a:r>
            <a:r>
              <a:rPr lang="en-US" altLang="en-US" b="1" kern="0" dirty="0">
                <a:solidFill>
                  <a:srgbClr val="000000"/>
                </a:solidFill>
                <a:latin typeface="Arial"/>
              </a:rPr>
              <a:t>PAI cannot be the hot work operator</a:t>
            </a:r>
            <a:r>
              <a:rPr lang="en-US" altLang="en-US" kern="0" dirty="0">
                <a:solidFill>
                  <a:srgbClr val="000000"/>
                </a:solidFill>
                <a:latin typeface="Arial"/>
              </a:rPr>
              <a:t>.  The PAI must be aware of the fire hazards involved and is familiar with the provisions of the company policy and all applicable references. </a:t>
            </a:r>
            <a:endParaRPr lang="en-US" altLang="en-US" kern="0" dirty="0" smtClean="0">
              <a:solidFill>
                <a:srgbClr val="000000"/>
              </a:solidFill>
              <a:latin typeface="Arial"/>
            </a:endParaRPr>
          </a:p>
          <a:p>
            <a:pPr marL="0" lvl="1">
              <a:defRPr/>
            </a:pPr>
            <a:endParaRPr lang="en-US" altLang="en-US" kern="0" dirty="0">
              <a:solidFill>
                <a:srgbClr val="000000"/>
              </a:solidFill>
              <a:latin typeface="Arial"/>
            </a:endParaRPr>
          </a:p>
          <a:p>
            <a:pPr>
              <a:spcBef>
                <a:spcPct val="20000"/>
              </a:spcBef>
              <a:defRPr/>
            </a:pPr>
            <a:r>
              <a:rPr lang="en-US" altLang="en-US" b="1" kern="0" dirty="0">
                <a:solidFill>
                  <a:srgbClr val="000000"/>
                </a:solidFill>
                <a:latin typeface="Arial"/>
              </a:rPr>
              <a:t>The PAI Authority</a:t>
            </a:r>
          </a:p>
          <a:p>
            <a:pPr marL="342626" indent="-342626">
              <a:spcBef>
                <a:spcPct val="20000"/>
              </a:spcBef>
              <a:buFontTx/>
              <a:buChar char="•"/>
              <a:defRPr/>
            </a:pPr>
            <a:endParaRPr lang="en-US" altLang="en-US" kern="0" dirty="0">
              <a:solidFill>
                <a:srgbClr val="000000"/>
              </a:solidFill>
              <a:latin typeface="Arial"/>
            </a:endParaRPr>
          </a:p>
          <a:p>
            <a:pPr marL="342626" indent="-342626">
              <a:spcBef>
                <a:spcPct val="20000"/>
              </a:spcBef>
              <a:buFontTx/>
              <a:buChar char="•"/>
              <a:defRPr/>
            </a:pPr>
            <a:r>
              <a:rPr lang="en-US" altLang="en-US" kern="0" dirty="0">
                <a:solidFill>
                  <a:srgbClr val="000000"/>
                </a:solidFill>
                <a:latin typeface="Arial"/>
              </a:rPr>
              <a:t>Start of hot work if safe conditions are met</a:t>
            </a:r>
          </a:p>
          <a:p>
            <a:pPr>
              <a:spcBef>
                <a:spcPct val="20000"/>
              </a:spcBef>
              <a:defRPr/>
            </a:pPr>
            <a:endParaRPr lang="en-US" altLang="en-US" kern="0" dirty="0">
              <a:solidFill>
                <a:srgbClr val="000000"/>
              </a:solidFill>
              <a:latin typeface="Arial"/>
            </a:endParaRPr>
          </a:p>
          <a:p>
            <a:pPr marL="342626" indent="-342626">
              <a:spcBef>
                <a:spcPct val="20000"/>
              </a:spcBef>
              <a:buFontTx/>
              <a:buChar char="•"/>
              <a:defRPr/>
            </a:pPr>
            <a:r>
              <a:rPr lang="en-US" altLang="en-US" kern="0" dirty="0">
                <a:solidFill>
                  <a:srgbClr val="000000"/>
                </a:solidFill>
                <a:latin typeface="Arial"/>
              </a:rPr>
              <a:t>Stop hot work if unsafe conditions found</a:t>
            </a:r>
          </a:p>
          <a:p>
            <a:pPr marL="0" lvl="1">
              <a:defRPr/>
            </a:pPr>
            <a:endParaRPr lang="en-US" altLang="en-US" kern="0" dirty="0">
              <a:solidFill>
                <a:srgbClr val="000000"/>
              </a:solidFill>
              <a:latin typeface="Arial"/>
            </a:endParaRPr>
          </a:p>
          <a:p>
            <a:pPr>
              <a:defRPr/>
            </a:pPr>
            <a:endParaRPr lang="en-US" altLang="en-US" dirty="0" smtClean="0"/>
          </a:p>
          <a:p>
            <a:pPr>
              <a:defRPr/>
            </a:pPr>
            <a:endParaRPr lang="en-US" altLang="en-US" dirty="0" smtClean="0"/>
          </a:p>
          <a:p>
            <a:pPr marL="117381" lvl="1">
              <a:defRPr/>
            </a:pPr>
            <a:endParaRPr lang="en-US" altLang="en-US" dirty="0" smtClean="0"/>
          </a:p>
        </p:txBody>
      </p:sp>
    </p:spTree>
    <p:extLst>
      <p:ext uri="{BB962C8B-B14F-4D97-AF65-F5344CB8AC3E}">
        <p14:creationId xmlns:p14="http://schemas.microsoft.com/office/powerpoint/2010/main" val="400203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706438" y="4449763"/>
            <a:ext cx="5664200" cy="4121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en-US" b="1" kern="0" dirty="0" smtClean="0">
                <a:solidFill>
                  <a:srgbClr val="000000"/>
                </a:solidFill>
                <a:latin typeface="Arial"/>
              </a:rPr>
              <a:t>More on the Permit </a:t>
            </a:r>
            <a:r>
              <a:rPr lang="en-US" altLang="en-US" b="1" kern="0" dirty="0">
                <a:solidFill>
                  <a:srgbClr val="000000"/>
                </a:solidFill>
                <a:latin typeface="Arial"/>
              </a:rPr>
              <a:t>Authorizing </a:t>
            </a:r>
            <a:r>
              <a:rPr lang="en-US" altLang="en-US" b="1" kern="0" dirty="0" smtClean="0">
                <a:solidFill>
                  <a:srgbClr val="000000"/>
                </a:solidFill>
                <a:latin typeface="Arial"/>
              </a:rPr>
              <a:t>Individual</a:t>
            </a:r>
          </a:p>
          <a:p>
            <a:pPr>
              <a:spcBef>
                <a:spcPct val="20000"/>
              </a:spcBef>
              <a:defRPr/>
            </a:pPr>
            <a:endParaRPr lang="en-US" altLang="en-US" b="1" kern="0" dirty="0">
              <a:solidFill>
                <a:srgbClr val="000000"/>
              </a:solidFill>
              <a:latin typeface="Arial"/>
            </a:endParaRPr>
          </a:p>
          <a:p>
            <a:pPr>
              <a:spcBef>
                <a:spcPct val="20000"/>
              </a:spcBef>
              <a:defRPr/>
            </a:pPr>
            <a:r>
              <a:rPr lang="en-US" altLang="en-US" kern="0" dirty="0" smtClean="0">
                <a:solidFill>
                  <a:srgbClr val="000000"/>
                </a:solidFill>
                <a:latin typeface="Arial"/>
              </a:rPr>
              <a:t>Additionally:</a:t>
            </a:r>
          </a:p>
          <a:p>
            <a:pPr marL="171313" indent="-171313">
              <a:lnSpc>
                <a:spcPct val="150000"/>
              </a:lnSpc>
              <a:buFont typeface="Arial" panose="020B0604020202020204" pitchFamily="34" charset="0"/>
              <a:buChar char="•"/>
              <a:defRPr/>
            </a:pPr>
            <a:r>
              <a:rPr lang="en-US" altLang="en-US" dirty="0" smtClean="0"/>
              <a:t>The PAI must be trained in their duties </a:t>
            </a:r>
          </a:p>
          <a:p>
            <a:pPr marL="171313" indent="-171313">
              <a:lnSpc>
                <a:spcPct val="150000"/>
              </a:lnSpc>
              <a:buFont typeface="Arial" panose="020B0604020202020204" pitchFamily="34" charset="0"/>
              <a:buChar char="•"/>
              <a:defRPr/>
            </a:pPr>
            <a:r>
              <a:rPr lang="en-US" altLang="en-US" dirty="0" smtClean="0"/>
              <a:t>The PAI must be a Competent </a:t>
            </a:r>
            <a:r>
              <a:rPr lang="en-US" altLang="en-US" dirty="0"/>
              <a:t>P</a:t>
            </a:r>
            <a:r>
              <a:rPr lang="en-US" altLang="en-US" dirty="0" smtClean="0"/>
              <a:t>erson as defined by NAVSEA 009-07 (SYCP)</a:t>
            </a:r>
          </a:p>
          <a:p>
            <a:pPr marL="171313" indent="-171313">
              <a:lnSpc>
                <a:spcPct val="150000"/>
              </a:lnSpc>
              <a:buFont typeface="Arial" panose="020B0604020202020204" pitchFamily="34" charset="0"/>
              <a:buChar char="•"/>
              <a:defRPr/>
            </a:pPr>
            <a:r>
              <a:rPr lang="en-US" altLang="en-US" b="1" dirty="0" smtClean="0"/>
              <a:t>The PAI must approve all hot work on the Work Authorization Form (WAF) and the associated Chit</a:t>
            </a:r>
          </a:p>
          <a:p>
            <a:pPr>
              <a:lnSpc>
                <a:spcPct val="150000"/>
              </a:lnSpc>
              <a:defRPr/>
            </a:pPr>
            <a:r>
              <a:rPr lang="en-US" altLang="en-US" b="1" dirty="0">
                <a:latin typeface="Arial" panose="020B0604020202020204" pitchFamily="34" charset="0"/>
              </a:rPr>
              <a:t>NFPA 51 B PAI – Duties and </a:t>
            </a:r>
            <a:r>
              <a:rPr lang="en-US" altLang="en-US" b="1" dirty="0" smtClean="0">
                <a:latin typeface="Arial" panose="020B0604020202020204" pitchFamily="34" charset="0"/>
              </a:rPr>
              <a:t>Responsibilities of t</a:t>
            </a:r>
            <a:r>
              <a:rPr lang="en-US" altLang="en-US" b="1" dirty="0" smtClean="0"/>
              <a:t>he PAI:</a:t>
            </a:r>
          </a:p>
          <a:p>
            <a:pPr marL="171450" indent="-171450">
              <a:buFont typeface="Arial" panose="020B0604020202020204" pitchFamily="34" charset="0"/>
              <a:buChar char="•"/>
              <a:defRPr/>
            </a:pPr>
            <a:r>
              <a:rPr lang="en-US" altLang="en-US" dirty="0" smtClean="0">
                <a:latin typeface="Arial" panose="020B0604020202020204" pitchFamily="34" charset="0"/>
              </a:rPr>
              <a:t>Completes and approves the Hot Work permit</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Determines hazards</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Determines required PPE</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Approves methods and schedules</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Determines fire protections and extinguisher equipment operation and location</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Fire Watch requirements</a:t>
            </a:r>
          </a:p>
          <a:p>
            <a:pPr marL="171450" indent="-171450">
              <a:buFont typeface="Arial" panose="020B0604020202020204" pitchFamily="34" charset="0"/>
              <a:buChar char="•"/>
              <a:defRPr/>
            </a:pPr>
            <a:r>
              <a:rPr lang="en-US" altLang="en-US" kern="0" dirty="0" smtClean="0">
                <a:solidFill>
                  <a:srgbClr val="000000"/>
                </a:solidFill>
                <a:latin typeface="Arial" panose="020B0604020202020204" pitchFamily="34" charset="0"/>
              </a:rPr>
              <a:t>Communication lines between fire watch and hot worker</a:t>
            </a:r>
            <a:endParaRPr lang="en-US" altLang="en-US" kern="0" dirty="0">
              <a:solidFill>
                <a:srgbClr val="000000"/>
              </a:solidFill>
              <a:latin typeface="Arial"/>
            </a:endParaRPr>
          </a:p>
          <a:p>
            <a:pPr>
              <a:defRPr/>
            </a:pPr>
            <a:endParaRPr lang="en-US" altLang="en-US" dirty="0" smtClean="0"/>
          </a:p>
        </p:txBody>
      </p:sp>
      <p:sp>
        <p:nvSpPr>
          <p:cNvPr id="384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6096FE77-72B5-4462-A7B1-F6761DFE26AA}" type="slidenum">
              <a:rPr lang="en-US" altLang="en-US"/>
              <a:pPr>
                <a:spcBef>
                  <a:spcPct val="0"/>
                </a:spcBef>
              </a:pPr>
              <a:t>12</a:t>
            </a:fld>
            <a:endParaRPr lang="en-US" altLang="en-US"/>
          </a:p>
        </p:txBody>
      </p:sp>
    </p:spTree>
    <p:extLst>
      <p:ext uri="{BB962C8B-B14F-4D97-AF65-F5344CB8AC3E}">
        <p14:creationId xmlns:p14="http://schemas.microsoft.com/office/powerpoint/2010/main" val="397231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722313" y="4302125"/>
            <a:ext cx="5648325" cy="43640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t>The PAI/Hot Worker Reference Guide </a:t>
            </a:r>
          </a:p>
          <a:p>
            <a:pPr marL="171313" indent="-171313">
              <a:buFont typeface="Arial" panose="020B0604020202020204" pitchFamily="34" charset="0"/>
              <a:buChar char="•"/>
              <a:defRPr/>
            </a:pPr>
            <a:r>
              <a:rPr lang="en-US" altLang="en-US" dirty="0" smtClean="0"/>
              <a:t>Printed </a:t>
            </a:r>
            <a:r>
              <a:rPr lang="en-US" altLang="en-US" dirty="0"/>
              <a:t>on the back of the permit posted at the </a:t>
            </a:r>
            <a:r>
              <a:rPr lang="en-US" altLang="en-US" dirty="0" smtClean="0"/>
              <a:t>space</a:t>
            </a:r>
          </a:p>
          <a:p>
            <a:pPr marL="171313" indent="-171313">
              <a:buFont typeface="Arial" panose="020B0604020202020204" pitchFamily="34" charset="0"/>
              <a:buChar char="•"/>
              <a:defRPr/>
            </a:pPr>
            <a:endParaRPr lang="en-US" altLang="en-US" dirty="0"/>
          </a:p>
          <a:p>
            <a:pPr>
              <a:defRPr/>
            </a:pPr>
            <a:endParaRPr lang="en-US" altLang="en-US" dirty="0"/>
          </a:p>
        </p:txBody>
      </p:sp>
      <p:sp>
        <p:nvSpPr>
          <p:cNvPr id="385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D330A290-3AB3-4C24-8848-5AFF4A3B721F}" type="slidenum">
              <a:rPr lang="en-US" altLang="en-US"/>
              <a:pPr>
                <a:spcBef>
                  <a:spcPct val="0"/>
                </a:spcBef>
              </a:pPr>
              <a:t>13</a:t>
            </a:fld>
            <a:endParaRPr lang="en-US" altLang="en-US"/>
          </a:p>
        </p:txBody>
      </p:sp>
      <p:pic>
        <p:nvPicPr>
          <p:cNvPr id="385029" name="Content Placeholder 6"/>
          <p:cNvPicPr>
            <a:picLocks/>
          </p:cNvPicPr>
          <p:nvPr/>
        </p:nvPicPr>
        <p:blipFill>
          <a:blip r:embed="rId3">
            <a:extLst>
              <a:ext uri="{28A0092B-C50C-407E-A947-70E740481C1C}">
                <a14:useLocalDpi xmlns:a14="http://schemas.microsoft.com/office/drawing/2010/main" val="0"/>
              </a:ext>
            </a:extLst>
          </a:blip>
          <a:srcRect l="16899" t="27350" r="17830" b="17349"/>
          <a:stretch>
            <a:fillRect/>
          </a:stretch>
        </p:blipFill>
        <p:spPr bwMode="auto">
          <a:xfrm>
            <a:off x="342900" y="4989513"/>
            <a:ext cx="63912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42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64D7CE7A-63AE-4BF0-AB8F-82D839404AA6}" type="slidenum">
              <a:rPr lang="en-US" altLang="en-US"/>
              <a:pPr>
                <a:spcBef>
                  <a:spcPct val="0"/>
                </a:spcBef>
              </a:pPr>
              <a:t>14</a:t>
            </a:fld>
            <a:endParaRPr lang="en-US" altLang="en-US"/>
          </a:p>
        </p:txBody>
      </p:sp>
      <p:sp>
        <p:nvSpPr>
          <p:cNvPr id="386051" name="Rectangle 2"/>
          <p:cNvSpPr>
            <a:spLocks noGrp="1" noRot="1" noChangeAspect="1" noChangeArrowheads="1" noTextEdit="1"/>
          </p:cNvSpPr>
          <p:nvPr>
            <p:ph type="sldImg"/>
          </p:nvPr>
        </p:nvSpPr>
        <p:spPr>
          <a:xfrm>
            <a:off x="1254125" y="746125"/>
            <a:ext cx="4568825" cy="3427413"/>
          </a:xfrm>
          <a:ln/>
        </p:spPr>
      </p:sp>
      <p:sp>
        <p:nvSpPr>
          <p:cNvPr id="386052" name="Rectangle 3"/>
          <p:cNvSpPr>
            <a:spLocks noGrp="1" noChangeArrowheads="1"/>
          </p:cNvSpPr>
          <p:nvPr>
            <p:ph type="body" idx="1"/>
          </p:nvPr>
        </p:nvSpPr>
        <p:spPr>
          <a:xfrm>
            <a:off x="942975" y="4448175"/>
            <a:ext cx="5505450" cy="3894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Fire Watch Policy </a:t>
            </a:r>
            <a:r>
              <a:rPr lang="en-US" altLang="en-US" smtClean="0">
                <a:latin typeface="Arial" pitchFamily="34" charset="0"/>
              </a:rPr>
              <a:t>(1915.504) (8 CCR  8397.15)</a:t>
            </a:r>
          </a:p>
          <a:p>
            <a:endParaRPr lang="en-US" altLang="en-US" sz="800" b="1" smtClean="0">
              <a:latin typeface="Arial" pitchFamily="34" charset="0"/>
            </a:endParaRPr>
          </a:p>
          <a:p>
            <a:r>
              <a:rPr lang="en-US" altLang="en-US" smtClean="0">
                <a:latin typeface="Arial" pitchFamily="34" charset="0"/>
              </a:rPr>
              <a:t>The employer must create and keep current a written policy that specifies the following requirements for employees performing fire watch in the workplace:</a:t>
            </a:r>
          </a:p>
          <a:p>
            <a:endParaRPr lang="en-US" altLang="en-US" sz="800" b="1" smtClean="0">
              <a:latin typeface="Arial" pitchFamily="34" charset="0"/>
            </a:endParaRPr>
          </a:p>
          <a:p>
            <a:pPr>
              <a:buFontTx/>
              <a:buChar char="•"/>
            </a:pPr>
            <a:r>
              <a:rPr lang="en-US" altLang="en-US" smtClean="0">
                <a:latin typeface="Arial" pitchFamily="34" charset="0"/>
              </a:rPr>
              <a:t> The training provided to employees detailing requirements </a:t>
            </a:r>
          </a:p>
          <a:p>
            <a:pPr>
              <a:buFontTx/>
              <a:buChar char="•"/>
            </a:pPr>
            <a:r>
              <a:rPr lang="en-US" altLang="en-US" smtClean="0">
                <a:latin typeface="Arial" pitchFamily="34" charset="0"/>
              </a:rPr>
              <a:t> The duties employees are to perform</a:t>
            </a:r>
            <a:endParaRPr lang="en-US" altLang="en-US" sz="800" smtClean="0">
              <a:latin typeface="Arial" pitchFamily="34" charset="0"/>
            </a:endParaRPr>
          </a:p>
          <a:p>
            <a:pPr>
              <a:buFontTx/>
              <a:buChar char="•"/>
            </a:pPr>
            <a:r>
              <a:rPr lang="en-US" altLang="en-US" smtClean="0">
                <a:latin typeface="Arial" pitchFamily="34" charset="0"/>
              </a:rPr>
              <a:t> The equipment employees must be given</a:t>
            </a:r>
            <a:endParaRPr lang="en-US" altLang="en-US" sz="800" smtClean="0">
              <a:latin typeface="Arial" pitchFamily="34" charset="0"/>
            </a:endParaRPr>
          </a:p>
          <a:p>
            <a:pPr>
              <a:buFontTx/>
              <a:buChar char="•"/>
            </a:pPr>
            <a:r>
              <a:rPr lang="en-US" altLang="en-US" smtClean="0">
                <a:latin typeface="Arial" pitchFamily="34" charset="0"/>
              </a:rPr>
              <a:t> The personal protective equipment that must be made available and worn</a:t>
            </a:r>
            <a:endParaRPr lang="en-US" altLang="en-US" sz="800" smtClean="0">
              <a:latin typeface="Arial" pitchFamily="34" charset="0"/>
            </a:endParaRPr>
          </a:p>
          <a:p>
            <a:pPr>
              <a:buFontTx/>
              <a:buChar char="•"/>
            </a:pPr>
            <a:r>
              <a:rPr lang="en-US" altLang="en-US" smtClean="0">
                <a:latin typeface="Arial" pitchFamily="34" charset="0"/>
              </a:rPr>
              <a:t> The conditions when a fire watch is required </a:t>
            </a:r>
          </a:p>
          <a:p>
            <a:pPr>
              <a:buFontTx/>
              <a:buChar char="•"/>
            </a:pPr>
            <a:endParaRPr lang="en-US" altLang="en-US" sz="800" smtClean="0">
              <a:latin typeface="Arial" pitchFamily="34" charset="0"/>
            </a:endParaRPr>
          </a:p>
          <a:p>
            <a:pPr algn="ctr"/>
            <a:r>
              <a:rPr lang="en-US" altLang="en-US" b="1" smtClean="0">
                <a:latin typeface="Arial" pitchFamily="34" charset="0"/>
              </a:rPr>
              <a:t>Note:  A fire watch must have an identifiable means demonstrating they are a certified fire watch (typically a sticker, vest or card). </a:t>
            </a:r>
          </a:p>
          <a:p>
            <a:pPr algn="ctr"/>
            <a:endParaRPr lang="en-US" altLang="en-US" sz="800" b="1" smtClean="0">
              <a:latin typeface="Arial" pitchFamily="34" charset="0"/>
            </a:endParaRPr>
          </a:p>
          <a:p>
            <a:pPr algn="ctr"/>
            <a:r>
              <a:rPr lang="en-US" altLang="en-US" b="1" smtClean="0">
                <a:latin typeface="Arial" pitchFamily="34" charset="0"/>
              </a:rPr>
              <a:t>A fire watch cannot be assigned any other duties.</a:t>
            </a:r>
          </a:p>
          <a:p>
            <a:pPr>
              <a:buFontTx/>
              <a:buChar char="•"/>
            </a:pPr>
            <a:endParaRPr lang="en-US" altLang="en-US" smtClean="0">
              <a:latin typeface="Arial" pitchFamily="34" charset="0"/>
            </a:endParaRPr>
          </a:p>
        </p:txBody>
      </p:sp>
    </p:spTree>
    <p:extLst>
      <p:ext uri="{BB962C8B-B14F-4D97-AF65-F5344CB8AC3E}">
        <p14:creationId xmlns:p14="http://schemas.microsoft.com/office/powerpoint/2010/main" val="188236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9465FED4-CD78-41A2-8BEB-FCDD9C346D51}" type="slidenum">
              <a:rPr lang="en-US" altLang="en-US"/>
              <a:pPr>
                <a:spcBef>
                  <a:spcPct val="0"/>
                </a:spcBef>
              </a:pPr>
              <a:t>15</a:t>
            </a:fld>
            <a:endParaRPr lang="en-US" altLang="en-US"/>
          </a:p>
        </p:txBody>
      </p:sp>
      <p:sp>
        <p:nvSpPr>
          <p:cNvPr id="387075" name="Rectangle 2"/>
          <p:cNvSpPr>
            <a:spLocks noGrp="1" noRot="1" noChangeAspect="1" noChangeArrowheads="1" noTextEdit="1"/>
          </p:cNvSpPr>
          <p:nvPr>
            <p:ph type="sldImg"/>
          </p:nvPr>
        </p:nvSpPr>
        <p:spPr>
          <a:xfrm>
            <a:off x="1276350" y="781050"/>
            <a:ext cx="4567238" cy="3427413"/>
          </a:xfrm>
          <a:ln/>
        </p:spPr>
      </p:sp>
      <p:sp>
        <p:nvSpPr>
          <p:cNvPr id="537605" name="Rectangle 3"/>
          <p:cNvSpPr>
            <a:spLocks noGrp="1" noChangeArrowheads="1"/>
          </p:cNvSpPr>
          <p:nvPr>
            <p:ph type="body" idx="1"/>
          </p:nvPr>
        </p:nvSpPr>
        <p:spPr>
          <a:xfrm>
            <a:off x="942975" y="4448175"/>
            <a:ext cx="5505450" cy="40465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Posting of a Fire Watch On-Board a Navy Ship (Navy Requirement)</a:t>
            </a:r>
            <a:r>
              <a:rPr lang="en-US" sz="900" dirty="0"/>
              <a:t> </a:t>
            </a:r>
          </a:p>
          <a:p>
            <a:pPr>
              <a:defRPr/>
            </a:pPr>
            <a:endParaRPr lang="en-US" dirty="0" smtClean="0"/>
          </a:p>
          <a:p>
            <a:pPr marL="171313" indent="-171313">
              <a:lnSpc>
                <a:spcPct val="90000"/>
              </a:lnSpc>
              <a:buFont typeface="Arial" pitchFamily="34" charset="0"/>
              <a:buChar char="•"/>
              <a:defRPr/>
            </a:pPr>
            <a:r>
              <a:rPr lang="en-US" altLang="ja-JP" b="1" i="1" dirty="0" smtClean="0"/>
              <a:t>In ship repair conducted on US Navy ships a fire watch is required any time hot work is conducted</a:t>
            </a:r>
            <a:r>
              <a:rPr lang="en-US" altLang="ja-JP" dirty="0" smtClean="0"/>
              <a:t> </a:t>
            </a:r>
            <a:endParaRPr lang="en-US" dirty="0" smtClean="0"/>
          </a:p>
          <a:p>
            <a:pPr>
              <a:defRPr/>
            </a:pPr>
            <a:endParaRPr lang="en-US" sz="900" dirty="0"/>
          </a:p>
          <a:p>
            <a:pPr>
              <a:lnSpc>
                <a:spcPct val="90000"/>
              </a:lnSpc>
              <a:defRPr/>
            </a:pPr>
            <a:r>
              <a:rPr lang="en-US" b="1" dirty="0" smtClean="0"/>
              <a:t>Posting a Fire Watch – New Construction and Commercial Vessels (1915.504) (8 CCR  8397.15)</a:t>
            </a:r>
          </a:p>
          <a:p>
            <a:pPr>
              <a:lnSpc>
                <a:spcPct val="90000"/>
              </a:lnSpc>
              <a:defRPr/>
            </a:pPr>
            <a:r>
              <a:rPr lang="en-US" altLang="ja-JP" dirty="0" smtClean="0"/>
              <a:t>In new construction and commercial ship repair p</a:t>
            </a:r>
            <a:r>
              <a:rPr lang="en-US" dirty="0" smtClean="0"/>
              <a:t>ost a fire watch if hot work is close enough to cause ignition through heat radiation or conduction on the following:</a:t>
            </a:r>
          </a:p>
          <a:p>
            <a:pPr marL="117381" lvl="1">
              <a:lnSpc>
                <a:spcPct val="90000"/>
              </a:lnSpc>
              <a:buFontTx/>
              <a:buChar char="•"/>
              <a:defRPr/>
            </a:pPr>
            <a:endParaRPr lang="en-US" sz="900" dirty="0"/>
          </a:p>
          <a:p>
            <a:pPr marL="117381" lvl="1">
              <a:lnSpc>
                <a:spcPct val="90000"/>
              </a:lnSpc>
              <a:buFontTx/>
              <a:buChar char="•"/>
              <a:defRPr/>
            </a:pPr>
            <a:r>
              <a:rPr lang="en-US" dirty="0" smtClean="0"/>
              <a:t> Insulated pipes, bulkheads, decks, partitions, or overheads</a:t>
            </a:r>
          </a:p>
          <a:p>
            <a:pPr marL="117381" lvl="1">
              <a:lnSpc>
                <a:spcPct val="90000"/>
              </a:lnSpc>
              <a:buFontTx/>
              <a:buChar char="•"/>
              <a:defRPr/>
            </a:pPr>
            <a:endParaRPr lang="en-US" sz="900" dirty="0"/>
          </a:p>
          <a:p>
            <a:pPr marL="117381" lvl="1">
              <a:lnSpc>
                <a:spcPct val="90000"/>
              </a:lnSpc>
              <a:buFontTx/>
              <a:buChar char="•"/>
              <a:defRPr/>
            </a:pPr>
            <a:r>
              <a:rPr lang="en-US" dirty="0" smtClean="0"/>
              <a:t> Combustible materials and/or coatings</a:t>
            </a:r>
          </a:p>
          <a:p>
            <a:pPr lvl="2">
              <a:lnSpc>
                <a:spcPct val="90000"/>
              </a:lnSpc>
              <a:buFontTx/>
              <a:buChar char="•"/>
              <a:defRPr/>
            </a:pPr>
            <a:endParaRPr lang="en-US" sz="900" dirty="0"/>
          </a:p>
          <a:p>
            <a:pPr marL="117381" lvl="1">
              <a:lnSpc>
                <a:spcPct val="90000"/>
              </a:lnSpc>
              <a:buFontTx/>
              <a:buChar char="•"/>
              <a:defRPr/>
            </a:pPr>
            <a:r>
              <a:rPr lang="en-US" dirty="0" smtClean="0"/>
              <a:t> Hot work is close enough to unprotected combustible pipe or cable runs to cause ignition</a:t>
            </a:r>
          </a:p>
          <a:p>
            <a:pPr marL="117381" lvl="1">
              <a:lnSpc>
                <a:spcPct val="90000"/>
              </a:lnSpc>
              <a:buFontTx/>
              <a:buChar char="•"/>
              <a:defRPr/>
            </a:pPr>
            <a:endParaRPr lang="en-US" sz="900" dirty="0"/>
          </a:p>
          <a:p>
            <a:pPr marL="117381" lvl="1">
              <a:lnSpc>
                <a:spcPct val="90000"/>
              </a:lnSpc>
              <a:buFontTx/>
              <a:buChar char="•"/>
              <a:defRPr/>
            </a:pPr>
            <a:r>
              <a:rPr lang="en-US" dirty="0" smtClean="0"/>
              <a:t> A Marine Chemist, a Coast Guard authorized person, or a shipyard Competent Person, as defined in 29 CFR Part 1915, Subpart B, requires that a fire watch be posted  (8 CCR  8397.14)</a:t>
            </a:r>
          </a:p>
          <a:p>
            <a:pPr marL="117381" lvl="1">
              <a:defRPr/>
            </a:pPr>
            <a:endParaRPr lang="en-US" dirty="0" smtClean="0"/>
          </a:p>
          <a:p>
            <a:pPr marL="117381" lvl="1">
              <a:defRPr/>
            </a:pPr>
            <a:endParaRPr lang="en-US" sz="1400" dirty="0"/>
          </a:p>
        </p:txBody>
      </p:sp>
    </p:spTree>
    <p:extLst>
      <p:ext uri="{BB962C8B-B14F-4D97-AF65-F5344CB8AC3E}">
        <p14:creationId xmlns:p14="http://schemas.microsoft.com/office/powerpoint/2010/main" val="338478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A98D50BA-57B7-48AE-8D33-03C724BD5A8F}" type="slidenum">
              <a:rPr lang="en-US" altLang="en-US"/>
              <a:pPr>
                <a:spcBef>
                  <a:spcPct val="0"/>
                </a:spcBef>
              </a:pPr>
              <a:t>16</a:t>
            </a:fld>
            <a:endParaRPr lang="en-US" altLang="en-US"/>
          </a:p>
        </p:txBody>
      </p:sp>
      <p:sp>
        <p:nvSpPr>
          <p:cNvPr id="388099" name="Rectangle 2"/>
          <p:cNvSpPr>
            <a:spLocks noGrp="1" noRot="1" noChangeAspect="1" noChangeArrowheads="1" noTextEdit="1"/>
          </p:cNvSpPr>
          <p:nvPr>
            <p:ph type="sldImg"/>
          </p:nvPr>
        </p:nvSpPr>
        <p:spPr>
          <a:xfrm>
            <a:off x="1254125" y="746125"/>
            <a:ext cx="4568825" cy="3427413"/>
          </a:xfrm>
          <a:ln/>
        </p:spPr>
      </p:sp>
      <p:sp>
        <p:nvSpPr>
          <p:cNvPr id="388100" name="Rectangle 3"/>
          <p:cNvSpPr>
            <a:spLocks noGrp="1" noChangeArrowheads="1"/>
          </p:cNvSpPr>
          <p:nvPr>
            <p:ph type="body" idx="1"/>
          </p:nvPr>
        </p:nvSpPr>
        <p:spPr>
          <a:xfrm>
            <a:off x="942975" y="4448175"/>
            <a:ext cx="550545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smtClean="0">
                <a:latin typeface="Arial" pitchFamily="34" charset="0"/>
              </a:rPr>
              <a:t>Duties of a Fire Watch </a:t>
            </a:r>
            <a:r>
              <a:rPr lang="en-US" altLang="en-US" smtClean="0">
                <a:latin typeface="Arial" pitchFamily="34" charset="0"/>
              </a:rPr>
              <a:t>(1915.504) (8 CCR  8397.15)</a:t>
            </a:r>
          </a:p>
          <a:p>
            <a:pPr>
              <a:lnSpc>
                <a:spcPct val="90000"/>
              </a:lnSpc>
            </a:pPr>
            <a:endParaRPr lang="en-US" altLang="en-US" sz="900" b="1" smtClean="0">
              <a:latin typeface="Arial" pitchFamily="34" charset="0"/>
            </a:endParaRPr>
          </a:p>
          <a:p>
            <a:pPr marL="115888" lvl="1">
              <a:lnSpc>
                <a:spcPct val="90000"/>
              </a:lnSpc>
            </a:pPr>
            <a:r>
              <a:rPr lang="en-US" altLang="en-US" b="1" smtClean="0">
                <a:latin typeface="Arial" pitchFamily="34" charset="0"/>
              </a:rPr>
              <a:t>The employer must not assign other duties to a fire watch while the hot work is in progress!</a:t>
            </a:r>
          </a:p>
          <a:p>
            <a:pPr marL="115888" lvl="1">
              <a:lnSpc>
                <a:spcPct val="90000"/>
              </a:lnSpc>
            </a:pPr>
            <a:r>
              <a:rPr lang="en-US" altLang="en-US" smtClean="0">
                <a:latin typeface="Arial" pitchFamily="34" charset="0"/>
              </a:rPr>
              <a:t> </a:t>
            </a:r>
          </a:p>
          <a:p>
            <a:pPr marL="115888" lvl="1">
              <a:lnSpc>
                <a:spcPct val="90000"/>
              </a:lnSpc>
            </a:pPr>
            <a:r>
              <a:rPr lang="en-US" altLang="en-US" smtClean="0">
                <a:latin typeface="Arial" pitchFamily="34" charset="0"/>
              </a:rPr>
              <a:t>Employee assigned to fire watch:</a:t>
            </a:r>
          </a:p>
          <a:p>
            <a:pPr marL="115888" lvl="1">
              <a:lnSpc>
                <a:spcPct val="90000"/>
              </a:lnSpc>
            </a:pPr>
            <a:endParaRPr lang="en-US" altLang="en-US" sz="900" smtClean="0">
              <a:latin typeface="Arial" pitchFamily="34" charset="0"/>
            </a:endParaRPr>
          </a:p>
          <a:p>
            <a:pPr marL="233363" lvl="2">
              <a:buFontTx/>
              <a:buChar char="•"/>
            </a:pPr>
            <a:r>
              <a:rPr lang="en-US" altLang="en-US" smtClean="0">
                <a:latin typeface="Arial" pitchFamily="34" charset="0"/>
              </a:rPr>
              <a:t> </a:t>
            </a:r>
            <a:r>
              <a:rPr lang="en-US" altLang="ja-JP" smtClean="0">
                <a:latin typeface="Arial" pitchFamily="34" charset="0"/>
              </a:rPr>
              <a:t>Must have a fully charged, and sealed, fire extinguisher and be trained to use it!   Extinguisher must be within 5 feet of the person</a:t>
            </a:r>
            <a:endParaRPr lang="en-US" altLang="ja-JP" sz="800" smtClean="0">
              <a:latin typeface="Arial" pitchFamily="34" charset="0"/>
            </a:endParaRPr>
          </a:p>
          <a:p>
            <a:pPr marL="233363" lvl="2">
              <a:buFontTx/>
              <a:buChar char="•"/>
            </a:pPr>
            <a:r>
              <a:rPr lang="en-US" altLang="en-US" smtClean="0">
                <a:latin typeface="Arial" pitchFamily="34" charset="0"/>
              </a:rPr>
              <a:t> Must have a clear view of, and immediate access to, all areas included in the fire watch.  Can only watch 4 workers with a clear view of all!</a:t>
            </a:r>
            <a:endParaRPr lang="en-US" altLang="en-US" sz="900" smtClean="0">
              <a:latin typeface="Arial" pitchFamily="34" charset="0"/>
            </a:endParaRPr>
          </a:p>
          <a:p>
            <a:pPr marL="233363" lvl="2">
              <a:buFontTx/>
              <a:buChar char="•"/>
            </a:pPr>
            <a:r>
              <a:rPr lang="en-US" altLang="en-US" smtClean="0">
                <a:latin typeface="Arial" pitchFamily="34" charset="0"/>
              </a:rPr>
              <a:t> If multiple blind compartments are involved in any hot work job, fire watches shall be posted simultaneously in each blind area</a:t>
            </a:r>
            <a:endParaRPr lang="en-US" altLang="en-US" sz="900" smtClean="0">
              <a:latin typeface="Arial" pitchFamily="34" charset="0"/>
            </a:endParaRPr>
          </a:p>
          <a:p>
            <a:pPr marL="233363" lvl="2">
              <a:lnSpc>
                <a:spcPct val="150000"/>
              </a:lnSpc>
              <a:buFontTx/>
              <a:buChar char="•"/>
            </a:pPr>
            <a:r>
              <a:rPr lang="en-US" altLang="en-US" smtClean="0">
                <a:latin typeface="Arial" pitchFamily="34" charset="0"/>
              </a:rPr>
              <a:t> Are able to communicate with workers exposed to hot work</a:t>
            </a:r>
            <a:endParaRPr lang="en-US" altLang="en-US" sz="900" smtClean="0">
              <a:latin typeface="Arial" pitchFamily="34" charset="0"/>
            </a:endParaRPr>
          </a:p>
          <a:p>
            <a:pPr marL="233363" lvl="2">
              <a:buFontTx/>
              <a:buChar char="•"/>
            </a:pPr>
            <a:r>
              <a:rPr lang="en-US" altLang="en-US" smtClean="0">
                <a:latin typeface="Arial" pitchFamily="34" charset="0"/>
              </a:rPr>
              <a:t> Are authorized to stop work if necessary and restore safe conditions within the hot work area</a:t>
            </a:r>
            <a:endParaRPr lang="en-US" altLang="en-US" sz="900" smtClean="0">
              <a:latin typeface="Arial" pitchFamily="34" charset="0"/>
            </a:endParaRPr>
          </a:p>
          <a:p>
            <a:pPr marL="233363" lvl="2">
              <a:buFontTx/>
              <a:buChar char="•"/>
            </a:pPr>
            <a:r>
              <a:rPr lang="en-US" altLang="en-US" smtClean="0">
                <a:latin typeface="Arial" pitchFamily="34" charset="0"/>
              </a:rPr>
              <a:t> Remain in the hot work area for at least 30 minutes after completion of hot work (unless the employer or its representative surveys the exposed area and makes a determination that there is not further fire hazard</a:t>
            </a:r>
          </a:p>
          <a:p>
            <a:pPr marL="233363" lvl="2">
              <a:lnSpc>
                <a:spcPct val="90000"/>
              </a:lnSpc>
              <a:buFontTx/>
              <a:buChar char="•"/>
            </a:pPr>
            <a:endParaRPr lang="en-US" altLang="en-US" smtClean="0">
              <a:latin typeface="Arial" pitchFamily="34" charset="0"/>
            </a:endParaRPr>
          </a:p>
          <a:p>
            <a:pPr marL="233363" lvl="2">
              <a:lnSpc>
                <a:spcPct val="90000"/>
              </a:lnSpc>
            </a:pPr>
            <a:endParaRPr lang="en-US" altLang="en-US" smtClean="0">
              <a:latin typeface="Arial" pitchFamily="34" charset="0"/>
            </a:endParaRPr>
          </a:p>
          <a:p>
            <a:pPr marL="233363" lvl="2">
              <a:lnSpc>
                <a:spcPct val="90000"/>
              </a:lnSpc>
              <a:buFontTx/>
              <a:buChar char="•"/>
            </a:pPr>
            <a:endParaRPr lang="en-US" altLang="en-US" smtClean="0">
              <a:latin typeface="Arial" pitchFamily="34" charset="0"/>
            </a:endParaRPr>
          </a:p>
          <a:p>
            <a:pPr marL="115888" lvl="1">
              <a:lnSpc>
                <a:spcPct val="90000"/>
              </a:lnSpc>
            </a:pPr>
            <a:endParaRPr lang="en-US" altLang="en-US" smtClean="0">
              <a:latin typeface="Arial" pitchFamily="34" charset="0"/>
            </a:endParaRPr>
          </a:p>
        </p:txBody>
      </p:sp>
    </p:spTree>
    <p:extLst>
      <p:ext uri="{BB962C8B-B14F-4D97-AF65-F5344CB8AC3E}">
        <p14:creationId xmlns:p14="http://schemas.microsoft.com/office/powerpoint/2010/main" val="246214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CBA9C7C4-0047-4B89-9673-BE06B72288EE}" type="slidenum">
              <a:rPr lang="en-US" altLang="en-US"/>
              <a:pPr>
                <a:spcBef>
                  <a:spcPct val="0"/>
                </a:spcBef>
              </a:pPr>
              <a:t>17</a:t>
            </a:fld>
            <a:endParaRPr lang="en-US" altLang="en-US"/>
          </a:p>
        </p:txBody>
      </p:sp>
      <p:sp>
        <p:nvSpPr>
          <p:cNvPr id="389123" name="Rectangle 2"/>
          <p:cNvSpPr>
            <a:spLocks noGrp="1" noRot="1" noChangeAspect="1" noChangeArrowheads="1" noTextEdit="1"/>
          </p:cNvSpPr>
          <p:nvPr>
            <p:ph type="sldImg"/>
          </p:nvPr>
        </p:nvSpPr>
        <p:spPr>
          <a:xfrm>
            <a:off x="1254125" y="746125"/>
            <a:ext cx="4568825" cy="3427413"/>
          </a:xfrm>
          <a:ln/>
        </p:spPr>
      </p:sp>
      <p:sp>
        <p:nvSpPr>
          <p:cNvPr id="556037" name="Rectangle 3"/>
          <p:cNvSpPr>
            <a:spLocks noGrp="1" noChangeArrowheads="1"/>
          </p:cNvSpPr>
          <p:nvPr>
            <p:ph type="body" idx="1"/>
          </p:nvPr>
        </p:nvSpPr>
        <p:spPr>
          <a:xfrm>
            <a:off x="942975" y="4448175"/>
            <a:ext cx="5505450" cy="38941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Duties of a Fire Watch Continued </a:t>
            </a:r>
            <a:r>
              <a:rPr lang="en-US" dirty="0" smtClean="0"/>
              <a:t>(1915.504) (8 CCR  8397.15)</a:t>
            </a:r>
          </a:p>
          <a:p>
            <a:pPr marL="234927" lvl="2">
              <a:lnSpc>
                <a:spcPct val="90000"/>
              </a:lnSpc>
              <a:defRPr/>
            </a:pPr>
            <a:endParaRPr lang="en-US" b="1" dirty="0" smtClean="0"/>
          </a:p>
          <a:p>
            <a:pPr marL="0" lvl="1" indent="-234927">
              <a:lnSpc>
                <a:spcPct val="90000"/>
              </a:lnSpc>
              <a:buFont typeface="Arial" pitchFamily="34" charset="0"/>
              <a:buChar char="•"/>
              <a:defRPr/>
            </a:pPr>
            <a:r>
              <a:rPr lang="en-US" dirty="0" smtClean="0"/>
              <a:t>Are trained to detect fires that occur </a:t>
            </a:r>
          </a:p>
          <a:p>
            <a:pPr marL="0" lvl="1" indent="-234927">
              <a:lnSpc>
                <a:spcPct val="90000"/>
              </a:lnSpc>
              <a:buFont typeface="Arial" pitchFamily="34" charset="0"/>
              <a:buChar char="•"/>
              <a:defRPr/>
            </a:pPr>
            <a:endParaRPr lang="en-US" sz="800" dirty="0" smtClean="0"/>
          </a:p>
          <a:p>
            <a:pPr marL="0" lvl="1" indent="-234927">
              <a:lnSpc>
                <a:spcPct val="90000"/>
              </a:lnSpc>
              <a:buFont typeface="Arial" pitchFamily="34" charset="0"/>
              <a:buChar char="•"/>
              <a:defRPr/>
            </a:pPr>
            <a:r>
              <a:rPr lang="en-US" dirty="0" smtClean="0"/>
              <a:t>Attempt to extinguish any incipient (incipient means beginning to exist)</a:t>
            </a:r>
          </a:p>
          <a:p>
            <a:pPr marL="0" lvl="1">
              <a:lnSpc>
                <a:spcPct val="90000"/>
              </a:lnSpc>
              <a:defRPr/>
            </a:pPr>
            <a:r>
              <a:rPr lang="en-US" dirty="0" smtClean="0"/>
              <a:t>     stage fire in the area</a:t>
            </a:r>
          </a:p>
          <a:p>
            <a:pPr indent="-352391">
              <a:buFont typeface="Arial" pitchFamily="34" charset="0"/>
              <a:buChar char="•"/>
              <a:defRPr/>
            </a:pPr>
            <a:endParaRPr lang="en-US" sz="800" dirty="0"/>
          </a:p>
          <a:p>
            <a:pPr marL="176195" indent="-176195">
              <a:buFont typeface="Arial" pitchFamily="34" charset="0"/>
              <a:buChar char="•"/>
              <a:defRPr/>
            </a:pPr>
            <a:r>
              <a:rPr lang="en-US" dirty="0" smtClean="0"/>
              <a:t> Alert employees of any fire beyond the incipient stage</a:t>
            </a:r>
          </a:p>
          <a:p>
            <a:pPr indent="-352391">
              <a:buFont typeface="Arial" pitchFamily="34" charset="0"/>
              <a:buChar char="•"/>
              <a:defRPr/>
            </a:pPr>
            <a:endParaRPr lang="en-US" sz="800" dirty="0" smtClean="0"/>
          </a:p>
          <a:p>
            <a:pPr marL="176195" indent="-176195">
              <a:buFont typeface="Arial" pitchFamily="34" charset="0"/>
              <a:buChar char="•"/>
              <a:defRPr/>
            </a:pPr>
            <a:r>
              <a:rPr lang="en-US" dirty="0" smtClean="0"/>
              <a:t> If unable to extinguish fire in the areas exposed to the hot work, activate the  alarm</a:t>
            </a:r>
          </a:p>
          <a:p>
            <a:pPr marL="117464" lvl="1">
              <a:defRPr/>
            </a:pPr>
            <a:endParaRPr lang="en-US" sz="800" dirty="0" smtClean="0"/>
          </a:p>
          <a:p>
            <a:pPr marL="117464" lvl="1">
              <a:defRPr/>
            </a:pPr>
            <a:r>
              <a:rPr lang="en-US" b="1" dirty="0" smtClean="0"/>
              <a:t>Note</a:t>
            </a:r>
            <a:r>
              <a:rPr lang="en-US" dirty="0" smtClean="0"/>
              <a:t>: Employer must ensure that employees assigned to fire watches are physically capable of performing these duties.</a:t>
            </a:r>
            <a:r>
              <a:rPr lang="en-US" sz="1600" dirty="0"/>
              <a:t> </a:t>
            </a:r>
            <a:endParaRPr lang="en-US" sz="1600" dirty="0" smtClean="0"/>
          </a:p>
          <a:p>
            <a:pPr marL="117464" lvl="1">
              <a:defRPr/>
            </a:pPr>
            <a:r>
              <a:rPr lang="en-US" sz="1600" b="1" dirty="0"/>
              <a:t>* </a:t>
            </a:r>
            <a:r>
              <a:rPr lang="en-US" b="1" dirty="0"/>
              <a:t>Note:  The fire watch is not a replacement for proper planning to prevent conditions that allow a fire to develop, regardless of the fire-fighting equipment available and the capabilities of the individual involved.</a:t>
            </a:r>
          </a:p>
          <a:p>
            <a:pPr marL="117464" lvl="1">
              <a:defRPr/>
            </a:pPr>
            <a:endParaRPr lang="en-US" sz="1600" dirty="0"/>
          </a:p>
          <a:p>
            <a:pPr marL="117464" lvl="1">
              <a:defRPr/>
            </a:pPr>
            <a:endParaRPr lang="en-US" sz="1600" dirty="0"/>
          </a:p>
        </p:txBody>
      </p:sp>
    </p:spTree>
    <p:extLst>
      <p:ext uri="{BB962C8B-B14F-4D97-AF65-F5344CB8AC3E}">
        <p14:creationId xmlns:p14="http://schemas.microsoft.com/office/powerpoint/2010/main" val="160646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B6F7CA72-1020-48FA-B471-D61194A49A77}" type="slidenum">
              <a:rPr lang="en-US" altLang="en-US"/>
              <a:pPr>
                <a:spcBef>
                  <a:spcPct val="0"/>
                </a:spcBef>
              </a:pPr>
              <a:t>18</a:t>
            </a:fld>
            <a:endParaRPr lang="en-US" altLang="en-US"/>
          </a:p>
        </p:txBody>
      </p:sp>
      <p:sp>
        <p:nvSpPr>
          <p:cNvPr id="390147"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9FE195A-3072-4A98-9507-E7F26C335BDB}" type="slidenum">
              <a:rPr lang="en-US" altLang="en-US"/>
              <a:pPr algn="r" eaLnBrk="1" hangingPunct="1">
                <a:spcBef>
                  <a:spcPct val="0"/>
                </a:spcBef>
              </a:pPr>
              <a:t>18</a:t>
            </a:fld>
            <a:endParaRPr lang="en-US" altLang="en-US"/>
          </a:p>
        </p:txBody>
      </p:sp>
      <p:sp>
        <p:nvSpPr>
          <p:cNvPr id="390148" name="Rectangle 2"/>
          <p:cNvSpPr>
            <a:spLocks noGrp="1" noRot="1" noChangeAspect="1" noChangeArrowheads="1" noTextEdit="1"/>
          </p:cNvSpPr>
          <p:nvPr>
            <p:ph type="sldImg"/>
          </p:nvPr>
        </p:nvSpPr>
        <p:spPr>
          <a:ln/>
        </p:spPr>
      </p:sp>
      <p:sp>
        <p:nvSpPr>
          <p:cNvPr id="390149" name="Rectangle 3"/>
          <p:cNvSpPr>
            <a:spLocks noGrp="1" noChangeArrowheads="1"/>
          </p:cNvSpPr>
          <p:nvPr>
            <p:ph type="body" idx="1"/>
          </p:nvPr>
        </p:nvSpPr>
        <p:spPr>
          <a:xfrm>
            <a:off x="706438" y="4449763"/>
            <a:ext cx="5664200" cy="213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Fire Watch Exercise</a:t>
            </a:r>
          </a:p>
          <a:p>
            <a:endParaRPr lang="en-US" altLang="en-US" b="1" smtClean="0">
              <a:latin typeface="Arial" pitchFamily="34" charset="0"/>
            </a:endParaRPr>
          </a:p>
          <a:p>
            <a:r>
              <a:rPr lang="en-US" altLang="en-US" smtClean="0">
                <a:latin typeface="Arial" pitchFamily="34" charset="0"/>
              </a:rPr>
              <a:t>If you were welding in the corner where the red dot is above (1S), where would you need to post a fire watch?</a:t>
            </a: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b="1" smtClean="0">
              <a:latin typeface="Arial" pitchFamily="34" charset="0"/>
            </a:endParaRPr>
          </a:p>
          <a:p>
            <a:endParaRPr lang="en-US" altLang="en-US" b="1" smtClean="0">
              <a:latin typeface="Arial" pitchFamily="34" charset="0"/>
            </a:endParaRPr>
          </a:p>
        </p:txBody>
      </p:sp>
      <p:pic>
        <p:nvPicPr>
          <p:cNvPr id="390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524500"/>
            <a:ext cx="5372100" cy="2903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7275513"/>
            <a:ext cx="23812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01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8807EDB8-4AE9-46A6-9172-31101DF2900A}" type="slidenum">
              <a:rPr lang="en-US" altLang="en-US"/>
              <a:pPr>
                <a:spcBef>
                  <a:spcPct val="0"/>
                </a:spcBef>
              </a:pPr>
              <a:t>19</a:t>
            </a:fld>
            <a:endParaRPr lang="en-US" altLang="en-US"/>
          </a:p>
        </p:txBody>
      </p:sp>
      <p:sp>
        <p:nvSpPr>
          <p:cNvPr id="391171" name="Rectangle 2"/>
          <p:cNvSpPr>
            <a:spLocks noGrp="1" noRot="1" noChangeAspect="1" noChangeArrowheads="1" noTextEdit="1"/>
          </p:cNvSpPr>
          <p:nvPr>
            <p:ph type="sldImg"/>
          </p:nvPr>
        </p:nvSpPr>
        <p:spPr>
          <a:xfrm>
            <a:off x="1276350" y="781050"/>
            <a:ext cx="4567238" cy="3427413"/>
          </a:xfrm>
          <a:ln/>
        </p:spPr>
      </p:sp>
      <p:sp>
        <p:nvSpPr>
          <p:cNvPr id="391172" name="Rectangle 3"/>
          <p:cNvSpPr>
            <a:spLocks noGrp="1" noChangeArrowheads="1"/>
          </p:cNvSpPr>
          <p:nvPr>
            <p:ph type="body" idx="1"/>
          </p:nvPr>
        </p:nvSpPr>
        <p:spPr>
          <a:xfrm>
            <a:off x="942975" y="4448175"/>
            <a:ext cx="5505450"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Responding to a Fire</a:t>
            </a:r>
          </a:p>
          <a:p>
            <a:endParaRPr lang="en-US" altLang="en-US" b="1" smtClean="0">
              <a:latin typeface="Arial" pitchFamily="34" charset="0"/>
            </a:endParaRPr>
          </a:p>
          <a:p>
            <a:r>
              <a:rPr lang="en-US" altLang="en-US" smtClean="0">
                <a:latin typeface="Arial" pitchFamily="34" charset="0"/>
              </a:rPr>
              <a:t>A significant part of your company’s Fire Safety Plan is the emergency response section. In time of emergency, you can’t depend on your supervisor to tell you what to do. They may be off duty that day, at another site, or busy doing something else in response to the emergency.</a:t>
            </a:r>
          </a:p>
          <a:p>
            <a:endParaRPr lang="en-US" altLang="en-US" smtClean="0">
              <a:latin typeface="Arial" pitchFamily="34" charset="0"/>
            </a:endParaRPr>
          </a:p>
          <a:p>
            <a:r>
              <a:rPr lang="en-US" altLang="en-US" smtClean="0">
                <a:latin typeface="Arial" pitchFamily="34" charset="0"/>
              </a:rPr>
              <a:t>You need to:</a:t>
            </a:r>
          </a:p>
          <a:p>
            <a:endParaRPr lang="en-US" altLang="en-US" smtClean="0">
              <a:latin typeface="Arial" pitchFamily="34" charset="0"/>
            </a:endParaRPr>
          </a:p>
          <a:p>
            <a:pPr lvl="1">
              <a:lnSpc>
                <a:spcPct val="150000"/>
              </a:lnSpc>
              <a:buFontTx/>
              <a:buChar char="•"/>
            </a:pPr>
            <a:r>
              <a:rPr lang="en-US" altLang="en-US" smtClean="0">
                <a:latin typeface="Arial" pitchFamily="34" charset="0"/>
              </a:rPr>
              <a:t> Know where the emergency response plan is located</a:t>
            </a:r>
          </a:p>
          <a:p>
            <a:pPr lvl="1">
              <a:lnSpc>
                <a:spcPct val="150000"/>
              </a:lnSpc>
              <a:buFontTx/>
              <a:buChar char="•"/>
            </a:pPr>
            <a:r>
              <a:rPr lang="en-US" altLang="en-US" smtClean="0">
                <a:latin typeface="Arial" pitchFamily="34" charset="0"/>
              </a:rPr>
              <a:t> Be trained on emergency response</a:t>
            </a:r>
          </a:p>
          <a:p>
            <a:pPr lvl="1">
              <a:lnSpc>
                <a:spcPct val="150000"/>
              </a:lnSpc>
              <a:buFontTx/>
              <a:buChar char="•"/>
            </a:pPr>
            <a:r>
              <a:rPr lang="en-US" altLang="en-US" smtClean="0">
                <a:latin typeface="Arial" pitchFamily="34" charset="0"/>
              </a:rPr>
              <a:t> Know what to do</a:t>
            </a:r>
          </a:p>
          <a:p>
            <a:pPr lvl="1">
              <a:lnSpc>
                <a:spcPct val="150000"/>
              </a:lnSpc>
              <a:buFontTx/>
              <a:buChar char="•"/>
            </a:pPr>
            <a:r>
              <a:rPr lang="en-US" altLang="en-US" smtClean="0">
                <a:latin typeface="Arial" pitchFamily="34" charset="0"/>
              </a:rPr>
              <a:t> Know where to go and what to do at all of your work locations</a:t>
            </a:r>
          </a:p>
        </p:txBody>
      </p:sp>
    </p:spTree>
    <p:extLst>
      <p:ext uri="{BB962C8B-B14F-4D97-AF65-F5344CB8AC3E}">
        <p14:creationId xmlns:p14="http://schemas.microsoft.com/office/powerpoint/2010/main" val="85257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CD33EF95-CF90-49A7-9739-3689596FD37E}" type="slidenum">
              <a:rPr lang="en-US" altLang="en-US"/>
              <a:pPr>
                <a:spcBef>
                  <a:spcPct val="0"/>
                </a:spcBef>
              </a:pPr>
              <a:t>2</a:t>
            </a:fld>
            <a:endParaRPr lang="en-US" altLang="en-US"/>
          </a:p>
        </p:txBody>
      </p:sp>
      <p:sp>
        <p:nvSpPr>
          <p:cNvPr id="373763"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C4F3616-D95E-43AB-83EF-9FB0DA776CD4}" type="slidenum">
              <a:rPr lang="en-US" altLang="en-US">
                <a:cs typeface="Arial" pitchFamily="34" charset="0"/>
              </a:rPr>
              <a:pPr algn="r" eaLnBrk="1" hangingPunct="1">
                <a:spcBef>
                  <a:spcPct val="0"/>
                </a:spcBef>
              </a:pPr>
              <a:t>2</a:t>
            </a:fld>
            <a:endParaRPr lang="en-US" altLang="en-US">
              <a:cs typeface="Arial" pitchFamily="34" charset="0"/>
            </a:endParaRPr>
          </a:p>
        </p:txBody>
      </p:sp>
      <p:sp>
        <p:nvSpPr>
          <p:cNvPr id="373764" name="Rectangle 1026"/>
          <p:cNvSpPr>
            <a:spLocks noGrp="1" noRot="1" noChangeAspect="1" noChangeArrowheads="1" noTextEdit="1"/>
          </p:cNvSpPr>
          <p:nvPr>
            <p:ph type="sldImg"/>
          </p:nvPr>
        </p:nvSpPr>
        <p:spPr>
          <a:ln/>
        </p:spPr>
      </p:sp>
      <p:sp>
        <p:nvSpPr>
          <p:cNvPr id="373765" name="Rectangle 1027"/>
          <p:cNvSpPr>
            <a:spLocks noChangeArrowheads="1"/>
          </p:cNvSpPr>
          <p:nvPr/>
        </p:nvSpPr>
        <p:spPr bwMode="auto">
          <a:xfrm>
            <a:off x="628650" y="4449763"/>
            <a:ext cx="56626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r>
              <a:rPr lang="en-US" altLang="en-US" b="1"/>
              <a:t>Topics</a:t>
            </a:r>
          </a:p>
          <a:p>
            <a:endParaRPr lang="en-US" altLang="en-US" sz="800" b="1"/>
          </a:p>
          <a:p>
            <a:pPr lvl="3">
              <a:lnSpc>
                <a:spcPct val="200000"/>
              </a:lnSpc>
              <a:buFont typeface="Calibri" pitchFamily="34" charset="0"/>
              <a:buAutoNum type="arabicPeriod"/>
            </a:pPr>
            <a:r>
              <a:rPr lang="en-US" altLang="en-US">
                <a:solidFill>
                  <a:schemeClr val="tx2"/>
                </a:solidFill>
              </a:rPr>
              <a:t>References</a:t>
            </a:r>
          </a:p>
          <a:p>
            <a:pPr lvl="3">
              <a:lnSpc>
                <a:spcPct val="200000"/>
              </a:lnSpc>
              <a:buFont typeface="Calibri" pitchFamily="34" charset="0"/>
              <a:buAutoNum type="arabicPeriod"/>
            </a:pPr>
            <a:r>
              <a:rPr lang="en-US" altLang="en-US">
                <a:solidFill>
                  <a:schemeClr val="tx2"/>
                </a:solidFill>
              </a:rPr>
              <a:t>Hazards</a:t>
            </a:r>
          </a:p>
          <a:p>
            <a:pPr lvl="3">
              <a:lnSpc>
                <a:spcPct val="200000"/>
              </a:lnSpc>
              <a:buFont typeface="Calibri" pitchFamily="34" charset="0"/>
              <a:buAutoNum type="arabicPeriod"/>
            </a:pPr>
            <a:r>
              <a:rPr lang="en-US" altLang="en-US">
                <a:solidFill>
                  <a:schemeClr val="tx2"/>
                </a:solidFill>
              </a:rPr>
              <a:t>Hot Work</a:t>
            </a:r>
          </a:p>
          <a:p>
            <a:pPr lvl="3">
              <a:lnSpc>
                <a:spcPct val="200000"/>
              </a:lnSpc>
              <a:buFont typeface="Calibri" pitchFamily="34" charset="0"/>
              <a:buAutoNum type="arabicPeriod"/>
            </a:pPr>
            <a:r>
              <a:rPr lang="en-US" altLang="en-US">
                <a:solidFill>
                  <a:schemeClr val="tx2"/>
                </a:solidFill>
              </a:rPr>
              <a:t>PAI</a:t>
            </a:r>
          </a:p>
          <a:p>
            <a:pPr lvl="3">
              <a:lnSpc>
                <a:spcPct val="200000"/>
              </a:lnSpc>
              <a:buFont typeface="Calibri" pitchFamily="34" charset="0"/>
              <a:buAutoNum type="arabicPeriod"/>
            </a:pPr>
            <a:r>
              <a:rPr lang="en-US" altLang="en-US">
                <a:solidFill>
                  <a:schemeClr val="tx2"/>
                </a:solidFill>
              </a:rPr>
              <a:t>Fire Watch</a:t>
            </a:r>
          </a:p>
          <a:p>
            <a:pPr lvl="3">
              <a:lnSpc>
                <a:spcPct val="200000"/>
              </a:lnSpc>
              <a:buFont typeface="Calibri" pitchFamily="34" charset="0"/>
              <a:buAutoNum type="arabicPeriod"/>
            </a:pPr>
            <a:r>
              <a:rPr lang="en-US" altLang="en-US">
                <a:solidFill>
                  <a:schemeClr val="tx2"/>
                </a:solidFill>
              </a:rPr>
              <a:t>Quiz</a:t>
            </a:r>
          </a:p>
          <a:p>
            <a:pPr>
              <a:buFontTx/>
              <a:buChar char="•"/>
            </a:pPr>
            <a:endParaRPr lang="en-US" altLang="en-US"/>
          </a:p>
          <a:p>
            <a:pPr>
              <a:buFontTx/>
              <a:buChar char="•"/>
            </a:pPr>
            <a:endParaRPr lang="en-US" altLang="en-US"/>
          </a:p>
          <a:p>
            <a:pPr>
              <a:buFontTx/>
              <a:buChar char="•"/>
            </a:pPr>
            <a:endParaRPr lang="en-US" altLang="en-US">
              <a:solidFill>
                <a:srgbClr val="CC0000"/>
              </a:solidFill>
            </a:endParaRPr>
          </a:p>
          <a:p>
            <a:pPr>
              <a:buFontTx/>
              <a:buChar char="•"/>
            </a:pPr>
            <a:endParaRPr lang="en-US" altLang="en-US"/>
          </a:p>
          <a:p>
            <a:endParaRPr lang="en-US" altLang="en-US">
              <a:solidFill>
                <a:srgbClr val="CC0000"/>
              </a:solidFill>
            </a:endParaRPr>
          </a:p>
          <a:p>
            <a:pPr>
              <a:buFontTx/>
              <a:buChar char="•"/>
            </a:pPr>
            <a:endParaRPr lang="en-US" altLang="en-US"/>
          </a:p>
          <a:p>
            <a:r>
              <a:rPr lang="en-US" altLang="en-US"/>
              <a:t> </a:t>
            </a:r>
          </a:p>
          <a:p>
            <a:endParaRPr lang="en-US" altLang="en-US"/>
          </a:p>
          <a:p>
            <a:endParaRPr lang="en-US" altLang="en-US"/>
          </a:p>
        </p:txBody>
      </p:sp>
    </p:spTree>
    <p:extLst>
      <p:ext uri="{BB962C8B-B14F-4D97-AF65-F5344CB8AC3E}">
        <p14:creationId xmlns:p14="http://schemas.microsoft.com/office/powerpoint/2010/main" val="229379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131EFF40-47FB-4834-8BB5-EF0502C874AA}" type="slidenum">
              <a:rPr lang="en-US" altLang="en-US"/>
              <a:pPr>
                <a:spcBef>
                  <a:spcPct val="0"/>
                </a:spcBef>
              </a:pPr>
              <a:t>20</a:t>
            </a:fld>
            <a:endParaRPr lang="en-US" altLang="en-US"/>
          </a:p>
        </p:txBody>
      </p:sp>
      <p:sp>
        <p:nvSpPr>
          <p:cNvPr id="392195" name="Rectangle 2"/>
          <p:cNvSpPr>
            <a:spLocks noGrp="1" noRot="1" noChangeAspect="1" noChangeArrowheads="1" noTextEdit="1"/>
          </p:cNvSpPr>
          <p:nvPr>
            <p:ph type="sldImg"/>
          </p:nvPr>
        </p:nvSpPr>
        <p:spPr>
          <a:xfrm>
            <a:off x="1254125" y="746125"/>
            <a:ext cx="4568825" cy="3427413"/>
          </a:xfrm>
          <a:ln/>
        </p:spPr>
      </p:sp>
      <p:sp>
        <p:nvSpPr>
          <p:cNvPr id="392196" name="Rectangle 3"/>
          <p:cNvSpPr>
            <a:spLocks noGrp="1" noChangeArrowheads="1"/>
          </p:cNvSpPr>
          <p:nvPr>
            <p:ph type="body" idx="1"/>
          </p:nvPr>
        </p:nvSpPr>
        <p:spPr>
          <a:xfrm>
            <a:off x="942975" y="4448175"/>
            <a:ext cx="5505450" cy="3741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Muster Areas</a:t>
            </a:r>
          </a:p>
          <a:p>
            <a:endParaRPr lang="en-US" altLang="en-US" b="1" smtClean="0">
              <a:latin typeface="Arial" pitchFamily="34" charset="0"/>
            </a:endParaRPr>
          </a:p>
          <a:p>
            <a:r>
              <a:rPr lang="en-US" altLang="en-US" smtClean="0">
                <a:latin typeface="Arial" pitchFamily="34" charset="0"/>
              </a:rPr>
              <a:t>For a small operation the staging (muster) area may just be the building parking lot.  Aboard ship it may be the dry dock.  If you work in a multi-story building, a more specific location is needed, such as a particular corner or in front of a specific store, etc.   </a:t>
            </a:r>
            <a:r>
              <a:rPr lang="en-US" altLang="en-US" b="1" i="1" smtClean="0">
                <a:latin typeface="Arial" pitchFamily="34" charset="0"/>
              </a:rPr>
              <a:t>Know where your muster area is located in the yard and on-board!  All yards have alarms (not the same!) and some are followed by voice commands.  On board, listen to the voice commands before you move to your muster area!</a:t>
            </a:r>
          </a:p>
          <a:p>
            <a:endParaRPr lang="en-US" altLang="en-US" b="1" i="1" smtClean="0">
              <a:latin typeface="Arial" pitchFamily="34" charset="0"/>
            </a:endParaRPr>
          </a:p>
          <a:p>
            <a:r>
              <a:rPr lang="en-US" altLang="en-US" b="1" smtClean="0">
                <a:latin typeface="Arial" pitchFamily="34" charset="0"/>
              </a:rPr>
              <a:t>Note: </a:t>
            </a:r>
            <a:r>
              <a:rPr lang="en-US" altLang="en-US" smtClean="0">
                <a:latin typeface="Arial" pitchFamily="34" charset="0"/>
              </a:rPr>
              <a:t> In case of a potential disaster like a threatened building collapse or explosion, as in the World Trade Center situation, the local fire or police officers may order immediate evacuation of all nearby areas.</a:t>
            </a:r>
          </a:p>
          <a:p>
            <a:endParaRPr lang="en-US" altLang="en-US" smtClean="0">
              <a:latin typeface="Arial" pitchFamily="34" charset="0"/>
            </a:endParaRPr>
          </a:p>
          <a:p>
            <a:r>
              <a:rPr lang="en-US" altLang="en-US" b="1" smtClean="0">
                <a:latin typeface="Arial" pitchFamily="34" charset="0"/>
              </a:rPr>
              <a:t>Important</a:t>
            </a:r>
            <a:r>
              <a:rPr lang="en-US" altLang="en-US" smtClean="0">
                <a:latin typeface="Arial" pitchFamily="34" charset="0"/>
              </a:rPr>
              <a:t>: Supervisors are responsible for accounting for everyone so that rescue personnel don’t end up going needlessly into a burning building or one threatening to collapse.  </a:t>
            </a:r>
            <a:r>
              <a:rPr lang="en-US" altLang="en-US" b="1" smtClean="0">
                <a:latin typeface="Arial" pitchFamily="34" charset="0"/>
              </a:rPr>
              <a:t>Never leave the muster area without letting the Supervisor know.</a:t>
            </a:r>
          </a:p>
        </p:txBody>
      </p:sp>
    </p:spTree>
    <p:extLst>
      <p:ext uri="{BB962C8B-B14F-4D97-AF65-F5344CB8AC3E}">
        <p14:creationId xmlns:p14="http://schemas.microsoft.com/office/powerpoint/2010/main" val="86755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264EDC09-4DE2-468F-A60C-D318D92AB288}" type="slidenum">
              <a:rPr lang="en-US" altLang="en-US"/>
              <a:pPr>
                <a:spcBef>
                  <a:spcPct val="0"/>
                </a:spcBef>
              </a:pPr>
              <a:t>21</a:t>
            </a:fld>
            <a:endParaRPr lang="en-US" altLang="en-US"/>
          </a:p>
        </p:txBody>
      </p:sp>
      <p:sp>
        <p:nvSpPr>
          <p:cNvPr id="393219" name="Rectangle 7"/>
          <p:cNvSpPr txBox="1">
            <a:spLocks noGrp="1" noChangeArrowheads="1"/>
          </p:cNvSpPr>
          <p:nvPr/>
        </p:nvSpPr>
        <p:spPr bwMode="auto">
          <a:xfrm>
            <a:off x="4010025" y="8899525"/>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1" tIns="46985" rIns="93971" bIns="46985"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EAD38B4-CFE1-4646-92E5-E452559A4066}" type="slidenum">
              <a:rPr lang="en-US" altLang="en-US"/>
              <a:pPr algn="r" eaLnBrk="1" hangingPunct="1">
                <a:spcBef>
                  <a:spcPct val="0"/>
                </a:spcBef>
              </a:pPr>
              <a:t>21</a:t>
            </a:fld>
            <a:endParaRPr lang="en-US" altLang="en-US"/>
          </a:p>
        </p:txBody>
      </p:sp>
      <p:sp>
        <p:nvSpPr>
          <p:cNvPr id="393220" name="Rectangle 2"/>
          <p:cNvSpPr>
            <a:spLocks noGrp="1" noRot="1" noChangeAspect="1" noChangeArrowheads="1" noTextEdit="1"/>
          </p:cNvSpPr>
          <p:nvPr>
            <p:ph type="sldImg"/>
          </p:nvPr>
        </p:nvSpPr>
        <p:spPr>
          <a:ln/>
        </p:spPr>
      </p:sp>
      <p:sp>
        <p:nvSpPr>
          <p:cNvPr id="393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For each statement below circle T for True or F for False. All statements relate to shipboard work.</a:t>
            </a:r>
          </a:p>
          <a:p>
            <a:endParaRPr lang="en-US" altLang="en-US" b="1" smtClean="0">
              <a:latin typeface="Arial" pitchFamily="34" charset="0"/>
            </a:endParaRPr>
          </a:p>
        </p:txBody>
      </p:sp>
      <p:graphicFrame>
        <p:nvGraphicFramePr>
          <p:cNvPr id="543749" name="Group 5"/>
          <p:cNvGraphicFramePr>
            <a:graphicFrameLocks noGrp="1"/>
          </p:cNvGraphicFramePr>
          <p:nvPr/>
        </p:nvGraphicFramePr>
        <p:xfrm>
          <a:off x="706438" y="4997450"/>
          <a:ext cx="5584825" cy="2217739"/>
        </p:xfrm>
        <a:graphic>
          <a:graphicData uri="http://schemas.openxmlformats.org/drawingml/2006/table">
            <a:tbl>
              <a:tblPr/>
              <a:tblGrid>
                <a:gridCol w="314639"/>
                <a:gridCol w="314639"/>
                <a:gridCol w="4955547"/>
              </a:tblGrid>
              <a:tr h="45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dirty="0" smtClean="0">
                          <a:solidFill>
                            <a:schemeClr val="tx1"/>
                          </a:solidFill>
                          <a:effectLst/>
                          <a:latin typeface="Arial" panose="020B0604020202020204" pitchFamily="34" charset="0"/>
                          <a:ea typeface="+mn-ea"/>
                          <a:cs typeface="Arial" panose="020B0604020202020204" pitchFamily="34" charset="0"/>
                        </a:rPr>
                        <a:t>When performing hot work you must post a fire watch in </a:t>
                      </a:r>
                      <a:r>
                        <a:rPr lang="en-US" sz="1200" b="1" kern="1200" dirty="0" smtClean="0">
                          <a:solidFill>
                            <a:schemeClr val="tx1"/>
                          </a:solidFill>
                          <a:effectLst/>
                          <a:latin typeface="Arial" panose="020B0604020202020204" pitchFamily="34" charset="0"/>
                          <a:ea typeface="+mn-ea"/>
                          <a:cs typeface="Arial" panose="020B0604020202020204" pitchFamily="34" charset="0"/>
                        </a:rPr>
                        <a:t>All</a:t>
                      </a:r>
                      <a:r>
                        <a:rPr lang="en-US" sz="1200" kern="1200" dirty="0" smtClean="0">
                          <a:solidFill>
                            <a:schemeClr val="tx1"/>
                          </a:solidFill>
                          <a:effectLst/>
                          <a:latin typeface="Arial" panose="020B0604020202020204" pitchFamily="34" charset="0"/>
                          <a:ea typeface="+mn-ea"/>
                          <a:cs typeface="Arial" panose="020B0604020202020204" pitchFamily="34" charset="0"/>
                        </a:rPr>
                        <a:t> adjacent spaces</a:t>
                      </a: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8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2" indent="0">
                        <a:spcBef>
                          <a:spcPct val="20000"/>
                        </a:spcBef>
                        <a:buFontTx/>
                        <a:buNone/>
                        <a:defRPr/>
                      </a:pPr>
                      <a:r>
                        <a:rPr lang="en-US" sz="1200" kern="1200" dirty="0" smtClean="0">
                          <a:solidFill>
                            <a:schemeClr val="tx1"/>
                          </a:solidFill>
                          <a:effectLst/>
                          <a:latin typeface="Arial" panose="020B0604020202020204" pitchFamily="34" charset="0"/>
                          <a:ea typeface="+mn-ea"/>
                          <a:cs typeface="Arial" panose="020B0604020202020204" pitchFamily="34" charset="0"/>
                        </a:rPr>
                        <a:t>A fire watch should attempt to extinguish all </a:t>
                      </a:r>
                      <a:r>
                        <a:rPr lang="en-US" sz="1200" b="1" kern="1200" dirty="0" smtClean="0">
                          <a:solidFill>
                            <a:schemeClr val="tx1"/>
                          </a:solidFill>
                          <a:effectLst/>
                          <a:latin typeface="Arial" panose="020B0604020202020204" pitchFamily="34" charset="0"/>
                          <a:ea typeface="+mn-ea"/>
                          <a:cs typeface="Arial" panose="020B0604020202020204" pitchFamily="34" charset="0"/>
                        </a:rPr>
                        <a:t>Incipient</a:t>
                      </a:r>
                      <a:r>
                        <a:rPr lang="en-US" sz="1200" kern="1200" dirty="0" smtClean="0">
                          <a:solidFill>
                            <a:schemeClr val="tx1"/>
                          </a:solidFill>
                          <a:effectLst/>
                          <a:latin typeface="Arial" panose="020B0604020202020204" pitchFamily="34" charset="0"/>
                          <a:ea typeface="+mn-ea"/>
                          <a:cs typeface="Arial" panose="020B0604020202020204" pitchFamily="34" charset="0"/>
                        </a:rPr>
                        <a:t> fires</a:t>
                      </a:r>
                      <a:endParaRPr lang="en-US" altLang="en-US" sz="1200" kern="0" dirty="0" smtClean="0">
                        <a:solidFill>
                          <a:srgbClr val="000000"/>
                        </a:solidFill>
                        <a:latin typeface="Arial" panose="020B0604020202020204" pitchFamily="34" charset="0"/>
                        <a:cs typeface="Arial" panose="020B0604020202020204" pitchFamily="34" charset="0"/>
                      </a:endParaRP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fire watch must always have a charged fire extinguisher within 10 feet of his body</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You should know where your supervisor is at all time so you can ask him where your </a:t>
                      </a:r>
                      <a:r>
                        <a:rPr kumimoji="0" lang="en-US" sz="1200" b="0" i="0" u="none" strike="noStrike" cap="none" normalizeH="0" baseline="0" smtClean="0">
                          <a:ln>
                            <a:noFill/>
                          </a:ln>
                          <a:solidFill>
                            <a:schemeClr val="tx1"/>
                          </a:solidFill>
                          <a:effectLst/>
                          <a:latin typeface="Arial" charset="0"/>
                        </a:rPr>
                        <a:t>muster area </a:t>
                      </a:r>
                      <a:r>
                        <a:rPr kumimoji="0" lang="en-US" sz="1200" b="0" i="0" u="none" strike="noStrike" cap="none" normalizeH="0" baseline="0" dirty="0" smtClean="0">
                          <a:ln>
                            <a:noFill/>
                          </a:ln>
                          <a:solidFill>
                            <a:schemeClr val="tx1"/>
                          </a:solidFill>
                          <a:effectLst/>
                          <a:latin typeface="Arial" charset="0"/>
                        </a:rPr>
                        <a:t>is located in case of a fire</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392" marR="94392" marT="46846" marB="468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392" marR="94392" marT="46846" marB="468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Once you reach your muster area you should sign the Fire Form and leave the area immediately</a:t>
                      </a:r>
                    </a:p>
                  </a:txBody>
                  <a:tcPr marL="94392" marR="94392" marT="46846" marB="468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235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xfrm>
            <a:off x="1254125" y="647700"/>
            <a:ext cx="4683125" cy="3513138"/>
          </a:xfrm>
          <a:ln/>
        </p:spPr>
      </p:sp>
      <p:sp>
        <p:nvSpPr>
          <p:cNvPr id="624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US" altLang="en-US" b="1" kern="0" dirty="0" smtClean="0">
                <a:solidFill>
                  <a:srgbClr val="000000"/>
                </a:solidFill>
                <a:latin typeface="Arial"/>
              </a:rPr>
              <a:t>References</a:t>
            </a:r>
          </a:p>
          <a:p>
            <a:pPr marL="342626" indent="-342626">
              <a:spcBef>
                <a:spcPct val="20000"/>
              </a:spcBef>
              <a:buFontTx/>
              <a:buChar char="•"/>
              <a:defRPr/>
            </a:pPr>
            <a:endParaRPr lang="en-US" altLang="en-US" sz="800" kern="0" dirty="0">
              <a:solidFill>
                <a:srgbClr val="000000"/>
              </a:solidFill>
              <a:latin typeface="Arial"/>
            </a:endParaRPr>
          </a:p>
          <a:p>
            <a:pPr marL="342626" indent="-342626">
              <a:spcBef>
                <a:spcPct val="20000"/>
              </a:spcBef>
              <a:buFontTx/>
              <a:buChar char="•"/>
              <a:defRPr/>
            </a:pPr>
            <a:r>
              <a:rPr lang="en-US" altLang="en-US" kern="0" dirty="0" smtClean="0">
                <a:solidFill>
                  <a:srgbClr val="000000"/>
                </a:solidFill>
                <a:latin typeface="Arial"/>
              </a:rPr>
              <a:t>NAVSEA </a:t>
            </a:r>
            <a:r>
              <a:rPr lang="en-US" altLang="en-US" kern="0" dirty="0">
                <a:solidFill>
                  <a:srgbClr val="000000"/>
                </a:solidFill>
                <a:latin typeface="Arial"/>
              </a:rPr>
              <a:t>Standard Item </a:t>
            </a:r>
            <a:r>
              <a:rPr lang="en-US" altLang="en-US" kern="0" dirty="0" smtClean="0">
                <a:solidFill>
                  <a:srgbClr val="000000"/>
                </a:solidFill>
                <a:latin typeface="Arial"/>
              </a:rPr>
              <a:t>009-07</a:t>
            </a:r>
          </a:p>
          <a:p>
            <a:pPr marL="342626" indent="-342626">
              <a:spcBef>
                <a:spcPct val="20000"/>
              </a:spcBef>
              <a:buFontTx/>
              <a:buChar char="•"/>
              <a:defRPr/>
            </a:pPr>
            <a:endParaRPr lang="en-US" altLang="en-US" sz="800" kern="0" dirty="0">
              <a:solidFill>
                <a:srgbClr val="000000"/>
              </a:solidFill>
              <a:latin typeface="Arial"/>
            </a:endParaRPr>
          </a:p>
          <a:p>
            <a:pPr marL="342626" indent="-342626">
              <a:spcBef>
                <a:spcPct val="20000"/>
              </a:spcBef>
              <a:buFontTx/>
              <a:buChar char="•"/>
              <a:defRPr/>
            </a:pPr>
            <a:r>
              <a:rPr lang="en-US" altLang="en-US" kern="0" dirty="0">
                <a:solidFill>
                  <a:srgbClr val="000000"/>
                </a:solidFill>
                <a:latin typeface="Arial"/>
              </a:rPr>
              <a:t>29 CFR 1915, Occupational Safety and Health Standards for Shipyard </a:t>
            </a:r>
            <a:r>
              <a:rPr lang="en-US" altLang="en-US" kern="0" dirty="0" smtClean="0">
                <a:solidFill>
                  <a:srgbClr val="000000"/>
                </a:solidFill>
                <a:latin typeface="Arial"/>
              </a:rPr>
              <a:t>Employment</a:t>
            </a:r>
          </a:p>
          <a:p>
            <a:pPr marL="342626" indent="-342626">
              <a:spcBef>
                <a:spcPct val="20000"/>
              </a:spcBef>
              <a:buFontTx/>
              <a:buChar char="•"/>
              <a:defRPr/>
            </a:pPr>
            <a:endParaRPr lang="en-US" altLang="en-US" sz="800" kern="0" dirty="0">
              <a:solidFill>
                <a:srgbClr val="000000"/>
              </a:solidFill>
              <a:latin typeface="Arial"/>
            </a:endParaRPr>
          </a:p>
          <a:p>
            <a:pPr marL="342626" indent="-342626">
              <a:spcBef>
                <a:spcPct val="20000"/>
              </a:spcBef>
              <a:buFontTx/>
              <a:buChar char="•"/>
              <a:defRPr/>
            </a:pPr>
            <a:r>
              <a:rPr lang="en-US" altLang="en-US" kern="0" dirty="0">
                <a:solidFill>
                  <a:srgbClr val="000000"/>
                </a:solidFill>
                <a:latin typeface="Arial"/>
              </a:rPr>
              <a:t>NFPA 51B, Standard for Fire Prevention During Welding, Cutting, and Other Hot </a:t>
            </a:r>
            <a:r>
              <a:rPr lang="en-US" altLang="en-US" kern="0" dirty="0" smtClean="0">
                <a:solidFill>
                  <a:srgbClr val="000000"/>
                </a:solidFill>
                <a:latin typeface="Arial"/>
              </a:rPr>
              <a:t>Work</a:t>
            </a:r>
          </a:p>
          <a:p>
            <a:pPr marL="342626" indent="-342626">
              <a:spcBef>
                <a:spcPct val="20000"/>
              </a:spcBef>
              <a:buFontTx/>
              <a:buChar char="•"/>
              <a:defRPr/>
            </a:pPr>
            <a:endParaRPr lang="en-US" altLang="en-US" sz="800" kern="0" dirty="0">
              <a:solidFill>
                <a:srgbClr val="000000"/>
              </a:solidFill>
              <a:latin typeface="Arial"/>
            </a:endParaRPr>
          </a:p>
          <a:p>
            <a:pPr marL="342626" indent="-342626">
              <a:spcBef>
                <a:spcPct val="20000"/>
              </a:spcBef>
              <a:buFontTx/>
              <a:buChar char="•"/>
              <a:defRPr/>
            </a:pPr>
            <a:r>
              <a:rPr lang="en-US" altLang="en-US" kern="0" dirty="0">
                <a:solidFill>
                  <a:srgbClr val="000000"/>
                </a:solidFill>
                <a:latin typeface="Arial"/>
              </a:rPr>
              <a:t>NFPA 312, Standard for Fire Prevention of Vessels During Construction, Repair, and Lay-up  </a:t>
            </a:r>
            <a:endParaRPr lang="en-US" altLang="en-US" kern="0" dirty="0" smtClean="0">
              <a:solidFill>
                <a:srgbClr val="000000"/>
              </a:solidFill>
              <a:latin typeface="Arial"/>
            </a:endParaRPr>
          </a:p>
          <a:p>
            <a:pPr marL="342626" indent="-342626">
              <a:spcBef>
                <a:spcPct val="20000"/>
              </a:spcBef>
              <a:buFontTx/>
              <a:buChar char="•"/>
              <a:defRPr/>
            </a:pPr>
            <a:endParaRPr lang="en-US" altLang="en-US" sz="800" kern="0" dirty="0">
              <a:solidFill>
                <a:srgbClr val="000000"/>
              </a:solidFill>
              <a:latin typeface="Arial"/>
            </a:endParaRPr>
          </a:p>
          <a:p>
            <a:pPr>
              <a:spcBef>
                <a:spcPct val="20000"/>
              </a:spcBef>
              <a:defRPr/>
            </a:pPr>
            <a:endParaRPr lang="en-US" altLang="en-US" kern="0" dirty="0" smtClean="0">
              <a:solidFill>
                <a:srgbClr val="000000"/>
              </a:solidFill>
              <a:latin typeface="Arial"/>
            </a:endParaRPr>
          </a:p>
          <a:p>
            <a:pPr>
              <a:defRPr/>
            </a:pPr>
            <a:endParaRPr lang="en-US" altLang="en-US" dirty="0" smtClean="0"/>
          </a:p>
        </p:txBody>
      </p:sp>
      <p:sp>
        <p:nvSpPr>
          <p:cNvPr id="374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5B9F04F2-5E0F-454B-9A9C-6EFCBEA44CA8}" type="slidenum">
              <a:rPr lang="en-US" altLang="en-US"/>
              <a:pPr>
                <a:spcBef>
                  <a:spcPct val="0"/>
                </a:spcBef>
              </a:pPr>
              <a:t>3</a:t>
            </a:fld>
            <a:endParaRPr lang="en-US" altLang="en-US"/>
          </a:p>
        </p:txBody>
      </p:sp>
    </p:spTree>
    <p:extLst>
      <p:ext uri="{BB962C8B-B14F-4D97-AF65-F5344CB8AC3E}">
        <p14:creationId xmlns:p14="http://schemas.microsoft.com/office/powerpoint/2010/main" val="211447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F840419D-FECB-455F-89A2-83BC6B2F5BB9}" type="slidenum">
              <a:rPr lang="en-US" altLang="en-US"/>
              <a:pPr>
                <a:spcBef>
                  <a:spcPct val="0"/>
                </a:spcBef>
              </a:pPr>
              <a:t>4</a:t>
            </a:fld>
            <a:endParaRPr lang="en-US" altLang="en-US"/>
          </a:p>
        </p:txBody>
      </p:sp>
      <p:sp>
        <p:nvSpPr>
          <p:cNvPr id="375811" name="Rectangle 2"/>
          <p:cNvSpPr>
            <a:spLocks noGrp="1" noRot="1" noChangeAspect="1" noChangeArrowheads="1" noTextEdit="1"/>
          </p:cNvSpPr>
          <p:nvPr>
            <p:ph type="sldImg"/>
          </p:nvPr>
        </p:nvSpPr>
        <p:spPr>
          <a:xfrm>
            <a:off x="1254125" y="746125"/>
            <a:ext cx="4568825" cy="3427413"/>
          </a:xfrm>
          <a:ln/>
        </p:spPr>
      </p:sp>
      <p:sp>
        <p:nvSpPr>
          <p:cNvPr id="375812" name="Rectangle 3"/>
          <p:cNvSpPr>
            <a:spLocks noGrp="1" noChangeArrowheads="1"/>
          </p:cNvSpPr>
          <p:nvPr>
            <p:ph type="body" idx="1"/>
          </p:nvPr>
        </p:nvSpPr>
        <p:spPr>
          <a:xfrm>
            <a:off x="942975" y="4448175"/>
            <a:ext cx="5191125" cy="351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On-Board Hazards</a:t>
            </a:r>
            <a:endParaRPr lang="en-US" altLang="en-US" smtClean="0">
              <a:latin typeface="Arial" pitchFamily="34" charset="0"/>
            </a:endParaRPr>
          </a:p>
          <a:p>
            <a:endParaRPr lang="en-US" altLang="en-US" smtClean="0">
              <a:latin typeface="Arial" pitchFamily="34" charset="0"/>
            </a:endParaRPr>
          </a:p>
          <a:p>
            <a:pPr marL="115888" lvl="1"/>
            <a:r>
              <a:rPr lang="en-US" altLang="en-US" smtClean="0">
                <a:latin typeface="Arial" pitchFamily="34" charset="0"/>
              </a:rPr>
              <a:t>On-board a vessel the hazards are great.  First, it is difficult to ventilate heat, smoke and the gases produced.  Access is also restricted from:</a:t>
            </a:r>
          </a:p>
          <a:p>
            <a:pPr marL="233363" lvl="2">
              <a:buFontTx/>
              <a:buChar char="•"/>
            </a:pPr>
            <a:r>
              <a:rPr lang="en-US" altLang="en-US" smtClean="0">
                <a:latin typeface="Arial" pitchFamily="34" charset="0"/>
              </a:rPr>
              <a:t> The dock</a:t>
            </a:r>
          </a:p>
          <a:p>
            <a:pPr marL="233363" lvl="2">
              <a:buFontTx/>
              <a:buChar char="•"/>
            </a:pPr>
            <a:r>
              <a:rPr lang="en-US" altLang="en-US" smtClean="0">
                <a:latin typeface="Arial" pitchFamily="34" charset="0"/>
              </a:rPr>
              <a:t> Equipment</a:t>
            </a:r>
          </a:p>
          <a:p>
            <a:pPr marL="233363" lvl="2">
              <a:buFontTx/>
              <a:buChar char="•"/>
            </a:pPr>
            <a:r>
              <a:rPr lang="en-US" altLang="en-US" smtClean="0">
                <a:latin typeface="Arial" pitchFamily="34" charset="0"/>
              </a:rPr>
              <a:t> Tools</a:t>
            </a:r>
          </a:p>
          <a:p>
            <a:pPr marL="233363" lvl="2">
              <a:buFontTx/>
              <a:buChar char="•"/>
            </a:pPr>
            <a:r>
              <a:rPr lang="en-US" altLang="en-US" smtClean="0">
                <a:latin typeface="Arial" pitchFamily="34" charset="0"/>
              </a:rPr>
              <a:t> Vessel component</a:t>
            </a:r>
          </a:p>
          <a:p>
            <a:pPr marL="233363" lvl="2">
              <a:buFontTx/>
              <a:buChar char="•"/>
            </a:pPr>
            <a:endParaRPr lang="en-US" altLang="en-US" smtClean="0">
              <a:latin typeface="Arial" pitchFamily="34" charset="0"/>
            </a:endParaRPr>
          </a:p>
          <a:p>
            <a:pPr marL="115888" lvl="1"/>
            <a:r>
              <a:rPr lang="en-US" altLang="en-US" smtClean="0">
                <a:latin typeface="Arial" pitchFamily="34" charset="0"/>
              </a:rPr>
              <a:t>Additional problems are created for firefighters and fire responders, such as:</a:t>
            </a:r>
          </a:p>
          <a:p>
            <a:pPr marL="233363" lvl="2">
              <a:buFontTx/>
              <a:buChar char="•"/>
            </a:pPr>
            <a:r>
              <a:rPr lang="en-US" altLang="en-US" smtClean="0">
                <a:latin typeface="Arial" pitchFamily="34" charset="0"/>
              </a:rPr>
              <a:t> Adequate air supply</a:t>
            </a:r>
          </a:p>
          <a:p>
            <a:pPr marL="233363" lvl="2">
              <a:buFontTx/>
              <a:buChar char="•"/>
            </a:pPr>
            <a:r>
              <a:rPr lang="en-US" altLang="en-US" smtClean="0">
                <a:latin typeface="Arial" pitchFamily="34" charset="0"/>
              </a:rPr>
              <a:t> Build-up of water in the vessel</a:t>
            </a:r>
          </a:p>
          <a:p>
            <a:pPr marL="233363" lvl="2">
              <a:buFontTx/>
              <a:buChar char="•"/>
            </a:pPr>
            <a:r>
              <a:rPr lang="en-US" altLang="en-US" smtClean="0">
                <a:latin typeface="Arial" pitchFamily="34" charset="0"/>
              </a:rPr>
              <a:t> Dry dock stability</a:t>
            </a:r>
          </a:p>
        </p:txBody>
      </p:sp>
    </p:spTree>
    <p:extLst>
      <p:ext uri="{BB962C8B-B14F-4D97-AF65-F5344CB8AC3E}">
        <p14:creationId xmlns:p14="http://schemas.microsoft.com/office/powerpoint/2010/main" val="4536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0978A09D-1CE2-44F5-9B7D-F6F759FA140E}" type="slidenum">
              <a:rPr lang="en-US" altLang="en-US"/>
              <a:pPr>
                <a:spcBef>
                  <a:spcPct val="0"/>
                </a:spcBef>
              </a:pPr>
              <a:t>5</a:t>
            </a:fld>
            <a:endParaRPr lang="en-US" altLang="en-US"/>
          </a:p>
        </p:txBody>
      </p:sp>
      <p:sp>
        <p:nvSpPr>
          <p:cNvPr id="376835" name="Rectangle 2"/>
          <p:cNvSpPr>
            <a:spLocks noGrp="1" noRot="1" noChangeAspect="1" noChangeArrowheads="1" noTextEdit="1"/>
          </p:cNvSpPr>
          <p:nvPr>
            <p:ph type="sldImg"/>
          </p:nvPr>
        </p:nvSpPr>
        <p:spPr>
          <a:xfrm>
            <a:off x="1254125" y="746125"/>
            <a:ext cx="4568825" cy="3427413"/>
          </a:xfrm>
          <a:ln/>
        </p:spPr>
      </p:sp>
      <p:sp>
        <p:nvSpPr>
          <p:cNvPr id="59396" name="Rectangle 3"/>
          <p:cNvSpPr>
            <a:spLocks noGrp="1" noChangeArrowheads="1"/>
          </p:cNvSpPr>
          <p:nvPr>
            <p:ph type="body" idx="1"/>
          </p:nvPr>
        </p:nvSpPr>
        <p:spPr>
          <a:xfrm>
            <a:off x="942975" y="4448175"/>
            <a:ext cx="5505450" cy="39703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smtClean="0">
                <a:latin typeface="Arial" panose="020B0604020202020204" pitchFamily="34" charset="0"/>
              </a:rPr>
              <a:t>About Hot Work</a:t>
            </a:r>
            <a:endParaRPr lang="en-US" altLang="en-US" sz="800" b="1" i="1" dirty="0" smtClean="0">
              <a:latin typeface="Arial" panose="020B0604020202020204" pitchFamily="34" charset="0"/>
            </a:endParaRPr>
          </a:p>
          <a:p>
            <a:pPr>
              <a:defRPr/>
            </a:pPr>
            <a:r>
              <a:rPr lang="en-US" altLang="en-US" dirty="0" smtClean="0">
                <a:latin typeface="Arial" panose="020B0604020202020204" pitchFamily="34" charset="0"/>
              </a:rPr>
              <a:t>Fires can seriously injure or kill you as well as cause millions of dollars worth of damage.  Fires are usually caused by workers performing hot work.  </a:t>
            </a:r>
          </a:p>
          <a:p>
            <a:pPr>
              <a:defRPr/>
            </a:pPr>
            <a:endParaRPr lang="en-US" altLang="en-US" sz="800" dirty="0">
              <a:solidFill>
                <a:srgbClr val="FF0000"/>
              </a:solidFill>
              <a:latin typeface="Arial" panose="020B0604020202020204" pitchFamily="34" charset="0"/>
            </a:endParaRPr>
          </a:p>
          <a:p>
            <a:pPr marL="0" lvl="1">
              <a:spcBef>
                <a:spcPct val="20000"/>
              </a:spcBef>
              <a:tabLst>
                <a:tab pos="970773" algn="l"/>
              </a:tabLst>
              <a:defRPr/>
            </a:pPr>
            <a:r>
              <a:rPr lang="en-US" altLang="en-US" b="1" kern="0" dirty="0">
                <a:solidFill>
                  <a:srgbClr val="000000"/>
                </a:solidFill>
                <a:latin typeface="Arial"/>
              </a:rPr>
              <a:t>What is Hot Work?</a:t>
            </a:r>
          </a:p>
          <a:p>
            <a:pPr marL="0" lvl="1">
              <a:spcBef>
                <a:spcPct val="20000"/>
              </a:spcBef>
              <a:tabLst>
                <a:tab pos="970773" algn="l"/>
              </a:tabLst>
              <a:defRPr/>
            </a:pPr>
            <a:endParaRPr lang="en-US" altLang="en-US" sz="800" kern="0" dirty="0">
              <a:solidFill>
                <a:srgbClr val="000000"/>
              </a:solidFill>
              <a:latin typeface="Arial"/>
            </a:endParaRPr>
          </a:p>
          <a:p>
            <a:pPr marL="0" lvl="1">
              <a:spcBef>
                <a:spcPct val="20000"/>
              </a:spcBef>
              <a:tabLst>
                <a:tab pos="970773" algn="l"/>
              </a:tabLst>
              <a:defRPr/>
            </a:pPr>
            <a:r>
              <a:rPr lang="en-US" altLang="en-US" kern="0" dirty="0">
                <a:solidFill>
                  <a:srgbClr val="000000"/>
                </a:solidFill>
                <a:latin typeface="Arial"/>
              </a:rPr>
              <a:t>Hot Work is any activity </a:t>
            </a:r>
            <a:r>
              <a:rPr lang="en-US" altLang="en-US" kern="0" dirty="0" smtClean="0">
                <a:solidFill>
                  <a:srgbClr val="000000"/>
                </a:solidFill>
                <a:latin typeface="Arial"/>
              </a:rPr>
              <a:t>involving:</a:t>
            </a:r>
          </a:p>
          <a:p>
            <a:pPr marL="0" lvl="1">
              <a:spcBef>
                <a:spcPct val="20000"/>
              </a:spcBef>
              <a:tabLst>
                <a:tab pos="970773" algn="l"/>
              </a:tabLst>
              <a:defRPr/>
            </a:pPr>
            <a:endParaRPr lang="en-US" altLang="en-US" sz="800" kern="0" dirty="0" smtClean="0">
              <a:solidFill>
                <a:srgbClr val="000000"/>
              </a:solidFill>
              <a:latin typeface="Arial"/>
            </a:endParaRPr>
          </a:p>
          <a:p>
            <a:pPr marL="0" lvl="1">
              <a:spcBef>
                <a:spcPct val="20000"/>
              </a:spcBef>
              <a:tabLst>
                <a:tab pos="970773" algn="l"/>
              </a:tabLst>
              <a:defRPr/>
            </a:pPr>
            <a:r>
              <a:rPr lang="en-US" altLang="en-US" kern="0" dirty="0" smtClean="0">
                <a:solidFill>
                  <a:srgbClr val="000000"/>
                </a:solidFill>
                <a:latin typeface="Arial"/>
              </a:rPr>
              <a:t>Riveting</a:t>
            </a:r>
            <a:r>
              <a:rPr lang="en-US" altLang="en-US" kern="0" dirty="0">
                <a:solidFill>
                  <a:srgbClr val="000000"/>
                </a:solidFill>
                <a:latin typeface="Arial"/>
              </a:rPr>
              <a:t>, welding and allied processes, burning, the use of powder-actuated tools, heat treating, thawing pipe, heat-applied shrink wrapping, or similar fire-producing operations; </a:t>
            </a:r>
            <a:endParaRPr lang="en-US" altLang="en-US" kern="0" dirty="0" smtClean="0">
              <a:solidFill>
                <a:srgbClr val="000000"/>
              </a:solidFill>
              <a:latin typeface="Arial"/>
            </a:endParaRPr>
          </a:p>
          <a:p>
            <a:pPr marL="0" lvl="1">
              <a:spcBef>
                <a:spcPct val="20000"/>
              </a:spcBef>
              <a:tabLst>
                <a:tab pos="970773" algn="l"/>
              </a:tabLst>
              <a:defRPr/>
            </a:pPr>
            <a:endParaRPr lang="en-US" altLang="en-US" sz="800" kern="0" dirty="0" smtClean="0">
              <a:solidFill>
                <a:srgbClr val="000000"/>
              </a:solidFill>
              <a:latin typeface="Arial"/>
            </a:endParaRPr>
          </a:p>
          <a:p>
            <a:pPr marL="0" lvl="1">
              <a:spcBef>
                <a:spcPct val="20000"/>
              </a:spcBef>
              <a:tabLst>
                <a:tab pos="970773" algn="l"/>
              </a:tabLst>
              <a:defRPr/>
            </a:pPr>
            <a:r>
              <a:rPr lang="en-US" altLang="en-US" kern="0" dirty="0" smtClean="0">
                <a:solidFill>
                  <a:srgbClr val="000000"/>
                </a:solidFill>
                <a:latin typeface="Arial"/>
              </a:rPr>
              <a:t>Any </a:t>
            </a:r>
            <a:r>
              <a:rPr lang="en-US" altLang="en-US" kern="0" dirty="0">
                <a:solidFill>
                  <a:srgbClr val="000000"/>
                </a:solidFill>
                <a:latin typeface="Arial"/>
              </a:rPr>
              <a:t>operation that raises the temperature of the work piece equal to or greater than 400</a:t>
            </a:r>
            <a:r>
              <a:rPr lang="en-US" altLang="en-US" kern="0" dirty="0">
                <a:solidFill>
                  <a:srgbClr val="000000"/>
                </a:solidFill>
                <a:latin typeface="Arial"/>
                <a:sym typeface="Symbol" pitchFamily="18" charset="2"/>
              </a:rPr>
              <a:t></a:t>
            </a:r>
            <a:r>
              <a:rPr lang="en-US" altLang="en-US" kern="0" dirty="0">
                <a:solidFill>
                  <a:srgbClr val="000000"/>
                </a:solidFill>
                <a:latin typeface="Arial"/>
              </a:rPr>
              <a:t>F or produces </a:t>
            </a:r>
            <a:r>
              <a:rPr lang="en-US" altLang="en-US" kern="0" dirty="0" smtClean="0">
                <a:solidFill>
                  <a:srgbClr val="000000"/>
                </a:solidFill>
                <a:latin typeface="Arial"/>
              </a:rPr>
              <a:t>sparks.</a:t>
            </a:r>
          </a:p>
          <a:p>
            <a:pPr marL="0" lvl="1">
              <a:spcBef>
                <a:spcPct val="20000"/>
              </a:spcBef>
              <a:tabLst>
                <a:tab pos="970773" algn="l"/>
              </a:tabLst>
              <a:defRPr/>
            </a:pPr>
            <a:endParaRPr lang="en-US" altLang="en-US" sz="800" kern="0" dirty="0" smtClean="0">
              <a:solidFill>
                <a:srgbClr val="000000"/>
              </a:solidFill>
              <a:latin typeface="Arial"/>
            </a:endParaRPr>
          </a:p>
          <a:p>
            <a:pPr marL="0" lvl="1">
              <a:spcBef>
                <a:spcPct val="20000"/>
              </a:spcBef>
              <a:tabLst>
                <a:tab pos="970773" algn="l"/>
              </a:tabLst>
              <a:defRPr/>
            </a:pPr>
            <a:r>
              <a:rPr lang="en-US" altLang="en-US" kern="0" dirty="0" smtClean="0">
                <a:solidFill>
                  <a:srgbClr val="000000"/>
                </a:solidFill>
                <a:latin typeface="Arial"/>
              </a:rPr>
              <a:t>Grinding</a:t>
            </a:r>
            <a:r>
              <a:rPr lang="en-US" altLang="en-US" kern="0" dirty="0">
                <a:solidFill>
                  <a:srgbClr val="000000"/>
                </a:solidFill>
                <a:latin typeface="Arial"/>
              </a:rPr>
              <a:t>, drilling, abrasive blasting, or similar operations producing or using a spark, flame, or heat.  Grinding, drilling, abrasive blasting, or similar spark-producing operations should always be considered hot work when conducted in the presence of accumulated flammable gases, flammable or combustible liquids, their vapors, or accumulations of other common combustible materials. </a:t>
            </a:r>
          </a:p>
        </p:txBody>
      </p:sp>
    </p:spTree>
    <p:extLst>
      <p:ext uri="{BB962C8B-B14F-4D97-AF65-F5344CB8AC3E}">
        <p14:creationId xmlns:p14="http://schemas.microsoft.com/office/powerpoint/2010/main" val="167014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BE5A3406-E6CB-413F-AF42-C1B194E3C601}" type="slidenum">
              <a:rPr lang="en-US" altLang="en-US"/>
              <a:pPr>
                <a:spcBef>
                  <a:spcPct val="0"/>
                </a:spcBef>
              </a:pPr>
              <a:t>6</a:t>
            </a:fld>
            <a:endParaRPr lang="en-US" altLang="en-US"/>
          </a:p>
        </p:txBody>
      </p:sp>
      <p:graphicFrame>
        <p:nvGraphicFramePr>
          <p:cNvPr id="3" name="Table 2"/>
          <p:cNvGraphicFramePr>
            <a:graphicFrameLocks noGrp="1"/>
          </p:cNvGraphicFramePr>
          <p:nvPr/>
        </p:nvGraphicFramePr>
        <p:xfrm>
          <a:off x="722313" y="4454525"/>
          <a:ext cx="5632450" cy="4175124"/>
        </p:xfrm>
        <a:graphic>
          <a:graphicData uri="http://schemas.openxmlformats.org/drawingml/2006/table">
            <a:tbl>
              <a:tblPr firstRow="1" bandRow="1">
                <a:tableStyleId>{5C22544A-7EE6-4342-B048-85BDC9FD1C3A}</a:tableStyleId>
              </a:tblPr>
              <a:tblGrid>
                <a:gridCol w="2271150"/>
                <a:gridCol w="1611874"/>
                <a:gridCol w="1749426"/>
              </a:tblGrid>
              <a:tr h="1463190">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sz="1800" b="1" dirty="0" smtClean="0">
                        <a:solidFill>
                          <a:schemeClr val="tx1"/>
                        </a:solidFill>
                      </a:endParaRPr>
                    </a:p>
                  </a:txBody>
                  <a:tcPr marL="91337" marR="91337" marT="45712" marB="45712"/>
                </a:tc>
                <a:tc>
                  <a:txBody>
                    <a:bodyPr/>
                    <a:lstStyle/>
                    <a:p>
                      <a:endParaRPr lang="en-US" sz="1800" dirty="0"/>
                    </a:p>
                  </a:txBody>
                  <a:tcPr marL="91337" marR="91337" marT="45712" marB="45712"/>
                </a:tc>
                <a:tc>
                  <a:txBody>
                    <a:bodyPr/>
                    <a:lstStyle/>
                    <a:p>
                      <a:pPr algn="ctr"/>
                      <a:r>
                        <a:rPr lang="en-US" sz="1800" dirty="0" smtClean="0">
                          <a:solidFill>
                            <a:schemeClr val="tx1"/>
                          </a:solidFill>
                        </a:rPr>
                        <a:t>2.  List how a fire may occur</a:t>
                      </a:r>
                      <a:r>
                        <a:rPr lang="en-US" sz="1800" baseline="0" dirty="0" smtClean="0">
                          <a:solidFill>
                            <a:schemeClr val="tx1"/>
                          </a:solidFill>
                        </a:rPr>
                        <a:t> based on the circled operation(s)</a:t>
                      </a:r>
                      <a:endParaRPr lang="en-US" sz="1800" dirty="0">
                        <a:solidFill>
                          <a:schemeClr val="tx1"/>
                        </a:solidFill>
                      </a:endParaRPr>
                    </a:p>
                  </a:txBody>
                  <a:tcPr marL="91337" marR="91337" marT="45712" marB="45712"/>
                </a:tc>
              </a:tr>
              <a:tr h="365777">
                <a:tc>
                  <a:txBody>
                    <a:bodyPr/>
                    <a:lstStyle/>
                    <a:p>
                      <a:r>
                        <a:rPr lang="en-US" sz="1800" dirty="0" smtClean="0"/>
                        <a:t>Riveting</a:t>
                      </a:r>
                      <a:endParaRPr lang="en-US" sz="1800" dirty="0"/>
                    </a:p>
                  </a:txBody>
                  <a:tcPr marL="91337" marR="91337" marT="45712" marB="45712"/>
                </a:tc>
                <a:tc>
                  <a:txBody>
                    <a:bodyPr/>
                    <a:lstStyle/>
                    <a:p>
                      <a:r>
                        <a:rPr lang="en-US" sz="1800" dirty="0" smtClean="0"/>
                        <a:t>Grinding</a:t>
                      </a:r>
                      <a:endParaRPr lang="en-US" sz="1800" dirty="0"/>
                    </a:p>
                  </a:txBody>
                  <a:tcPr marL="91337" marR="91337" marT="45712" marB="45712"/>
                </a:tc>
                <a:tc>
                  <a:txBody>
                    <a:bodyPr/>
                    <a:lstStyle/>
                    <a:p>
                      <a:endParaRPr lang="en-US" sz="1800" dirty="0"/>
                    </a:p>
                  </a:txBody>
                  <a:tcPr marL="91337" marR="91337" marT="45712" marB="45712"/>
                </a:tc>
              </a:tr>
              <a:tr h="365777">
                <a:tc>
                  <a:txBody>
                    <a:bodyPr/>
                    <a:lstStyle/>
                    <a:p>
                      <a:r>
                        <a:rPr lang="en-US" sz="1800" dirty="0" smtClean="0"/>
                        <a:t>Welding</a:t>
                      </a:r>
                      <a:endParaRPr lang="en-US" sz="1800" dirty="0"/>
                    </a:p>
                  </a:txBody>
                  <a:tcPr marL="91337" marR="91337" marT="45712" marB="45712"/>
                </a:tc>
                <a:tc>
                  <a:txBody>
                    <a:bodyPr/>
                    <a:lstStyle/>
                    <a:p>
                      <a:r>
                        <a:rPr lang="en-US" sz="1800" dirty="0" smtClean="0"/>
                        <a:t>Drilling</a:t>
                      </a:r>
                      <a:endParaRPr lang="en-US" sz="1800" dirty="0"/>
                    </a:p>
                  </a:txBody>
                  <a:tcPr marL="91337" marR="91337" marT="45712" marB="45712"/>
                </a:tc>
                <a:tc>
                  <a:txBody>
                    <a:bodyPr/>
                    <a:lstStyle/>
                    <a:p>
                      <a:endParaRPr lang="en-US" sz="1800" dirty="0"/>
                    </a:p>
                  </a:txBody>
                  <a:tcPr marL="91337" marR="91337" marT="45712" marB="45712"/>
                </a:tc>
              </a:tr>
              <a:tr h="365777">
                <a:tc>
                  <a:txBody>
                    <a:bodyPr/>
                    <a:lstStyle/>
                    <a:p>
                      <a:r>
                        <a:rPr lang="en-US" sz="1800" dirty="0" smtClean="0"/>
                        <a:t>Burning</a:t>
                      </a:r>
                      <a:endParaRPr lang="en-US" sz="1800" dirty="0"/>
                    </a:p>
                  </a:txBody>
                  <a:tcPr marL="91337" marR="91337" marT="45712" marB="45712"/>
                </a:tc>
                <a:tc>
                  <a:txBody>
                    <a:bodyPr/>
                    <a:lstStyle/>
                    <a:p>
                      <a:r>
                        <a:rPr lang="en-US" sz="1800" dirty="0" smtClean="0"/>
                        <a:t>Blasting</a:t>
                      </a:r>
                      <a:endParaRPr lang="en-US" sz="1800" dirty="0"/>
                    </a:p>
                  </a:txBody>
                  <a:tcPr marL="91337" marR="91337" marT="45712" marB="45712"/>
                </a:tc>
                <a:tc>
                  <a:txBody>
                    <a:bodyPr/>
                    <a:lstStyle/>
                    <a:p>
                      <a:endParaRPr lang="en-US" sz="1800" dirty="0"/>
                    </a:p>
                  </a:txBody>
                  <a:tcPr marL="91337" marR="91337" marT="45712" marB="45712"/>
                </a:tc>
              </a:tr>
              <a:tr h="365777">
                <a:tc>
                  <a:txBody>
                    <a:bodyPr/>
                    <a:lstStyle/>
                    <a:p>
                      <a:r>
                        <a:rPr lang="en-US" sz="1800" dirty="0" smtClean="0"/>
                        <a:t>Powder</a:t>
                      </a:r>
                      <a:r>
                        <a:rPr lang="en-US" sz="1800" baseline="0" dirty="0" smtClean="0"/>
                        <a:t> Tools</a:t>
                      </a:r>
                      <a:endParaRPr lang="en-US" sz="1800" dirty="0"/>
                    </a:p>
                  </a:txBody>
                  <a:tcPr marL="91337" marR="91337" marT="45712" marB="45712"/>
                </a:tc>
                <a:tc>
                  <a:txBody>
                    <a:bodyPr/>
                    <a:lstStyle/>
                    <a:p>
                      <a:r>
                        <a:rPr lang="en-US" sz="1800" dirty="0" smtClean="0"/>
                        <a:t>Other:</a:t>
                      </a:r>
                      <a:endParaRPr lang="en-US" sz="1800" dirty="0"/>
                    </a:p>
                  </a:txBody>
                  <a:tcPr marL="91337" marR="91337" marT="45712" marB="45712"/>
                </a:tc>
                <a:tc>
                  <a:txBody>
                    <a:bodyPr/>
                    <a:lstStyle/>
                    <a:p>
                      <a:endParaRPr lang="en-US" sz="1800" dirty="0"/>
                    </a:p>
                  </a:txBody>
                  <a:tcPr marL="91337" marR="91337" marT="45712" marB="45712"/>
                </a:tc>
              </a:tr>
              <a:tr h="365777">
                <a:tc>
                  <a:txBody>
                    <a:bodyPr/>
                    <a:lstStyle/>
                    <a:p>
                      <a:r>
                        <a:rPr lang="en-US" sz="1800" dirty="0" smtClean="0"/>
                        <a:t>Heat Treating</a:t>
                      </a:r>
                    </a:p>
                  </a:txBody>
                  <a:tcPr marL="91337" marR="91337" marT="45712" marB="45712"/>
                </a:tc>
                <a:tc>
                  <a:txBody>
                    <a:bodyPr/>
                    <a:lstStyle/>
                    <a:p>
                      <a:endParaRPr lang="en-US" sz="1800" dirty="0"/>
                    </a:p>
                  </a:txBody>
                  <a:tcPr marL="91337" marR="91337" marT="45712" marB="45712"/>
                </a:tc>
                <a:tc>
                  <a:txBody>
                    <a:bodyPr/>
                    <a:lstStyle/>
                    <a:p>
                      <a:endParaRPr lang="en-US" sz="1800" dirty="0"/>
                    </a:p>
                  </a:txBody>
                  <a:tcPr marL="91337" marR="91337" marT="45712" marB="45712"/>
                </a:tc>
              </a:tr>
              <a:tr h="365777">
                <a:tc>
                  <a:txBody>
                    <a:bodyPr/>
                    <a:lstStyle/>
                    <a:p>
                      <a:r>
                        <a:rPr lang="en-US" sz="1800" dirty="0" smtClean="0"/>
                        <a:t>Thawing Pipe</a:t>
                      </a:r>
                      <a:endParaRPr lang="en-US" sz="1800" dirty="0"/>
                    </a:p>
                  </a:txBody>
                  <a:tcPr marL="91337" marR="91337" marT="45712" marB="45712"/>
                </a:tc>
                <a:tc>
                  <a:txBody>
                    <a:bodyPr/>
                    <a:lstStyle/>
                    <a:p>
                      <a:endParaRPr lang="en-US" sz="1800" dirty="0"/>
                    </a:p>
                  </a:txBody>
                  <a:tcPr marL="91337" marR="91337" marT="45712" marB="45712"/>
                </a:tc>
                <a:tc>
                  <a:txBody>
                    <a:bodyPr/>
                    <a:lstStyle/>
                    <a:p>
                      <a:endParaRPr lang="en-US" sz="1800" dirty="0"/>
                    </a:p>
                  </a:txBody>
                  <a:tcPr marL="91337" marR="91337" marT="45712" marB="45712"/>
                </a:tc>
              </a:tr>
              <a:tr h="517272">
                <a:tc>
                  <a:txBody>
                    <a:bodyPr/>
                    <a:lstStyle/>
                    <a:p>
                      <a:r>
                        <a:rPr lang="en-US" sz="1800" dirty="0" smtClean="0"/>
                        <a:t>Shrink Wrapping</a:t>
                      </a:r>
                      <a:endParaRPr lang="en-US" sz="1800" dirty="0"/>
                    </a:p>
                  </a:txBody>
                  <a:tcPr marL="91337" marR="91337" marT="45712" marB="45712"/>
                </a:tc>
                <a:tc>
                  <a:txBody>
                    <a:bodyPr/>
                    <a:lstStyle/>
                    <a:p>
                      <a:endParaRPr lang="en-US" sz="1800" dirty="0"/>
                    </a:p>
                  </a:txBody>
                  <a:tcPr marL="91337" marR="91337" marT="45712" marB="45712"/>
                </a:tc>
                <a:tc>
                  <a:txBody>
                    <a:bodyPr/>
                    <a:lstStyle/>
                    <a:p>
                      <a:endParaRPr lang="en-US" sz="1800" dirty="0"/>
                    </a:p>
                  </a:txBody>
                  <a:tcPr marL="91337" marR="91337" marT="45712" marB="45712"/>
                </a:tc>
              </a:tr>
            </a:tbl>
          </a:graphicData>
        </a:graphic>
      </p:graphicFrame>
      <p:sp>
        <p:nvSpPr>
          <p:cNvPr id="377898" name="TextBox 3"/>
          <p:cNvSpPr txBox="1">
            <a:spLocks noChangeArrowheads="1"/>
          </p:cNvSpPr>
          <p:nvPr/>
        </p:nvSpPr>
        <p:spPr bwMode="auto">
          <a:xfrm>
            <a:off x="722313" y="4454525"/>
            <a:ext cx="3729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spAutoFit/>
          </a:bodyPr>
          <a:lstStyle>
            <a:lvl1pPr marL="341313" indent="-341313">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buFontTx/>
              <a:buAutoNum type="arabicPeriod"/>
              <a:defRPr/>
            </a:pPr>
            <a:r>
              <a:rPr lang="en-US" altLang="en-US" sz="1800" b="1" dirty="0" smtClean="0">
                <a:latin typeface="+mn-lt"/>
              </a:rPr>
              <a:t>Circle below the hot work tasks you perform or are exposed to while doing your job</a:t>
            </a:r>
          </a:p>
        </p:txBody>
      </p:sp>
    </p:spTree>
    <p:extLst>
      <p:ext uri="{BB962C8B-B14F-4D97-AF65-F5344CB8AC3E}">
        <p14:creationId xmlns:p14="http://schemas.microsoft.com/office/powerpoint/2010/main" val="186911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04CC9C36-3AFA-48BC-990D-889BF7411512}" type="slidenum">
              <a:rPr lang="en-US" altLang="en-US"/>
              <a:pPr>
                <a:spcBef>
                  <a:spcPct val="0"/>
                </a:spcBef>
              </a:pPr>
              <a:t>7</a:t>
            </a:fld>
            <a:endParaRPr lang="en-US" altLang="en-US"/>
          </a:p>
        </p:txBody>
      </p:sp>
      <p:sp>
        <p:nvSpPr>
          <p:cNvPr id="378883" name="Rectangle 2"/>
          <p:cNvSpPr>
            <a:spLocks noGrp="1" noRot="1" noChangeAspect="1" noChangeArrowheads="1" noTextEdit="1"/>
          </p:cNvSpPr>
          <p:nvPr>
            <p:ph type="sldImg"/>
          </p:nvPr>
        </p:nvSpPr>
        <p:spPr>
          <a:xfrm>
            <a:off x="1254125" y="746125"/>
            <a:ext cx="4568825" cy="3427413"/>
          </a:xfrm>
          <a:ln/>
        </p:spPr>
      </p:sp>
      <p:sp>
        <p:nvSpPr>
          <p:cNvPr id="378884" name="Rectangle 3"/>
          <p:cNvSpPr>
            <a:spLocks noGrp="1" noChangeArrowheads="1"/>
          </p:cNvSpPr>
          <p:nvPr>
            <p:ph type="body" idx="1"/>
          </p:nvPr>
        </p:nvSpPr>
        <p:spPr>
          <a:xfrm>
            <a:off x="942975" y="4513263"/>
            <a:ext cx="5191125"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Host employer responsibilities </a:t>
            </a:r>
            <a:r>
              <a:rPr lang="en-US" altLang="en-US" smtClean="0">
                <a:latin typeface="Arial" pitchFamily="34" charset="0"/>
              </a:rPr>
              <a:t>(1915.501) (8 CCR  8397.10)</a:t>
            </a:r>
          </a:p>
          <a:p>
            <a:endParaRPr lang="en-US" altLang="en-US" sz="800" smtClean="0">
              <a:latin typeface="Arial" pitchFamily="34" charset="0"/>
            </a:endParaRPr>
          </a:p>
          <a:p>
            <a:pPr marL="115888" lvl="1"/>
            <a:r>
              <a:rPr lang="en-US" altLang="en-US" smtClean="0">
                <a:latin typeface="Arial" pitchFamily="34" charset="0"/>
              </a:rPr>
              <a:t>Inform employers about the content of the Fire Safety Plan including hazards, controls, fire safety and health rules, and emergency procedures.  Ensure safety and health responsibilities for fire protection are assigned as appropriate to other employers at the worksite.</a:t>
            </a:r>
          </a:p>
          <a:p>
            <a:pPr marL="115888" lvl="1"/>
            <a:endParaRPr lang="en-US" altLang="en-US" sz="800" smtClean="0">
              <a:latin typeface="Arial" pitchFamily="34" charset="0"/>
            </a:endParaRPr>
          </a:p>
          <a:p>
            <a:r>
              <a:rPr lang="en-US" altLang="en-US" b="1" smtClean="0">
                <a:latin typeface="Arial" pitchFamily="34" charset="0"/>
              </a:rPr>
              <a:t>Contract employer responsibilities </a:t>
            </a:r>
            <a:r>
              <a:rPr lang="en-US" altLang="en-US" smtClean="0">
                <a:latin typeface="Arial" pitchFamily="34" charset="0"/>
              </a:rPr>
              <a:t>(1915.501) (8 CCR  8397.10)</a:t>
            </a:r>
          </a:p>
          <a:p>
            <a:endParaRPr lang="en-US" altLang="en-US" sz="800" smtClean="0">
              <a:latin typeface="Arial" pitchFamily="34" charset="0"/>
            </a:endParaRPr>
          </a:p>
          <a:p>
            <a:pPr marL="115888" lvl="1"/>
            <a:r>
              <a:rPr lang="en-US" altLang="en-US" smtClean="0">
                <a:latin typeface="Arial" pitchFamily="34" charset="0"/>
              </a:rPr>
              <a:t>Ensure host employer knows about the fire-related hazards associated with the contract employer's work and what the contract employer is doing to address them.</a:t>
            </a:r>
          </a:p>
          <a:p>
            <a:pPr marL="115888" lvl="1"/>
            <a:endParaRPr lang="en-US" altLang="en-US" sz="800" smtClean="0">
              <a:latin typeface="Arial" pitchFamily="34" charset="0"/>
            </a:endParaRPr>
          </a:p>
          <a:p>
            <a:pPr marL="115888" lvl="1"/>
            <a:r>
              <a:rPr lang="en-US" altLang="en-US" smtClean="0">
                <a:latin typeface="Arial" pitchFamily="34" charset="0"/>
              </a:rPr>
              <a:t>Advise the host employer of any previously unidentified fire-related hazards that the contract employer identifies at the worksite.</a:t>
            </a:r>
          </a:p>
          <a:p>
            <a:pPr marL="115888" lvl="1"/>
            <a:endParaRPr lang="en-US" altLang="en-US" sz="800" smtClean="0">
              <a:latin typeface="Arial" pitchFamily="34" charset="0"/>
            </a:endParaRPr>
          </a:p>
          <a:p>
            <a:pPr marL="115888" lvl="1"/>
            <a:r>
              <a:rPr lang="en-US" altLang="en-US" smtClean="0">
                <a:latin typeface="Arial" pitchFamily="34" charset="0"/>
              </a:rPr>
              <a:t>Have a qualified Permit Authorizing Individual (PAI)!</a:t>
            </a:r>
            <a:br>
              <a:rPr lang="en-US" altLang="en-US" smtClean="0">
                <a:latin typeface="Arial" pitchFamily="34" charset="0"/>
              </a:rPr>
            </a:br>
            <a:endParaRPr lang="en-US" altLang="en-US" smtClean="0">
              <a:latin typeface="Arial" pitchFamily="34" charset="0"/>
            </a:endParaRPr>
          </a:p>
          <a:p>
            <a:pPr marL="115888" lvl="1"/>
            <a:r>
              <a:rPr lang="en-US" altLang="en-US" sz="1100" b="1" i="1" smtClean="0">
                <a:latin typeface="Arial" pitchFamily="34" charset="0"/>
              </a:rPr>
              <a:t>Contract employers in shipyard employment must have a Fire Safety Plan for their employees, and this plan must comply with OSHA requirements (Federal and State) as well as the host employer’s Fire Safety Plan.</a:t>
            </a:r>
            <a:r>
              <a:rPr lang="en-US" altLang="en-US" sz="1100" smtClean="0">
                <a:latin typeface="Arial" pitchFamily="34" charset="0"/>
              </a:rPr>
              <a:t> </a:t>
            </a:r>
          </a:p>
        </p:txBody>
      </p:sp>
    </p:spTree>
    <p:extLst>
      <p:ext uri="{BB962C8B-B14F-4D97-AF65-F5344CB8AC3E}">
        <p14:creationId xmlns:p14="http://schemas.microsoft.com/office/powerpoint/2010/main" val="69510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55C127AE-398B-4F68-BDB7-32A6E9D2069A}" type="slidenum">
              <a:rPr lang="en-US" altLang="en-US"/>
              <a:pPr>
                <a:spcBef>
                  <a:spcPct val="0"/>
                </a:spcBef>
              </a:pPr>
              <a:t>8</a:t>
            </a:fld>
            <a:endParaRPr lang="en-US" altLang="en-US"/>
          </a:p>
        </p:txBody>
      </p:sp>
      <p:sp>
        <p:nvSpPr>
          <p:cNvPr id="379907" name="Rectangle 2"/>
          <p:cNvSpPr>
            <a:spLocks noGrp="1" noRot="1" noChangeAspect="1" noChangeArrowheads="1" noTextEdit="1"/>
          </p:cNvSpPr>
          <p:nvPr>
            <p:ph type="sldImg"/>
          </p:nvPr>
        </p:nvSpPr>
        <p:spPr>
          <a:xfrm>
            <a:off x="1254125" y="746125"/>
            <a:ext cx="4568825" cy="3427413"/>
          </a:xfrm>
          <a:ln/>
        </p:spPr>
      </p:sp>
      <p:sp>
        <p:nvSpPr>
          <p:cNvPr id="379908" name="Rectangle 3"/>
          <p:cNvSpPr>
            <a:spLocks noGrp="1" noChangeArrowheads="1"/>
          </p:cNvSpPr>
          <p:nvPr>
            <p:ph type="body" idx="1"/>
          </p:nvPr>
        </p:nvSpPr>
        <p:spPr>
          <a:xfrm>
            <a:off x="785813" y="4294188"/>
            <a:ext cx="5818187" cy="435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b="1" smtClean="0">
                <a:latin typeface="Arial" pitchFamily="34" charset="0"/>
              </a:rPr>
              <a:t>Gas/Oxygen Supply Lines and Torches </a:t>
            </a:r>
            <a:r>
              <a:rPr lang="en-US" altLang="en-US" smtClean="0">
                <a:latin typeface="Arial" pitchFamily="34" charset="0"/>
              </a:rPr>
              <a:t>(1915.503) (8 CCR  8397.14)</a:t>
            </a:r>
          </a:p>
          <a:p>
            <a:pPr>
              <a:lnSpc>
                <a:spcPct val="80000"/>
              </a:lnSpc>
            </a:pPr>
            <a:endParaRPr lang="en-US" altLang="en-US" sz="900" b="1" smtClean="0">
              <a:latin typeface="Arial" pitchFamily="34" charset="0"/>
            </a:endParaRPr>
          </a:p>
          <a:p>
            <a:r>
              <a:rPr lang="en-US" altLang="ja-JP" smtClean="0">
                <a:latin typeface="Arial" pitchFamily="34" charset="0"/>
              </a:rPr>
              <a:t>Gas and oxygen leaks have caused explosions, serious fire injuries and deaths.  </a:t>
            </a:r>
            <a:r>
              <a:rPr lang="en-US" altLang="en-US" smtClean="0">
                <a:latin typeface="Arial" pitchFamily="34" charset="0"/>
              </a:rPr>
              <a:t>When working with fuel gas and oxygen supply lines &amp; torches it is critical that there are:</a:t>
            </a:r>
            <a:endParaRPr lang="en-US" altLang="en-US" sz="900" smtClean="0">
              <a:latin typeface="Arial" pitchFamily="34" charset="0"/>
            </a:endParaRPr>
          </a:p>
          <a:p>
            <a:pPr marL="115888" lvl="1">
              <a:buFontTx/>
              <a:buChar char="•"/>
            </a:pPr>
            <a:r>
              <a:rPr lang="en-US" altLang="en-US" smtClean="0">
                <a:latin typeface="Arial" pitchFamily="34" charset="0"/>
              </a:rPr>
              <a:t> No unattended fuel gas and oxygen hose lines or torches in confined spaces; when you leave a confined space they must be removed!</a:t>
            </a:r>
          </a:p>
          <a:p>
            <a:pPr marL="115888" lvl="1">
              <a:buFontTx/>
              <a:buChar char="•"/>
            </a:pPr>
            <a:r>
              <a:rPr lang="en-US" altLang="en-US" smtClean="0">
                <a:latin typeface="Arial" pitchFamily="34" charset="0"/>
              </a:rPr>
              <a:t> No unattended fuel gas and oxygen hose lines or torches in enclosed spaces for more than 15 minutes</a:t>
            </a:r>
          </a:p>
          <a:p>
            <a:pPr marL="115888" lvl="1"/>
            <a:endParaRPr lang="en-US" altLang="en-US" sz="900" smtClean="0">
              <a:latin typeface="Arial" pitchFamily="34" charset="0"/>
            </a:endParaRPr>
          </a:p>
          <a:p>
            <a:pPr marL="115888" lvl="1">
              <a:lnSpc>
                <a:spcPct val="80000"/>
              </a:lnSpc>
            </a:pPr>
            <a:r>
              <a:rPr lang="en-US" altLang="en-US" smtClean="0">
                <a:latin typeface="Arial" pitchFamily="34" charset="0"/>
              </a:rPr>
              <a:t>It is also important that:</a:t>
            </a:r>
            <a:endParaRPr lang="en-US" altLang="en-US" sz="900" smtClean="0">
              <a:latin typeface="Arial" pitchFamily="34" charset="0"/>
            </a:endParaRPr>
          </a:p>
          <a:p>
            <a:pPr marL="115888" lvl="1">
              <a:buFontTx/>
              <a:buChar char="•"/>
            </a:pPr>
            <a:r>
              <a:rPr lang="en-US" altLang="en-US" smtClean="0">
                <a:latin typeface="Arial" pitchFamily="34" charset="0"/>
              </a:rPr>
              <a:t> All fuel gas and oxygen hose lines are disconnected at the supply manifold at the end of each shift and rolled back to open air</a:t>
            </a:r>
          </a:p>
          <a:p>
            <a:pPr marL="115888" lvl="1">
              <a:lnSpc>
                <a:spcPct val="80000"/>
              </a:lnSpc>
              <a:buFontTx/>
              <a:buChar char="•"/>
            </a:pPr>
            <a:endParaRPr lang="en-US" altLang="en-US" sz="900" smtClean="0">
              <a:latin typeface="Arial" pitchFamily="34" charset="0"/>
            </a:endParaRPr>
          </a:p>
          <a:p>
            <a:pPr>
              <a:lnSpc>
                <a:spcPct val="80000"/>
              </a:lnSpc>
            </a:pPr>
            <a:r>
              <a:rPr lang="en-US" altLang="en-US" smtClean="0">
                <a:latin typeface="Arial" pitchFamily="34" charset="0"/>
              </a:rPr>
              <a:t>(8 CCR  8397.14) </a:t>
            </a:r>
          </a:p>
          <a:p>
            <a:pPr marL="115888" lvl="1"/>
            <a:r>
              <a:rPr lang="en-US" altLang="en-US" smtClean="0">
                <a:latin typeface="Arial" pitchFamily="34" charset="0"/>
              </a:rPr>
              <a:t>(D) All disconnected fuel gas and oxygen hose lines are rolled back to the supply manifold or to open air to disconnect the torch; or extended fuel gas and oxygen hose lines are not reconnected at the supply manifold unless the lines are given a positive means of identification when they were first connected and the lines are tested using a drop test or other positive means to ensure the integrity of fuel gas and oxygen burning system.</a:t>
            </a:r>
          </a:p>
        </p:txBody>
      </p:sp>
    </p:spTree>
    <p:extLst>
      <p:ext uri="{BB962C8B-B14F-4D97-AF65-F5344CB8AC3E}">
        <p14:creationId xmlns:p14="http://schemas.microsoft.com/office/powerpoint/2010/main" val="109123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1363" indent="-284163">
              <a:spcBef>
                <a:spcPct val="30000"/>
              </a:spcBef>
              <a:defRPr sz="1200">
                <a:solidFill>
                  <a:schemeClr val="tx1"/>
                </a:solidFill>
                <a:latin typeface="Arial" pitchFamily="34" charset="0"/>
              </a:defRPr>
            </a:lvl2pPr>
            <a:lvl3pPr marL="1141413" indent="-227013">
              <a:spcBef>
                <a:spcPct val="30000"/>
              </a:spcBef>
              <a:defRPr sz="1200">
                <a:solidFill>
                  <a:schemeClr val="tx1"/>
                </a:solidFill>
                <a:latin typeface="Arial" pitchFamily="34" charset="0"/>
              </a:defRPr>
            </a:lvl3pPr>
            <a:lvl4pPr marL="1598613" indent="-227013">
              <a:spcBef>
                <a:spcPct val="30000"/>
              </a:spcBef>
              <a:defRPr sz="1200">
                <a:solidFill>
                  <a:schemeClr val="tx1"/>
                </a:solidFill>
                <a:latin typeface="Arial" pitchFamily="34" charset="0"/>
              </a:defRPr>
            </a:lvl4pPr>
            <a:lvl5pPr marL="2054225" indent="-227013">
              <a:spcBef>
                <a:spcPct val="30000"/>
              </a:spcBef>
              <a:defRPr sz="1200">
                <a:solidFill>
                  <a:schemeClr val="tx1"/>
                </a:solidFill>
                <a:latin typeface="Arial" pitchFamily="34" charset="0"/>
              </a:defRPr>
            </a:lvl5pPr>
            <a:lvl6pPr marL="2511425" indent="-227013" eaLnBrk="0" fontAlgn="base" hangingPunct="0">
              <a:spcBef>
                <a:spcPct val="30000"/>
              </a:spcBef>
              <a:spcAft>
                <a:spcPct val="0"/>
              </a:spcAft>
              <a:defRPr sz="1200">
                <a:solidFill>
                  <a:schemeClr val="tx1"/>
                </a:solidFill>
                <a:latin typeface="Arial" pitchFamily="34" charset="0"/>
              </a:defRPr>
            </a:lvl6pPr>
            <a:lvl7pPr marL="2968625" indent="-227013" eaLnBrk="0" fontAlgn="base" hangingPunct="0">
              <a:spcBef>
                <a:spcPct val="30000"/>
              </a:spcBef>
              <a:spcAft>
                <a:spcPct val="0"/>
              </a:spcAft>
              <a:defRPr sz="1200">
                <a:solidFill>
                  <a:schemeClr val="tx1"/>
                </a:solidFill>
                <a:latin typeface="Arial" pitchFamily="34" charset="0"/>
              </a:defRPr>
            </a:lvl7pPr>
            <a:lvl8pPr marL="3425825" indent="-227013" eaLnBrk="0" fontAlgn="base" hangingPunct="0">
              <a:spcBef>
                <a:spcPct val="30000"/>
              </a:spcBef>
              <a:spcAft>
                <a:spcPct val="0"/>
              </a:spcAft>
              <a:defRPr sz="1200">
                <a:solidFill>
                  <a:schemeClr val="tx1"/>
                </a:solidFill>
                <a:latin typeface="Arial" pitchFamily="34" charset="0"/>
              </a:defRPr>
            </a:lvl8pPr>
            <a:lvl9pPr marL="3883025" indent="-227013" eaLnBrk="0" fontAlgn="base" hangingPunct="0">
              <a:spcBef>
                <a:spcPct val="30000"/>
              </a:spcBef>
              <a:spcAft>
                <a:spcPct val="0"/>
              </a:spcAft>
              <a:defRPr sz="1200">
                <a:solidFill>
                  <a:schemeClr val="tx1"/>
                </a:solidFill>
                <a:latin typeface="Arial" pitchFamily="34" charset="0"/>
              </a:defRPr>
            </a:lvl9pPr>
          </a:lstStyle>
          <a:p>
            <a:pPr>
              <a:spcBef>
                <a:spcPct val="0"/>
              </a:spcBef>
            </a:pPr>
            <a:fld id="{D32DED4C-7409-48E6-82A9-3B4E7D7EC0C9}" type="slidenum">
              <a:rPr lang="en-US" altLang="en-US"/>
              <a:pPr>
                <a:spcBef>
                  <a:spcPct val="0"/>
                </a:spcBef>
              </a:pPr>
              <a:t>9</a:t>
            </a:fld>
            <a:endParaRPr lang="en-US" altLang="en-US"/>
          </a:p>
        </p:txBody>
      </p:sp>
      <p:sp>
        <p:nvSpPr>
          <p:cNvPr id="380931" name="Rectangle 2"/>
          <p:cNvSpPr>
            <a:spLocks noGrp="1" noRot="1" noChangeAspect="1" noChangeArrowheads="1" noTextEdit="1"/>
          </p:cNvSpPr>
          <p:nvPr>
            <p:ph type="sldImg"/>
          </p:nvPr>
        </p:nvSpPr>
        <p:spPr>
          <a:xfrm>
            <a:off x="1254125" y="746125"/>
            <a:ext cx="4568825" cy="3427413"/>
          </a:xfrm>
          <a:ln/>
        </p:spPr>
      </p:sp>
      <p:sp>
        <p:nvSpPr>
          <p:cNvPr id="380932" name="Rectangle 3"/>
          <p:cNvSpPr>
            <a:spLocks noGrp="1" noChangeArrowheads="1"/>
          </p:cNvSpPr>
          <p:nvPr>
            <p:ph type="body" idx="1"/>
          </p:nvPr>
        </p:nvSpPr>
        <p:spPr>
          <a:xfrm>
            <a:off x="942975" y="4448175"/>
            <a:ext cx="5505450"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itchFamily="34" charset="0"/>
              </a:rPr>
              <a:t>Flammable and Combustibles</a:t>
            </a:r>
          </a:p>
          <a:p>
            <a:endParaRPr lang="en-US" altLang="en-US" b="1" smtClean="0">
              <a:latin typeface="Arial" pitchFamily="34" charset="0"/>
            </a:endParaRPr>
          </a:p>
          <a:p>
            <a:r>
              <a:rPr lang="en-US" altLang="en-US" smtClean="0">
                <a:latin typeface="Arial" pitchFamily="34" charset="0"/>
              </a:rPr>
              <a:t>When performing hot work all flammable and combustible material must be cleared (at least 35 feet from hot work) or protected.  Remove:</a:t>
            </a:r>
          </a:p>
          <a:p>
            <a:endParaRPr lang="en-US" altLang="en-US" smtClean="0">
              <a:latin typeface="Arial" pitchFamily="34" charset="0"/>
            </a:endParaRPr>
          </a:p>
          <a:p>
            <a:pPr marL="115888" lvl="1">
              <a:buFontTx/>
              <a:buChar char="•"/>
            </a:pPr>
            <a:r>
              <a:rPr lang="en-US" altLang="en-US" smtClean="0">
                <a:latin typeface="Arial" pitchFamily="34" charset="0"/>
              </a:rPr>
              <a:t> Liquid flammables and combustibles</a:t>
            </a:r>
          </a:p>
          <a:p>
            <a:pPr marL="115888" lvl="1">
              <a:buFontTx/>
              <a:buChar char="•"/>
            </a:pPr>
            <a:r>
              <a:rPr lang="en-US" altLang="en-US" smtClean="0">
                <a:latin typeface="Arial" pitchFamily="34" charset="0"/>
              </a:rPr>
              <a:t> Papers</a:t>
            </a:r>
          </a:p>
          <a:p>
            <a:pPr marL="115888" lvl="1">
              <a:buFontTx/>
              <a:buChar char="•"/>
            </a:pPr>
            <a:r>
              <a:rPr lang="en-US" altLang="en-US" smtClean="0">
                <a:latin typeface="Arial" pitchFamily="34" charset="0"/>
              </a:rPr>
              <a:t> Boxes</a:t>
            </a:r>
          </a:p>
          <a:p>
            <a:pPr marL="115888" lvl="1">
              <a:buFontTx/>
              <a:buChar char="•"/>
            </a:pPr>
            <a:r>
              <a:rPr lang="en-US" altLang="en-US" smtClean="0">
                <a:latin typeface="Arial" pitchFamily="34" charset="0"/>
              </a:rPr>
              <a:t> Trash/clutter</a:t>
            </a:r>
          </a:p>
          <a:p>
            <a:pPr marL="115888" lvl="1">
              <a:buFontTx/>
              <a:buChar char="•"/>
            </a:pPr>
            <a:endParaRPr lang="en-US" altLang="en-US" smtClean="0">
              <a:latin typeface="Arial" pitchFamily="34" charset="0"/>
            </a:endParaRPr>
          </a:p>
          <a:p>
            <a:pPr marL="115888" lvl="1"/>
            <a:r>
              <a:rPr lang="en-US" altLang="en-US" smtClean="0">
                <a:latin typeface="Arial" pitchFamily="34" charset="0"/>
              </a:rPr>
              <a:t>When flammable items cannot be removed, such as carpet or furniture, use a fire retardant cloth to protect them.  </a:t>
            </a:r>
          </a:p>
          <a:p>
            <a:pPr marL="115888" lvl="1"/>
            <a:r>
              <a:rPr lang="en-US" altLang="en-US" smtClean="0">
                <a:latin typeface="Arial" pitchFamily="34" charset="0"/>
              </a:rPr>
              <a:t>Be sure all aisles and passageways are clear.  Re-inspect area after extended breaks.</a:t>
            </a:r>
          </a:p>
          <a:p>
            <a:pPr marL="115888" lvl="1" algn="ctr"/>
            <a:r>
              <a:rPr lang="en-US" altLang="en-US" b="1" smtClean="0">
                <a:latin typeface="Arial" pitchFamily="34" charset="0"/>
              </a:rPr>
              <a:t>This will be done at the direction of the PAI.</a:t>
            </a:r>
          </a:p>
        </p:txBody>
      </p:sp>
    </p:spTree>
    <p:extLst>
      <p:ext uri="{BB962C8B-B14F-4D97-AF65-F5344CB8AC3E}">
        <p14:creationId xmlns:p14="http://schemas.microsoft.com/office/powerpoint/2010/main" val="314494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01E17A-49CA-4E24-9A2C-A695D42C799B}" type="datetime1">
              <a:rPr lang="en-US" smtClean="0"/>
              <a:t>1/27/2020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3963D52-5489-403F-9C3E-3C22F95BD0B2}" type="slidenum">
              <a:rPr lang="en-US" altLang="en-US"/>
              <a:pPr>
                <a:defRPr/>
              </a:pPr>
              <a:t>‹#›</a:t>
            </a:fld>
            <a:endParaRPr lang="en-US" altLang="en-US"/>
          </a:p>
        </p:txBody>
      </p:sp>
    </p:spTree>
    <p:extLst>
      <p:ext uri="{BB962C8B-B14F-4D97-AF65-F5344CB8AC3E}">
        <p14:creationId xmlns:p14="http://schemas.microsoft.com/office/powerpoint/2010/main" val="346341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C423B3-8BBD-439B-A863-4F3C5D9A1E02}" type="datetime1">
              <a:rPr lang="en-US" smtClean="0"/>
              <a:t>1/27/2020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4B25249-80C8-4D78-9106-4B60A58054A1}" type="slidenum">
              <a:rPr lang="en-US" altLang="en-US"/>
              <a:pPr>
                <a:defRPr/>
              </a:pPr>
              <a:t>‹#›</a:t>
            </a:fld>
            <a:endParaRPr lang="en-US" altLang="en-US"/>
          </a:p>
        </p:txBody>
      </p:sp>
    </p:spTree>
    <p:extLst>
      <p:ext uri="{BB962C8B-B14F-4D97-AF65-F5344CB8AC3E}">
        <p14:creationId xmlns:p14="http://schemas.microsoft.com/office/powerpoint/2010/main" val="26002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2D5230-EA81-4F3C-AFC2-968406535A35}" type="datetime1">
              <a:rPr lang="en-US" smtClean="0"/>
              <a:t>1/27/2020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A127422-27AD-49D8-8897-47D459BF6E0C}" type="slidenum">
              <a:rPr lang="en-US" altLang="en-US"/>
              <a:pPr>
                <a:defRPr/>
              </a:pPr>
              <a:t>‹#›</a:t>
            </a:fld>
            <a:endParaRPr lang="en-US" altLang="en-US"/>
          </a:p>
        </p:txBody>
      </p:sp>
    </p:spTree>
    <p:extLst>
      <p:ext uri="{BB962C8B-B14F-4D97-AF65-F5344CB8AC3E}">
        <p14:creationId xmlns:p14="http://schemas.microsoft.com/office/powerpoint/2010/main" val="171216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7840424-C69E-4966-968A-89F79F563E51}" type="datetime1">
              <a:rPr lang="en-US" smtClean="0"/>
              <a:t>1/27/2020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6513095-BCE6-4BAB-9BA6-6732583DBCFA}" type="slidenum">
              <a:rPr lang="en-US" altLang="en-US"/>
              <a:pPr>
                <a:defRPr/>
              </a:pPr>
              <a:t>‹#›</a:t>
            </a:fld>
            <a:endParaRPr lang="en-US" altLang="en-US"/>
          </a:p>
        </p:txBody>
      </p:sp>
    </p:spTree>
    <p:extLst>
      <p:ext uri="{BB962C8B-B14F-4D97-AF65-F5344CB8AC3E}">
        <p14:creationId xmlns:p14="http://schemas.microsoft.com/office/powerpoint/2010/main" val="95016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E7A5FC-175D-4CCD-BED9-67A1FED22AC6}" type="datetime1">
              <a:rPr lang="en-US" smtClean="0"/>
              <a:t>1/27/2020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C7D6E7F-7FE6-4810-BC98-5AD356037241}" type="slidenum">
              <a:rPr lang="en-US" altLang="en-US"/>
              <a:pPr>
                <a:defRPr/>
              </a:pPr>
              <a:t>‹#›</a:t>
            </a:fld>
            <a:endParaRPr lang="en-US" altLang="en-US"/>
          </a:p>
        </p:txBody>
      </p:sp>
    </p:spTree>
    <p:extLst>
      <p:ext uri="{BB962C8B-B14F-4D97-AF65-F5344CB8AC3E}">
        <p14:creationId xmlns:p14="http://schemas.microsoft.com/office/powerpoint/2010/main" val="152345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E9B4F4-0965-40E4-9A7E-1F31B2061B71}" type="datetime1">
              <a:rPr lang="en-US" smtClean="0"/>
              <a:t>1/27/2020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569085C-6FF8-4F53-8A66-21B46EAED85F}" type="slidenum">
              <a:rPr lang="en-US" altLang="en-US"/>
              <a:pPr>
                <a:defRPr/>
              </a:pPr>
              <a:t>‹#›</a:t>
            </a:fld>
            <a:endParaRPr lang="en-US" altLang="en-US"/>
          </a:p>
        </p:txBody>
      </p:sp>
    </p:spTree>
    <p:extLst>
      <p:ext uri="{BB962C8B-B14F-4D97-AF65-F5344CB8AC3E}">
        <p14:creationId xmlns:p14="http://schemas.microsoft.com/office/powerpoint/2010/main" val="184139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BDFFE2-0E9D-4DB1-BBA8-D67E7AFF2399}" type="datetime1">
              <a:rPr lang="en-US" smtClean="0"/>
              <a:t>1/27/2020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136EDFC-EDD6-4C0F-A6F4-6CF5242968A2}" type="slidenum">
              <a:rPr lang="en-US" altLang="en-US"/>
              <a:pPr>
                <a:defRPr/>
              </a:pPr>
              <a:t>‹#›</a:t>
            </a:fld>
            <a:endParaRPr lang="en-US" altLang="en-US"/>
          </a:p>
        </p:txBody>
      </p:sp>
    </p:spTree>
    <p:extLst>
      <p:ext uri="{BB962C8B-B14F-4D97-AF65-F5344CB8AC3E}">
        <p14:creationId xmlns:p14="http://schemas.microsoft.com/office/powerpoint/2010/main" val="137473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9294EBF-967E-4A3B-8843-4DC49C7DD7FC}" type="datetime1">
              <a:rPr lang="en-US" smtClean="0"/>
              <a:t>1/27/2020</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339605A-F39B-48C9-86D0-8270E3CF1EA1}" type="slidenum">
              <a:rPr lang="en-US" altLang="en-US"/>
              <a:pPr>
                <a:defRPr/>
              </a:pPr>
              <a:t>‹#›</a:t>
            </a:fld>
            <a:endParaRPr lang="en-US" altLang="en-US"/>
          </a:p>
        </p:txBody>
      </p:sp>
    </p:spTree>
    <p:extLst>
      <p:ext uri="{BB962C8B-B14F-4D97-AF65-F5344CB8AC3E}">
        <p14:creationId xmlns:p14="http://schemas.microsoft.com/office/powerpoint/2010/main" val="380281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E7FF670-D671-407F-8450-1960657DCF8A}" type="datetime1">
              <a:rPr lang="en-US" smtClean="0"/>
              <a:t>1/27/2020</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8F6823C-9061-4D7A-9A92-20E078F6F7FD}" type="slidenum">
              <a:rPr lang="en-US" altLang="en-US"/>
              <a:pPr>
                <a:defRPr/>
              </a:pPr>
              <a:t>‹#›</a:t>
            </a:fld>
            <a:endParaRPr lang="en-US" altLang="en-US"/>
          </a:p>
        </p:txBody>
      </p:sp>
    </p:spTree>
    <p:extLst>
      <p:ext uri="{BB962C8B-B14F-4D97-AF65-F5344CB8AC3E}">
        <p14:creationId xmlns:p14="http://schemas.microsoft.com/office/powerpoint/2010/main" val="46319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1221B90-5EA9-4288-B817-3D5D1D395FE6}" type="datetime1">
              <a:rPr lang="en-US" smtClean="0"/>
              <a:t>1/27/2020</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1C98B60-3C34-4EDF-897B-B69F65CAB67B}" type="slidenum">
              <a:rPr lang="en-US" altLang="en-US"/>
              <a:pPr>
                <a:defRPr/>
              </a:pPr>
              <a:t>‹#›</a:t>
            </a:fld>
            <a:endParaRPr lang="en-US" altLang="en-US"/>
          </a:p>
        </p:txBody>
      </p:sp>
    </p:spTree>
    <p:extLst>
      <p:ext uri="{BB962C8B-B14F-4D97-AF65-F5344CB8AC3E}">
        <p14:creationId xmlns:p14="http://schemas.microsoft.com/office/powerpoint/2010/main" val="233866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96B3661-F8A9-43F0-A28F-42D003631618}" type="datetime1">
              <a:rPr lang="en-US" smtClean="0"/>
              <a:t>1/27/2020</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37D93AFE-28AA-4147-8FF8-2970CBDB581B}" type="slidenum">
              <a:rPr lang="en-US" altLang="en-US"/>
              <a:pPr>
                <a:defRPr/>
              </a:pPr>
              <a:t>‹#›</a:t>
            </a:fld>
            <a:endParaRPr lang="en-US" altLang="en-US"/>
          </a:p>
        </p:txBody>
      </p:sp>
    </p:spTree>
    <p:extLst>
      <p:ext uri="{BB962C8B-B14F-4D97-AF65-F5344CB8AC3E}">
        <p14:creationId xmlns:p14="http://schemas.microsoft.com/office/powerpoint/2010/main" val="32181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A9FA3B-0931-4DB1-9DDD-A0CCE709C1D4}" type="datetime1">
              <a:rPr lang="en-US" smtClean="0"/>
              <a:t>1/27/2020</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DEF32F8D-9AAA-47BA-950D-5666F894FA06}" type="slidenum">
              <a:rPr lang="en-US" altLang="en-US"/>
              <a:pPr>
                <a:defRPr/>
              </a:pPr>
              <a:t>‹#›</a:t>
            </a:fld>
            <a:endParaRPr lang="en-US" altLang="en-US"/>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283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2109CD8-756B-489C-A452-0AC7849C66A0}" type="datetime1">
              <a:rPr lang="en-US" smtClean="0"/>
              <a:t>1/27/2020</a:t>
            </a:fld>
            <a:endParaRPr lang="en-US" dirty="0"/>
          </a:p>
        </p:txBody>
      </p:sp>
      <p:sp>
        <p:nvSpPr>
          <p:cNvPr id="4" name="Slide Number Placeholder 3"/>
          <p:cNvSpPr>
            <a:spLocks noGrp="1"/>
          </p:cNvSpPr>
          <p:nvPr>
            <p:ph type="sldNum" sz="quarter" idx="11"/>
          </p:nvPr>
        </p:nvSpPr>
        <p:spPr/>
        <p:txBody>
          <a:bodyPr/>
          <a:lstStyle/>
          <a:p>
            <a:pPr>
              <a:defRPr/>
            </a:pPr>
            <a:fld id="{A945D179-A9AE-4BE0-A764-AE39CE5851F4}" type="slidenum">
              <a:rPr lang="en-US" altLang="en-US" smtClean="0"/>
              <a:pPr>
                <a:defRPr/>
              </a:pPr>
              <a:t>‹#›</a:t>
            </a:fld>
            <a:endParaRPr lang="en-US" altLang="en-US"/>
          </a:p>
        </p:txBody>
      </p:sp>
    </p:spTree>
    <p:extLst>
      <p:ext uri="{BB962C8B-B14F-4D97-AF65-F5344CB8AC3E}">
        <p14:creationId xmlns:p14="http://schemas.microsoft.com/office/powerpoint/2010/main" val="15432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FD5F73B-8AF3-4E8A-B29D-75B41351F86B}" type="datetime1">
              <a:rPr lang="en-US" smtClean="0"/>
              <a:t>1/27/2020</a:t>
            </a:fld>
            <a:endParaRPr lang="en-US" dirty="0"/>
          </a:p>
        </p:txBody>
      </p:sp>
      <p:sp>
        <p:nvSpPr>
          <p:cNvPr id="4" name="Slide Number Placeholder 3"/>
          <p:cNvSpPr>
            <a:spLocks noGrp="1"/>
          </p:cNvSpPr>
          <p:nvPr>
            <p:ph type="sldNum" sz="quarter" idx="11"/>
          </p:nvPr>
        </p:nvSpPr>
        <p:spPr/>
        <p:txBody>
          <a:bodyPr/>
          <a:lstStyle/>
          <a:p>
            <a:pPr>
              <a:defRPr/>
            </a:pPr>
            <a:fld id="{A945D179-A9AE-4BE0-A764-AE39CE5851F4}" type="slidenum">
              <a:rPr lang="en-US" altLang="en-US" smtClean="0"/>
              <a:pPr>
                <a:defRPr/>
              </a:pPr>
              <a:t>‹#›</a:t>
            </a:fld>
            <a:endParaRPr lang="en-US" altLang="en-US"/>
          </a:p>
        </p:txBody>
      </p:sp>
    </p:spTree>
    <p:extLst>
      <p:ext uri="{BB962C8B-B14F-4D97-AF65-F5344CB8AC3E}">
        <p14:creationId xmlns:p14="http://schemas.microsoft.com/office/powerpoint/2010/main" val="321461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fld id="{34801233-4D2F-4823-91F4-025708875EDE}" type="datetime1">
              <a:rPr lang="en-US" smtClean="0"/>
              <a:t>1/27/2020</a:t>
            </a:fld>
            <a:endParaRPr lang="en-US" dirty="0"/>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945D179-A9AE-4BE0-A764-AE39CE5851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66" r:id="rId8"/>
    <p:sldLayoutId id="2147484165" r:id="rId9"/>
    <p:sldLayoutId id="2147484156" r:id="rId10"/>
    <p:sldLayoutId id="2147484157" r:id="rId11"/>
    <p:sldLayoutId id="2147484158" r:id="rId12"/>
    <p:sldLayoutId id="2147484159" r:id="rId13"/>
    <p:sldLayoutId id="2147484160" r:id="rId14"/>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Painting%20Lighting%20Explosion%20FIre.m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9.%20Hot%20Work%201-13.av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5" title="Navy ship on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447800"/>
            <a:ext cx="6629400" cy="4143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1"/>
          </p:nvPr>
        </p:nvSpPr>
        <p:spPr/>
        <p:txBody>
          <a:bodyPr/>
          <a:lstStyle/>
          <a:p>
            <a:fld id="{DEF32F8D-9AAA-47BA-950D-5666F894FA06}" type="slidenum">
              <a:rPr lang="en-US" altLang="en-US" smtClean="0"/>
              <a:pPr/>
              <a:t>1</a:t>
            </a:fld>
            <a:endParaRPr lang="en-US" altLang="en-US"/>
          </a:p>
        </p:txBody>
      </p:sp>
      <p:sp>
        <p:nvSpPr>
          <p:cNvPr id="6" name="Title 5"/>
          <p:cNvSpPr>
            <a:spLocks noGrp="1"/>
          </p:cNvSpPr>
          <p:nvPr>
            <p:ph type="title"/>
          </p:nvPr>
        </p:nvSpPr>
        <p:spPr/>
        <p:txBody>
          <a:bodyPr/>
          <a:lstStyle/>
          <a:p>
            <a:pPr algn="l"/>
            <a:r>
              <a:rPr lang="en-US" dirty="0" smtClean="0"/>
              <a:t>Preventing Fires and Hot Work</a:t>
            </a:r>
            <a:endParaRPr lang="en-US" dirty="0"/>
          </a:p>
        </p:txBody>
      </p:sp>
      <p:sp>
        <p:nvSpPr>
          <p:cNvPr id="178181" name="Text Box 40"/>
          <p:cNvSpPr txBox="1">
            <a:spLocks noChangeArrowheads="1"/>
          </p:cNvSpPr>
          <p:nvPr/>
        </p:nvSpPr>
        <p:spPr bwMode="auto">
          <a:xfrm>
            <a:off x="723900" y="5661025"/>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ja-JP" sz="800">
              <a:ea typeface="MS PGothic" pitchFamily="34" charset="-128"/>
              <a:cs typeface="Arial" pitchFamily="34" charset="0"/>
            </a:endParaRPr>
          </a:p>
          <a:p>
            <a:pPr eaLnBrk="1" hangingPunct="1">
              <a:spcBef>
                <a:spcPct val="0"/>
              </a:spcBef>
              <a:buFontTx/>
              <a:buNone/>
            </a:pPr>
            <a:r>
              <a:rPr lang="en-US" altLang="ja-JP" sz="800">
                <a:ea typeface="MS PGothic" pitchFamily="34" charset="-128"/>
                <a:cs typeface="Arial" pitchFamily="34" charset="0"/>
              </a:rPr>
              <a:t>This material was produced under grant </a:t>
            </a:r>
            <a:r>
              <a:rPr lang="en-US" altLang="en-US" sz="800">
                <a:ea typeface="MS PGothic" pitchFamily="34" charset="-128"/>
                <a:cs typeface="Arial" pitchFamily="34" charset="0"/>
              </a:rPr>
              <a:t>SH-05055-SH8- </a:t>
            </a:r>
            <a:r>
              <a:rPr lang="en-US" altLang="ja-JP" sz="800">
                <a:ea typeface="MS PGothic" pitchFamily="34" charset="-128"/>
                <a:cs typeface="Arial"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800">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a:xfrm>
            <a:off x="428625" y="623888"/>
            <a:ext cx="8229600" cy="533400"/>
          </a:xfrm>
        </p:spPr>
        <p:txBody>
          <a:bodyPr/>
          <a:lstStyle/>
          <a:p>
            <a:pPr algn="l"/>
            <a:r>
              <a:rPr lang="en-US" altLang="en-US" dirty="0" smtClean="0"/>
              <a:t>Hot Work</a:t>
            </a:r>
            <a:r>
              <a:rPr lang="en-US" altLang="en-US" sz="3600" dirty="0" smtClean="0"/>
              <a:t>	</a:t>
            </a:r>
          </a:p>
        </p:txBody>
      </p:sp>
      <p:grpSp>
        <p:nvGrpSpPr>
          <p:cNvPr id="187396" name="Group 6" descr="Quiz"/>
          <p:cNvGrpSpPr>
            <a:grpSpLocks/>
          </p:cNvGrpSpPr>
          <p:nvPr/>
        </p:nvGrpSpPr>
        <p:grpSpPr bwMode="auto">
          <a:xfrm>
            <a:off x="466725" y="1676400"/>
            <a:ext cx="8153400" cy="4064000"/>
            <a:chOff x="0" y="0"/>
            <a:chExt cx="8153400" cy="4064000"/>
          </a:xfrm>
        </p:grpSpPr>
        <p:sp>
          <p:nvSpPr>
            <p:cNvPr id="8" name="Rounded Rectangle 7"/>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a:lnSpc>
                  <a:spcPct val="90000"/>
                </a:lnSpc>
                <a:spcAft>
                  <a:spcPct val="35000"/>
                </a:spcAft>
                <a:defRPr/>
              </a:pPr>
              <a:r>
                <a:rPr lang="en-US" sz="6500" dirty="0">
                  <a:solidFill>
                    <a:schemeClr val="bg1"/>
                  </a:solidFill>
                </a:rPr>
                <a:t>QUIZ!</a:t>
              </a:r>
            </a:p>
          </p:txBody>
        </p:sp>
      </p:grpSp>
      <p:sp>
        <p:nvSpPr>
          <p:cNvPr id="10" name="Rounded Rectangle 9" descr="Question marks"/>
          <p:cNvSpPr/>
          <p:nvPr/>
        </p:nvSpPr>
        <p:spPr>
          <a:xfrm>
            <a:off x="873125" y="2082800"/>
            <a:ext cx="1630363" cy="3251200"/>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87398" name="Picture 9" descr="Arm with hand holding oversized pencil for q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0"/>
            <a:ext cx="107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pPr>
              <a:defRPr/>
            </a:pPr>
            <a:fld id="{DEF32F8D-9AAA-47BA-950D-5666F894FA06}"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838200" y="274638"/>
            <a:ext cx="7696200" cy="1143000"/>
          </a:xfrm>
        </p:spPr>
        <p:txBody>
          <a:bodyPr/>
          <a:lstStyle/>
          <a:p>
            <a:pPr algn="l"/>
            <a:r>
              <a:rPr lang="en-US" altLang="en-US" dirty="0" smtClean="0"/>
              <a:t>The PAI</a:t>
            </a:r>
            <a:br>
              <a:rPr lang="en-US" altLang="en-US" dirty="0" smtClean="0"/>
            </a:br>
            <a:r>
              <a:rPr lang="en-US" altLang="en-US" sz="2800" dirty="0" smtClean="0"/>
              <a:t>Two Workers Discussing Form</a:t>
            </a:r>
          </a:p>
        </p:txBody>
      </p:sp>
      <p:graphicFrame>
        <p:nvGraphicFramePr>
          <p:cNvPr id="2" name="Table 1" descr="Permit, Authorizing, Individual "/>
          <p:cNvGraphicFramePr>
            <a:graphicFrameLocks noGrp="1"/>
          </p:cNvGraphicFramePr>
          <p:nvPr>
            <p:extLst>
              <p:ext uri="{D42A27DB-BD31-4B8C-83A1-F6EECF244321}">
                <p14:modId xmlns:p14="http://schemas.microsoft.com/office/powerpoint/2010/main" val="1721641897"/>
              </p:ext>
            </p:extLst>
          </p:nvPr>
        </p:nvGraphicFramePr>
        <p:xfrm>
          <a:off x="457200" y="2209800"/>
          <a:ext cx="2438400" cy="1736742"/>
        </p:xfrm>
        <a:graphic>
          <a:graphicData uri="http://schemas.openxmlformats.org/drawingml/2006/table">
            <a:tbl>
              <a:tblPr firstRow="1" bandRow="1">
                <a:tableStyleId>{5C22544A-7EE6-4342-B048-85BDC9FD1C3A}</a:tableStyleId>
              </a:tblPr>
              <a:tblGrid>
                <a:gridCol w="2438400"/>
              </a:tblGrid>
              <a:tr h="578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Permit</a:t>
                      </a:r>
                    </a:p>
                  </a:txBody>
                  <a:tcPr marT="45617" marB="45617">
                    <a:solidFill>
                      <a:schemeClr val="bg2">
                        <a:lumMod val="40000"/>
                        <a:lumOff val="60000"/>
                      </a:schemeClr>
                    </a:solidFill>
                  </a:tcPr>
                </a:tc>
              </a:tr>
              <a:tr h="578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Authorizing</a:t>
                      </a:r>
                      <a:r>
                        <a:rPr lang="en-US" sz="3200" b="1" baseline="0" dirty="0" smtClean="0">
                          <a:solidFill>
                            <a:schemeClr val="tx1"/>
                          </a:solidFill>
                        </a:rPr>
                        <a:t> </a:t>
                      </a:r>
                      <a:endParaRPr lang="en-US" sz="3200" b="1" dirty="0" smtClean="0">
                        <a:solidFill>
                          <a:schemeClr val="tx1"/>
                        </a:solidFill>
                      </a:endParaRPr>
                    </a:p>
                  </a:txBody>
                  <a:tcPr marT="45617" marB="45617">
                    <a:solidFill>
                      <a:schemeClr val="bg2">
                        <a:lumMod val="40000"/>
                        <a:lumOff val="60000"/>
                      </a:schemeClr>
                    </a:solidFill>
                  </a:tcPr>
                </a:tc>
              </a:tr>
              <a:tr h="578908">
                <a:tc>
                  <a:txBody>
                    <a:bodyPr/>
                    <a:lstStyle/>
                    <a:p>
                      <a:pPr algn="l"/>
                      <a:r>
                        <a:rPr lang="en-US" sz="3200" b="1" dirty="0" smtClean="0">
                          <a:solidFill>
                            <a:schemeClr val="tx1"/>
                          </a:solidFill>
                        </a:rPr>
                        <a:t>Individual</a:t>
                      </a:r>
                      <a:endParaRPr lang="en-US" sz="3200" b="1" dirty="0">
                        <a:solidFill>
                          <a:schemeClr val="tx1"/>
                        </a:solidFill>
                      </a:endParaRPr>
                    </a:p>
                  </a:txBody>
                  <a:tcPr marT="45617" marB="45617">
                    <a:solidFill>
                      <a:schemeClr val="bg2">
                        <a:lumMod val="40000"/>
                        <a:lumOff val="60000"/>
                      </a:schemeClr>
                    </a:solidFill>
                  </a:tcPr>
                </a:tc>
              </a:tr>
            </a:tbl>
          </a:graphicData>
        </a:graphic>
      </p:graphicFrame>
      <p:pic>
        <p:nvPicPr>
          <p:cNvPr id="188429" name="Picture 6" descr="Two workers discussing Permit Authorizaing Individual ( PAI)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4038600" cy="3249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a:defRPr/>
            </a:pPr>
            <a:fld id="{A136EDFC-EDD6-4C0F-A6F4-6CF5242968A2}" type="slidenum">
              <a:rPr lang="en-US" altLang="en-US" smtClean="0"/>
              <a:pPr>
                <a:defRPr/>
              </a:pPr>
              <a:t>11</a:t>
            </a:fld>
            <a:endParaRPr lang="en-US"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algn="l"/>
            <a:r>
              <a:rPr lang="en-US" altLang="en-US" dirty="0" smtClean="0"/>
              <a:t>PAI Duties	</a:t>
            </a:r>
          </a:p>
        </p:txBody>
      </p:sp>
      <p:pic>
        <p:nvPicPr>
          <p:cNvPr id="189444" name="Picture 1" title="Fire Prevention PAI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385888"/>
            <a:ext cx="502920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pPr algn="l"/>
            <a:r>
              <a:rPr lang="en-US" altLang="en-US" dirty="0" smtClean="0"/>
              <a:t>PAI/Hot Worker Reference Guide</a:t>
            </a:r>
          </a:p>
        </p:txBody>
      </p:sp>
      <p:pic>
        <p:nvPicPr>
          <p:cNvPr id="190467" name="Picture 4" descr="Quuick Reference Guid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403350"/>
            <a:ext cx="6477000" cy="47180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274638"/>
            <a:ext cx="7772400" cy="1143000"/>
          </a:xfrm>
        </p:spPr>
        <p:txBody>
          <a:bodyPr/>
          <a:lstStyle/>
          <a:p>
            <a:pPr algn="l"/>
            <a:r>
              <a:rPr lang="en-US" altLang="en-US" dirty="0" smtClean="0"/>
              <a:t>Fire Watch Policy</a:t>
            </a:r>
            <a:br>
              <a:rPr lang="en-US" altLang="en-US" dirty="0" smtClean="0"/>
            </a:br>
            <a:r>
              <a:rPr lang="en-US" altLang="en-US" sz="2800" dirty="0" smtClean="0"/>
              <a:t>Ship Fire Being Extinguished</a:t>
            </a:r>
          </a:p>
        </p:txBody>
      </p:sp>
      <p:pic>
        <p:nvPicPr>
          <p:cNvPr id="191492" name="Picture 4" descr="Ship fire being extinguished"/>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914400" y="1600200"/>
            <a:ext cx="7162800" cy="4275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14</a:t>
            </a:fld>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274638"/>
            <a:ext cx="7772400" cy="1143000"/>
          </a:xfrm>
        </p:spPr>
        <p:txBody>
          <a:bodyPr/>
          <a:lstStyle/>
          <a:p>
            <a:pPr algn="l"/>
            <a:r>
              <a:rPr lang="en-US" altLang="en-US" dirty="0" smtClean="0"/>
              <a:t>Posting a Fire Watch </a:t>
            </a:r>
            <a:br>
              <a:rPr lang="en-US" altLang="en-US" dirty="0" smtClean="0"/>
            </a:br>
            <a:r>
              <a:rPr lang="en-US" altLang="en-US" sz="2800" dirty="0" smtClean="0"/>
              <a:t>Fire Watch Observing a Welder</a:t>
            </a:r>
          </a:p>
        </p:txBody>
      </p:sp>
      <p:pic>
        <p:nvPicPr>
          <p:cNvPr id="192515" name="Picture 4" descr="Fire Watch person observing a welde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066800" y="1600200"/>
            <a:ext cx="69342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15</a:t>
            </a:fld>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85800" y="274638"/>
            <a:ext cx="7772400" cy="1143000"/>
          </a:xfrm>
        </p:spPr>
        <p:txBody>
          <a:bodyPr/>
          <a:lstStyle/>
          <a:p>
            <a:pPr algn="l"/>
            <a:r>
              <a:rPr lang="en-US" altLang="en-US" smtClean="0"/>
              <a:t>Duties of a Fire Watch</a:t>
            </a:r>
            <a:br>
              <a:rPr lang="en-US" altLang="en-US" smtClean="0"/>
            </a:br>
            <a:r>
              <a:rPr lang="en-US" altLang="en-US" sz="2800" smtClean="0"/>
              <a:t>Worker Handling a Fire Extinguisher</a:t>
            </a:r>
          </a:p>
        </p:txBody>
      </p:sp>
      <p:pic>
        <p:nvPicPr>
          <p:cNvPr id="193539" name="Picture 4" descr="Figure 3: Fire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705600" cy="418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16</a:t>
            </a:fld>
            <a:endParaRPr lang="en-US"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274638"/>
            <a:ext cx="7772400" cy="1143000"/>
          </a:xfrm>
        </p:spPr>
        <p:txBody>
          <a:bodyPr/>
          <a:lstStyle/>
          <a:p>
            <a:pPr algn="l"/>
            <a:r>
              <a:rPr lang="en-US" altLang="en-US" dirty="0" smtClean="0"/>
              <a:t>More Fire Watch Duties</a:t>
            </a:r>
            <a:br>
              <a:rPr lang="en-US" altLang="en-US" dirty="0" smtClean="0"/>
            </a:br>
            <a:r>
              <a:rPr lang="en-US" altLang="en-US" sz="2800" dirty="0" smtClean="0"/>
              <a:t>Paper on Fire</a:t>
            </a:r>
          </a:p>
        </p:txBody>
      </p:sp>
      <p:pic>
        <p:nvPicPr>
          <p:cNvPr id="194564" name="Picture 4" descr="Paper on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9624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65" name="Picture 5" descr="Paper on f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114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17</a:t>
            </a:fld>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a:xfrm>
            <a:off x="457200" y="579438"/>
            <a:ext cx="8229600" cy="533400"/>
          </a:xfrm>
        </p:spPr>
        <p:txBody>
          <a:bodyPr/>
          <a:lstStyle/>
          <a:p>
            <a:pPr algn="l"/>
            <a:r>
              <a:rPr lang="en-US" altLang="en-US" dirty="0" smtClean="0"/>
              <a:t>Fire Watch Exercise</a:t>
            </a:r>
            <a:br>
              <a:rPr lang="en-US" altLang="en-US" dirty="0" smtClean="0"/>
            </a:br>
            <a:r>
              <a:rPr lang="en-US" altLang="en-US" sz="2800" dirty="0" smtClean="0"/>
              <a:t>Ship Drawing With Numbered Spaces</a:t>
            </a:r>
          </a:p>
        </p:txBody>
      </p:sp>
      <p:graphicFrame>
        <p:nvGraphicFramePr>
          <p:cNvPr id="195588" name="Object 2" descr="Ship drawing with numbered spaces"/>
          <p:cNvGraphicFramePr>
            <a:graphicFrameLocks noGrp="1" noChangeAspect="1"/>
          </p:cNvGraphicFramePr>
          <p:nvPr>
            <p:ph type="body" idx="4294967295"/>
            <p:extLst>
              <p:ext uri="{D42A27DB-BD31-4B8C-83A1-F6EECF244321}">
                <p14:modId xmlns:p14="http://schemas.microsoft.com/office/powerpoint/2010/main" val="43710411"/>
              </p:ext>
            </p:extLst>
          </p:nvPr>
        </p:nvGraphicFramePr>
        <p:xfrm>
          <a:off x="533400" y="1524000"/>
          <a:ext cx="8458200" cy="4572000"/>
        </p:xfrm>
        <a:graphic>
          <a:graphicData uri="http://schemas.openxmlformats.org/presentationml/2006/ole">
            <mc:AlternateContent xmlns:mc="http://schemas.openxmlformats.org/markup-compatibility/2006">
              <mc:Choice xmlns:v="urn:schemas-microsoft-com:vml" Requires="v">
                <p:oleObj spid="_x0000_s195631" name="Picture" r:id="rId4" imgW="5930668" imgH="2018983" progId="Word.Picture.8">
                  <p:embed/>
                </p:oleObj>
              </mc:Choice>
              <mc:Fallback>
                <p:oleObj name="Picture" r:id="rId4" imgW="5930668" imgH="2018983"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49091" b="-3636"/>
                      <a:stretch>
                        <a:fillRect/>
                      </a:stretch>
                    </p:blipFill>
                    <p:spPr bwMode="auto">
                      <a:xfrm>
                        <a:off x="533400" y="1524000"/>
                        <a:ext cx="8458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DEF32F8D-9AAA-47BA-950D-5666F894FA06}" type="slidenum">
              <a:rPr lang="en-US" altLang="en-US" smtClean="0"/>
              <a:pPr>
                <a:defRPr/>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274638"/>
            <a:ext cx="7772400" cy="1143000"/>
          </a:xfrm>
        </p:spPr>
        <p:txBody>
          <a:bodyPr/>
          <a:lstStyle/>
          <a:p>
            <a:pPr algn="l"/>
            <a:r>
              <a:rPr lang="en-US" altLang="en-US" dirty="0" smtClean="0"/>
              <a:t>Responding to a Fire</a:t>
            </a:r>
            <a:br>
              <a:rPr lang="en-US" altLang="en-US" dirty="0" smtClean="0"/>
            </a:br>
            <a:r>
              <a:rPr lang="en-US" altLang="en-US" sz="2800" dirty="0" err="1" smtClean="0"/>
              <a:t>Fire</a:t>
            </a:r>
            <a:r>
              <a:rPr lang="en-US" altLang="en-US" sz="2800" dirty="0" smtClean="0"/>
              <a:t> Extinguisher</a:t>
            </a:r>
          </a:p>
        </p:txBody>
      </p:sp>
      <p:pic>
        <p:nvPicPr>
          <p:cNvPr id="196612" name="Picture 4" descr="MPj031427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715000"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descr="Fire extinguisher alarm"/>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A136EDFC-EDD6-4C0F-A6F4-6CF5242968A2}" type="slidenum">
              <a:rPr lang="en-US" altLang="en-US" smtClean="0"/>
              <a:pPr>
                <a:defRPr/>
              </a:pPr>
              <a:t>19</a:t>
            </a:fld>
            <a:endParaRPr lang="en-US"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EF32F8D-9AAA-47BA-950D-5666F894FA06}" type="slidenum">
              <a:rPr lang="en-US" altLang="en-US" smtClean="0"/>
              <a:pPr/>
              <a:t>2</a:t>
            </a:fld>
            <a:endParaRPr lang="en-US" altLang="en-US"/>
          </a:p>
        </p:txBody>
      </p:sp>
      <p:sp>
        <p:nvSpPr>
          <p:cNvPr id="6" name="Title 5"/>
          <p:cNvSpPr>
            <a:spLocks noGrp="1"/>
          </p:cNvSpPr>
          <p:nvPr>
            <p:ph type="title"/>
          </p:nvPr>
        </p:nvSpPr>
        <p:spPr/>
        <p:txBody>
          <a:bodyPr/>
          <a:lstStyle/>
          <a:p>
            <a:pPr algn="l"/>
            <a:r>
              <a:rPr lang="en-US" dirty="0" smtClean="0"/>
              <a:t>Topics</a:t>
            </a:r>
            <a:endParaRPr lang="en-US" dirty="0"/>
          </a:p>
        </p:txBody>
      </p:sp>
      <p:sp>
        <p:nvSpPr>
          <p:cNvPr id="179204" name="Text Box 40"/>
          <p:cNvSpPr txBox="1">
            <a:spLocks noChangeArrowheads="1"/>
          </p:cNvSpPr>
          <p:nvPr/>
        </p:nvSpPr>
        <p:spPr bwMode="auto">
          <a:xfrm>
            <a:off x="723900" y="5661025"/>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ja-JP" sz="800">
              <a:ea typeface="MS PGothic" pitchFamily="34" charset="-128"/>
              <a:cs typeface="Arial" pitchFamily="34" charset="0"/>
            </a:endParaRPr>
          </a:p>
          <a:p>
            <a:pPr eaLnBrk="1" hangingPunct="1">
              <a:spcBef>
                <a:spcPct val="0"/>
              </a:spcBef>
              <a:buFontTx/>
              <a:buNone/>
            </a:pPr>
            <a:r>
              <a:rPr lang="en-US" altLang="ja-JP" sz="800">
                <a:ea typeface="MS PGothic" pitchFamily="34" charset="-128"/>
                <a:cs typeface="Arial" pitchFamily="34" charset="0"/>
              </a:rPr>
              <a:t>This material was produced under grant </a:t>
            </a:r>
            <a:r>
              <a:rPr lang="en-US" altLang="en-US" sz="800">
                <a:ea typeface="MS PGothic" pitchFamily="34" charset="-128"/>
                <a:cs typeface="Arial" pitchFamily="34" charset="0"/>
              </a:rPr>
              <a:t>SH-05055-SH8- </a:t>
            </a:r>
            <a:r>
              <a:rPr lang="en-US" altLang="ja-JP" sz="800">
                <a:ea typeface="MS PGothic" pitchFamily="34" charset="-128"/>
                <a:cs typeface="Arial"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800">
              <a:ea typeface="MS PGothic" pitchFamily="34" charset="-128"/>
              <a:cs typeface="Arial" pitchFamily="34" charset="0"/>
            </a:endParaRPr>
          </a:p>
        </p:txBody>
      </p:sp>
      <p:pic>
        <p:nvPicPr>
          <p:cNvPr id="179205" name="Picture 1" descr="Shipyard worker performing hot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65325"/>
            <a:ext cx="63246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381000"/>
            <a:ext cx="8458200" cy="1143000"/>
          </a:xfrm>
        </p:spPr>
        <p:txBody>
          <a:bodyPr/>
          <a:lstStyle/>
          <a:p>
            <a:pPr algn="l"/>
            <a:r>
              <a:rPr lang="en-US" altLang="en-US" dirty="0" smtClean="0"/>
              <a:t>Muster Areas</a:t>
            </a:r>
            <a:br>
              <a:rPr lang="en-US" altLang="en-US" dirty="0" smtClean="0"/>
            </a:br>
            <a:r>
              <a:rPr lang="en-US" altLang="en-US" sz="2800" dirty="0" smtClean="0"/>
              <a:t>Shipyard Workers at Muster Area </a:t>
            </a:r>
          </a:p>
        </p:txBody>
      </p:sp>
      <p:pic>
        <p:nvPicPr>
          <p:cNvPr id="197636" name="Picture 4" title="Shipyard workers at muster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70866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A136EDFC-EDD6-4C0F-A6F4-6CF5242968A2}" type="slidenum">
              <a:rPr lang="en-US" altLang="en-US" smtClean="0"/>
              <a:pPr>
                <a:defRPr/>
              </a:pPr>
              <a:t>20</a:t>
            </a:fld>
            <a:endParaRPr lang="en-US"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a:xfrm>
            <a:off x="430213" y="914400"/>
            <a:ext cx="8229600" cy="533400"/>
          </a:xfrm>
        </p:spPr>
        <p:txBody>
          <a:bodyPr/>
          <a:lstStyle/>
          <a:p>
            <a:pPr algn="l"/>
            <a:r>
              <a:rPr lang="en-US" altLang="en-US" dirty="0" smtClean="0"/>
              <a:t>Fire Watch/Fire Response</a:t>
            </a:r>
            <a:r>
              <a:rPr lang="en-US" altLang="en-US" sz="3600" dirty="0" smtClean="0"/>
              <a:t>	</a:t>
            </a:r>
          </a:p>
        </p:txBody>
      </p:sp>
      <p:grpSp>
        <p:nvGrpSpPr>
          <p:cNvPr id="198660" name="Group 6" title="Quiz"/>
          <p:cNvGrpSpPr>
            <a:grpSpLocks/>
          </p:cNvGrpSpPr>
          <p:nvPr/>
        </p:nvGrpSpPr>
        <p:grpSpPr bwMode="auto">
          <a:xfrm>
            <a:off x="466725" y="1676400"/>
            <a:ext cx="8153400" cy="4064000"/>
            <a:chOff x="0" y="0"/>
            <a:chExt cx="8153400" cy="4064000"/>
          </a:xfrm>
        </p:grpSpPr>
        <p:sp>
          <p:nvSpPr>
            <p:cNvPr id="8" name="Rounded Rectangle 7"/>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descr="Quiz"/>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a:lnSpc>
                  <a:spcPct val="90000"/>
                </a:lnSpc>
                <a:spcAft>
                  <a:spcPct val="35000"/>
                </a:spcAft>
                <a:defRPr/>
              </a:pPr>
              <a:r>
                <a:rPr lang="en-US" sz="6500" dirty="0">
                  <a:solidFill>
                    <a:schemeClr val="bg1"/>
                  </a:solidFill>
                </a:rPr>
                <a:t>QUIZ!</a:t>
              </a:r>
            </a:p>
          </p:txBody>
        </p:sp>
      </p:grpSp>
      <p:sp>
        <p:nvSpPr>
          <p:cNvPr id="10" name="Rounded Rectangle 9" descr="Question marks"/>
          <p:cNvSpPr/>
          <p:nvPr/>
        </p:nvSpPr>
        <p:spPr>
          <a:xfrm>
            <a:off x="873125" y="2082800"/>
            <a:ext cx="1630363" cy="3251200"/>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1"/>
          </p:nvPr>
        </p:nvSpPr>
        <p:spPr/>
        <p:txBody>
          <a:bodyPr/>
          <a:lstStyle/>
          <a:p>
            <a:pPr>
              <a:defRPr/>
            </a:pPr>
            <a:fld id="{DEF32F8D-9AAA-47BA-950D-5666F894FA06}"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algn="l"/>
            <a:r>
              <a:rPr lang="en-US" altLang="en-US" dirty="0" smtClean="0"/>
              <a:t>Applicable References</a:t>
            </a:r>
            <a:br>
              <a:rPr lang="en-US" altLang="en-US" dirty="0" smtClean="0"/>
            </a:br>
            <a:r>
              <a:rPr lang="en-US" altLang="en-US" sz="2800" dirty="0" smtClean="0"/>
              <a:t>Regulatory Bodies Logos</a:t>
            </a:r>
            <a:endParaRPr lang="en-US" altLang="en-US" dirty="0" smtClean="0"/>
          </a:p>
        </p:txBody>
      </p:sp>
      <p:pic>
        <p:nvPicPr>
          <p:cNvPr id="180227" name="Picture 4" descr="NAVSEA LOGO">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117725" y="1749425"/>
            <a:ext cx="3440113" cy="1530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228" name="Picture 1" descr="NFPA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5613" y="1749425"/>
            <a:ext cx="1512887" cy="151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0229" name="Picture 7" descr="OSHA LOGO"/>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7725" y="3279775"/>
            <a:ext cx="4930775" cy="193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dirty="0" smtClean="0"/>
              <a:t>Hazards</a:t>
            </a:r>
            <a:br>
              <a:rPr lang="en-US" altLang="en-US" dirty="0" smtClean="0"/>
            </a:br>
            <a:r>
              <a:rPr lang="en-US" altLang="en-US" sz="2800" dirty="0" smtClean="0"/>
              <a:t>Ship Fire Being Extinguished</a:t>
            </a:r>
          </a:p>
        </p:txBody>
      </p:sp>
      <p:pic>
        <p:nvPicPr>
          <p:cNvPr id="181252" name="Picture 4" descr="Ship fire being extinguished">
            <a:hlinkClick r:id="rId3" action="ppaction://hlinkfile"/>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914400" y="1600200"/>
            <a:ext cx="73914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A136EDFC-EDD6-4C0F-A6F4-6CF5242968A2}" type="slidenum">
              <a:rPr lang="en-US" altLang="en-US" smtClean="0"/>
              <a:pPr>
                <a:defRPr/>
              </a:pPr>
              <a:t>4</a:t>
            </a:fld>
            <a:endParaRPr lang="en-US" alt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04800"/>
            <a:ext cx="7772400" cy="1143000"/>
          </a:xfrm>
        </p:spPr>
        <p:txBody>
          <a:bodyPr/>
          <a:lstStyle/>
          <a:p>
            <a:pPr algn="l"/>
            <a:r>
              <a:rPr lang="en-US" altLang="en-US" dirty="0" smtClean="0"/>
              <a:t>Hot Work</a:t>
            </a:r>
            <a:br>
              <a:rPr lang="en-US" altLang="en-US" dirty="0" smtClean="0"/>
            </a:br>
            <a:r>
              <a:rPr lang="en-US" altLang="en-US" sz="2800" dirty="0" smtClean="0"/>
              <a:t>Flames</a:t>
            </a:r>
          </a:p>
        </p:txBody>
      </p:sp>
      <p:pic>
        <p:nvPicPr>
          <p:cNvPr id="182276" name="Picture 4" title="Flames and words &quot;Hot Wor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1628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A136EDFC-EDD6-4C0F-A6F4-6CF5242968A2}" type="slidenum">
              <a:rPr lang="en-US" altLang="en-US" smtClean="0"/>
              <a:pPr>
                <a:defRPr/>
              </a:pPr>
              <a:t>5</a:t>
            </a:fld>
            <a:endParaRPr lang="en-US"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algn="l"/>
            <a:r>
              <a:rPr lang="en-US" altLang="en-US" dirty="0" smtClean="0"/>
              <a:t>Your Hot Work</a:t>
            </a:r>
            <a:br>
              <a:rPr lang="en-US" altLang="en-US" dirty="0" smtClean="0"/>
            </a:br>
            <a:r>
              <a:rPr lang="en-US" altLang="en-US" sz="2800" dirty="0" smtClean="0"/>
              <a:t>Shipyard Worker Performing Hot Work</a:t>
            </a:r>
          </a:p>
        </p:txBody>
      </p:sp>
      <p:pic>
        <p:nvPicPr>
          <p:cNvPr id="183299" name="Picture 2" descr="Shipyard worker performing ho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710363" cy="419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11150"/>
            <a:ext cx="7772400" cy="1144588"/>
          </a:xfrm>
          <a:noFill/>
        </p:spPr>
        <p:txBody>
          <a:bodyPr lIns="92075" tIns="46038" rIns="92075" bIns="46038"/>
          <a:lstStyle/>
          <a:p>
            <a:pPr algn="l"/>
            <a:r>
              <a:rPr lang="en-US" altLang="en-US" dirty="0" smtClean="0"/>
              <a:t>Working in Multiple Worksites</a:t>
            </a:r>
            <a:br>
              <a:rPr lang="en-US" altLang="en-US" dirty="0" smtClean="0"/>
            </a:br>
            <a:r>
              <a:rPr lang="en-US" altLang="en-US" sz="2800" dirty="0" smtClean="0"/>
              <a:t>Ship Near Coronado Bridge</a:t>
            </a:r>
          </a:p>
        </p:txBody>
      </p:sp>
      <p:pic>
        <p:nvPicPr>
          <p:cNvPr id="184324" name="Picture 4" descr="Ship under Coronado Bridge in San Diego, CA"/>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1524000" y="1600200"/>
            <a:ext cx="6172200" cy="4557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7</a:t>
            </a:fld>
            <a:endParaRPr lang="en-US" alt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274638"/>
            <a:ext cx="7772400" cy="1143000"/>
          </a:xfrm>
        </p:spPr>
        <p:txBody>
          <a:bodyPr/>
          <a:lstStyle/>
          <a:p>
            <a:pPr algn="l"/>
            <a:r>
              <a:rPr lang="en-US" altLang="en-US" dirty="0" smtClean="0"/>
              <a:t>Hose Lines and Torches</a:t>
            </a:r>
            <a:br>
              <a:rPr lang="en-US" altLang="en-US" dirty="0" smtClean="0"/>
            </a:br>
            <a:r>
              <a:rPr lang="en-US" altLang="en-US" sz="2400" dirty="0" smtClean="0"/>
              <a:t>Two Workers Working with Lines and Torches</a:t>
            </a:r>
          </a:p>
        </p:txBody>
      </p:sp>
      <p:pic>
        <p:nvPicPr>
          <p:cNvPr id="185347" name="Picture 4" descr="Two workers working with lines and tor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6172200" cy="4421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8</a:t>
            </a:fld>
            <a:endParaRPr lang="en-US"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274638"/>
            <a:ext cx="7772400" cy="1143000"/>
          </a:xfrm>
        </p:spPr>
        <p:txBody>
          <a:bodyPr/>
          <a:lstStyle/>
          <a:p>
            <a:pPr algn="l"/>
            <a:r>
              <a:rPr lang="en-US" altLang="en-US" dirty="0" smtClean="0"/>
              <a:t>Flammables and Combustibles</a:t>
            </a:r>
            <a:br>
              <a:rPr lang="en-US" altLang="en-US" dirty="0" smtClean="0"/>
            </a:br>
            <a:r>
              <a:rPr lang="en-US" altLang="en-US" sz="2800" dirty="0" smtClean="0"/>
              <a:t>Room with Furniture</a:t>
            </a:r>
          </a:p>
        </p:txBody>
      </p:sp>
      <p:pic>
        <p:nvPicPr>
          <p:cNvPr id="186372" name="Picture 4" descr="Room with furniture on 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172200" cy="4302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A136EDFC-EDD6-4C0F-A6F4-6CF5242968A2}" type="slidenum">
              <a:rPr lang="en-US" altLang="en-US" smtClean="0"/>
              <a:pPr>
                <a:defRPr/>
              </a:pPr>
              <a:t>9</a:t>
            </a:fld>
            <a:endParaRPr lang="en-US"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19381</TotalTime>
  <Words>2374</Words>
  <Application>Microsoft Office PowerPoint</Application>
  <PresentationFormat>On-screen Show (4:3)</PresentationFormat>
  <Paragraphs>322</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ＭＳ Ｐゴシック</vt:lpstr>
      <vt:lpstr>ＭＳ Ｐゴシック</vt:lpstr>
      <vt:lpstr>Arial</vt:lpstr>
      <vt:lpstr>Calibri</vt:lpstr>
      <vt:lpstr>Symbol</vt:lpstr>
      <vt:lpstr>Default Design</vt:lpstr>
      <vt:lpstr>Picture</vt:lpstr>
      <vt:lpstr>Preventing Fires and Hot Work</vt:lpstr>
      <vt:lpstr>Topics</vt:lpstr>
      <vt:lpstr>Applicable References Regulatory Bodies Logos</vt:lpstr>
      <vt:lpstr>Hazards Ship Fire Being Extinguished</vt:lpstr>
      <vt:lpstr>Hot Work Flames</vt:lpstr>
      <vt:lpstr>Your Hot Work Shipyard Worker Performing Hot Work</vt:lpstr>
      <vt:lpstr>Working in Multiple Worksites Ship Near Coronado Bridge</vt:lpstr>
      <vt:lpstr>Hose Lines and Torches Two Workers Working with Lines and Torches</vt:lpstr>
      <vt:lpstr>Flammables and Combustibles Room with Furniture</vt:lpstr>
      <vt:lpstr>Hot Work </vt:lpstr>
      <vt:lpstr>The PAI Two Workers Discussing Form</vt:lpstr>
      <vt:lpstr>PAI Duties </vt:lpstr>
      <vt:lpstr>PAI/Hot Worker Reference Guide</vt:lpstr>
      <vt:lpstr>Fire Watch Policy Ship Fire Being Extinguished</vt:lpstr>
      <vt:lpstr>Posting a Fire Watch  Fire Watch Observing a Welder</vt:lpstr>
      <vt:lpstr>Duties of a Fire Watch Worker Handling a Fire Extinguisher</vt:lpstr>
      <vt:lpstr>More Fire Watch Duties Paper on Fire</vt:lpstr>
      <vt:lpstr>Fire Watch Exercise Ship Drawing With Numbered Spaces</vt:lpstr>
      <vt:lpstr>Responding to a Fire Fire Extinguisher</vt:lpstr>
      <vt:lpstr>Muster Areas Shipyard Workers at Muster Area </vt:lpstr>
      <vt:lpstr>Fire Watch/Fire Response </vt:lpstr>
    </vt:vector>
  </TitlesOfParts>
  <Company>BTS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S2P2 Training Manual</dc:title>
  <dc:creator>Owner</dc:creator>
  <cp:lastModifiedBy>Thomas Bright</cp:lastModifiedBy>
  <cp:revision>529</cp:revision>
  <cp:lastPrinted>2018-12-27T18:37:36Z</cp:lastPrinted>
  <dcterms:created xsi:type="dcterms:W3CDTF">2009-10-20T22:52:57Z</dcterms:created>
  <dcterms:modified xsi:type="dcterms:W3CDTF">2020-01-27T21:43:13Z</dcterms:modified>
</cp:coreProperties>
</file>