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1166" r:id="rId2"/>
    <p:sldId id="1167" r:id="rId3"/>
    <p:sldId id="1101" r:id="rId4"/>
    <p:sldId id="1102" r:id="rId5"/>
    <p:sldId id="1103" r:id="rId6"/>
    <p:sldId id="1104" r:id="rId7"/>
    <p:sldId id="1105" r:id="rId8"/>
    <p:sldId id="1106" r:id="rId9"/>
    <p:sldId id="1107" r:id="rId10"/>
    <p:sldId id="1108" r:id="rId11"/>
    <p:sldId id="1109" r:id="rId12"/>
    <p:sldId id="1110" r:id="rId13"/>
    <p:sldId id="1111" r:id="rId14"/>
    <p:sldId id="1112" r:id="rId15"/>
    <p:sldId id="1113" r:id="rId16"/>
    <p:sldId id="1114" r:id="rId17"/>
    <p:sldId id="1115" r:id="rId18"/>
    <p:sldId id="1116" r:id="rId19"/>
    <p:sldId id="1117" r:id="rId20"/>
    <p:sldId id="1118" r:id="rId21"/>
    <p:sldId id="1119" r:id="rId2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4364" autoAdjust="0"/>
  </p:normalViewPr>
  <p:slideViewPr>
    <p:cSldViewPr>
      <p:cViewPr varScale="1">
        <p:scale>
          <a:sx n="75" d="100"/>
          <a:sy n="75" d="100"/>
        </p:scale>
        <p:origin x="123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902"/>
    </p:cViewPr>
  </p:sorterViewPr>
  <p:notesViewPr>
    <p:cSldViewPr>
      <p:cViewPr varScale="1">
        <p:scale>
          <a:sx n="55" d="100"/>
          <a:sy n="55" d="100"/>
        </p:scale>
        <p:origin x="-2022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SDSRA-S2P2</a:t>
            </a:r>
          </a:p>
        </p:txBody>
      </p:sp>
      <p:sp>
        <p:nvSpPr>
          <p:cNvPr id="76803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94AA332-309E-45BD-9026-C5959E0D6EED}" type="datetimeFigureOut">
              <a:rPr lang="en-US"/>
              <a:pPr>
                <a:defRPr/>
              </a:pPr>
              <a:t>9/16/2019</a:t>
            </a:fld>
            <a:endParaRPr lang="en-US" dirty="0"/>
          </a:p>
        </p:txBody>
      </p:sp>
      <p:sp>
        <p:nvSpPr>
          <p:cNvPr id="7680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C9332D8-ACEA-4F43-8BB6-D71F1188F9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146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SDSRA-S2P2</a:t>
            </a:r>
          </a:p>
        </p:txBody>
      </p:sp>
      <p:sp>
        <p:nvSpPr>
          <p:cNvPr id="5123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324082A-144D-4BD0-BD21-940477172969}" type="datetimeFigureOut">
              <a:rPr lang="en-US"/>
              <a:pPr>
                <a:defRPr/>
              </a:pPr>
              <a:t>9/16/2019</a:t>
            </a:fld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41850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4838"/>
            <a:ext cx="561022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062EB75-5E4D-4324-BD1E-F75D8ADBFD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53806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24.png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8250" y="642938"/>
            <a:ext cx="4648200" cy="3486150"/>
          </a:xfrm>
          <a:ln/>
        </p:spPr>
      </p:sp>
      <p:sp>
        <p:nvSpPr>
          <p:cNvPr id="62467" name="Notes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s-MX" altLang="en-US" b="1" kern="0" dirty="0">
                <a:solidFill>
                  <a:srgbClr val="000000"/>
                </a:solidFill>
                <a:latin typeface="Arial"/>
              </a:rPr>
              <a:t>Referencias</a:t>
            </a:r>
          </a:p>
          <a:p>
            <a:pPr marL="169993" indent="-169993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MX" altLang="en-US" b="1" kern="0" dirty="0">
                <a:solidFill>
                  <a:srgbClr val="000000"/>
                </a:solidFill>
                <a:latin typeface="Arial"/>
              </a:rPr>
              <a:t>NAVSEA artículo estándar 009-07</a:t>
            </a:r>
          </a:p>
          <a:p>
            <a:pPr marL="169993" indent="-169993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s-MX" altLang="en-US" b="1" kern="0" dirty="0">
              <a:solidFill>
                <a:srgbClr val="000000"/>
              </a:solidFill>
              <a:latin typeface="Arial"/>
            </a:endParaRPr>
          </a:p>
          <a:p>
            <a:pPr marL="169993" indent="-169993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MX" altLang="en-US" b="1" kern="0" dirty="0">
                <a:solidFill>
                  <a:srgbClr val="000000"/>
                </a:solidFill>
                <a:latin typeface="Arial"/>
              </a:rPr>
              <a:t>29 CFR 1915, Normas de Seguridad y Salud Ocupacional para el empleo en astilleros</a:t>
            </a:r>
          </a:p>
          <a:p>
            <a:pPr marL="169993" indent="-169993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s-MX" altLang="en-US" b="1" kern="0" dirty="0">
              <a:solidFill>
                <a:srgbClr val="000000"/>
              </a:solidFill>
              <a:latin typeface="Arial"/>
            </a:endParaRPr>
          </a:p>
          <a:p>
            <a:pPr marL="169993" indent="-169993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MX" altLang="en-US" b="1" kern="0" dirty="0">
                <a:solidFill>
                  <a:srgbClr val="000000"/>
                </a:solidFill>
                <a:latin typeface="Arial"/>
              </a:rPr>
              <a:t>NFPA 51B, Estándar para la prevención de incendios durante la soldadura, el corte y otros trabajos calientes</a:t>
            </a:r>
          </a:p>
          <a:p>
            <a:pPr marL="169993" indent="-169993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s-MX" altLang="en-US" b="1" kern="0" dirty="0">
              <a:solidFill>
                <a:srgbClr val="000000"/>
              </a:solidFill>
              <a:latin typeface="Arial"/>
            </a:endParaRPr>
          </a:p>
          <a:p>
            <a:pPr marL="169993" indent="-169993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MX" altLang="en-US" b="1" kern="0" dirty="0">
                <a:solidFill>
                  <a:srgbClr val="000000"/>
                </a:solidFill>
                <a:latin typeface="Arial"/>
              </a:rPr>
              <a:t>NFPA 312, Norma para la prevención de incendios de buques durante la construcción, reparación y puesta en marcha </a:t>
            </a:r>
          </a:p>
          <a:p>
            <a:pPr marL="169993" indent="-169993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s-MX" altLang="en-US" b="1" kern="0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ct val="20000"/>
              </a:spcBef>
              <a:defRPr/>
            </a:pPr>
            <a:r>
              <a:rPr lang="es-MX" altLang="en-US" b="1" kern="0" dirty="0">
                <a:solidFill>
                  <a:srgbClr val="000000"/>
                </a:solidFill>
                <a:latin typeface="Arial"/>
              </a:rPr>
              <a:t>¿Qué se debería haber hecho de manera diferente?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1400" b="1" kern="0" dirty="0">
                <a:solidFill>
                  <a:srgbClr val="000000"/>
                </a:solidFill>
                <a:latin typeface="Arial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357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013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030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432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76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939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511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083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655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7F7E39F1-C065-476D-A304-AB1CE56410C4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186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088" y="4414838"/>
            <a:ext cx="5610225" cy="3967162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s-MX" altLang="en-US" b="1" dirty="0"/>
              <a:t>Más información sobre el Individuo Autorizador del Permiso</a:t>
            </a:r>
          </a:p>
          <a:p>
            <a:pPr>
              <a:defRPr/>
            </a:pPr>
            <a:r>
              <a:rPr lang="es-MX" altLang="en-US" dirty="0"/>
              <a:t>Además:</a:t>
            </a:r>
          </a:p>
          <a:p>
            <a:pPr>
              <a:defRPr/>
            </a:pPr>
            <a:r>
              <a:rPr lang="es-MX" altLang="en-US" dirty="0"/>
              <a:t>El PAI debe ser entrenado en sus deberes </a:t>
            </a:r>
          </a:p>
          <a:p>
            <a:pPr>
              <a:defRPr/>
            </a:pPr>
            <a:r>
              <a:rPr lang="es-MX" altLang="en-US" dirty="0"/>
              <a:t>El PAI debe ser una persona competente según lo definido por NAVSEA 009-07 (SYCP)</a:t>
            </a:r>
          </a:p>
          <a:p>
            <a:pPr>
              <a:defRPr/>
            </a:pPr>
            <a:r>
              <a:rPr lang="es-MX" altLang="en-US" b="1" dirty="0"/>
              <a:t>El PAI debe aprobar todo el trabajo caliente en el formulario de autorización de trabajo (WAF) y el </a:t>
            </a:r>
            <a:r>
              <a:rPr lang="es-MX" altLang="en-US" b="1" dirty="0" err="1"/>
              <a:t>Chit</a:t>
            </a:r>
            <a:r>
              <a:rPr lang="es-MX" altLang="en-US" b="1" dirty="0"/>
              <a:t> asociado</a:t>
            </a:r>
          </a:p>
          <a:p>
            <a:pPr>
              <a:defRPr/>
            </a:pPr>
            <a:r>
              <a:rPr lang="es-MX" altLang="en-US" b="1" dirty="0"/>
              <a:t>NFPA 51 B PAI – deberes y responsabilidades del PAI:</a:t>
            </a:r>
          </a:p>
          <a:p>
            <a:pPr marL="169993" indent="-169993">
              <a:buFont typeface="Arial" panose="020B0604020202020204" pitchFamily="34" charset="0"/>
              <a:buChar char="•"/>
              <a:defRPr/>
            </a:pPr>
            <a:r>
              <a:rPr lang="es-MX" altLang="en-US" dirty="0"/>
              <a:t>Completa y aprueba el permiso de trabajo caliente</a:t>
            </a:r>
          </a:p>
          <a:p>
            <a:pPr marL="169993" indent="-169993">
              <a:buFont typeface="Arial" panose="020B0604020202020204" pitchFamily="34" charset="0"/>
              <a:buChar char="•"/>
              <a:defRPr/>
            </a:pPr>
            <a:r>
              <a:rPr lang="es-MX" altLang="en-US" dirty="0"/>
              <a:t>Determina los peligros</a:t>
            </a:r>
          </a:p>
          <a:p>
            <a:pPr marL="169993" indent="-169993">
              <a:buFont typeface="Arial" panose="020B0604020202020204" pitchFamily="34" charset="0"/>
              <a:buChar char="•"/>
              <a:defRPr/>
            </a:pPr>
            <a:r>
              <a:rPr lang="es-MX" altLang="en-US" dirty="0"/>
              <a:t>Determina el EPP requerido</a:t>
            </a:r>
          </a:p>
          <a:p>
            <a:pPr marL="169993" indent="-169993">
              <a:buFont typeface="Arial" panose="020B0604020202020204" pitchFamily="34" charset="0"/>
              <a:buChar char="•"/>
              <a:defRPr/>
            </a:pPr>
            <a:r>
              <a:rPr lang="es-MX" altLang="en-US" dirty="0"/>
              <a:t>Aprueba métodos y programaciones</a:t>
            </a:r>
          </a:p>
          <a:p>
            <a:pPr marL="169993" indent="-169993">
              <a:buFont typeface="Arial" panose="020B0604020202020204" pitchFamily="34" charset="0"/>
              <a:buChar char="•"/>
              <a:defRPr/>
            </a:pPr>
            <a:r>
              <a:rPr lang="es-MX" altLang="en-US" dirty="0"/>
              <a:t>Determina el funcionamiento y la ubicación del equipo de extinción y protecciones contra incendios</a:t>
            </a:r>
          </a:p>
          <a:p>
            <a:pPr marL="169993" indent="-169993">
              <a:buFont typeface="Arial" panose="020B0604020202020204" pitchFamily="34" charset="0"/>
              <a:buChar char="•"/>
              <a:defRPr/>
            </a:pPr>
            <a:r>
              <a:rPr lang="es-MX" altLang="en-US" dirty="0"/>
              <a:t>Requisitos Guardias contra incendios</a:t>
            </a:r>
          </a:p>
          <a:p>
            <a:pPr marL="169993" indent="-169993">
              <a:buFont typeface="Arial" panose="020B0604020202020204" pitchFamily="34" charset="0"/>
              <a:buChar char="•"/>
              <a:defRPr/>
            </a:pPr>
            <a:r>
              <a:rPr lang="es-MX" altLang="en-US" dirty="0"/>
              <a:t>Líneas de comunicación entre e guardia contra incendios y el trabajador que realiza el trabajo caliente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375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013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030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432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76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939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511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083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655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3B3F6D8A-2CDD-4C79-B157-1A313FE5F831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065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725" y="4268788"/>
            <a:ext cx="6330950" cy="438467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en-US" b="1" dirty="0" err="1"/>
              <a:t>Guia</a:t>
            </a:r>
            <a:r>
              <a:rPr lang="en-US" altLang="en-US" b="1" dirty="0"/>
              <a:t> de </a:t>
            </a:r>
            <a:r>
              <a:rPr lang="en-US" altLang="en-US" b="1" dirty="0" err="1"/>
              <a:t>Referencia</a:t>
            </a:r>
            <a:r>
              <a:rPr lang="en-US" altLang="en-US" b="1" dirty="0"/>
              <a:t> del PAI/</a:t>
            </a:r>
            <a:r>
              <a:rPr lang="en-US" altLang="en-US" b="1" dirty="0" err="1"/>
              <a:t>Trabajador</a:t>
            </a:r>
            <a:r>
              <a:rPr lang="en-US" altLang="en-US" b="1" dirty="0"/>
              <a:t> del </a:t>
            </a:r>
            <a:r>
              <a:rPr lang="en-US" altLang="en-US" b="1" dirty="0" err="1"/>
              <a:t>Trabajo</a:t>
            </a:r>
            <a:r>
              <a:rPr lang="en-US" altLang="en-US" b="1" dirty="0"/>
              <a:t> Caliente </a:t>
            </a:r>
          </a:p>
          <a:p>
            <a:pPr marL="169857" indent="-169857">
              <a:buFont typeface="Arial" panose="020B0604020202020204" pitchFamily="34" charset="0"/>
              <a:buChar char="•"/>
              <a:defRPr/>
            </a:pPr>
            <a:r>
              <a:rPr lang="en-US" altLang="en-US" dirty="0" err="1"/>
              <a:t>Impreso</a:t>
            </a:r>
            <a:r>
              <a:rPr lang="en-US" altLang="en-US" dirty="0"/>
              <a:t> al </a:t>
            </a:r>
            <a:r>
              <a:rPr lang="en-US" altLang="en-US" dirty="0" err="1"/>
              <a:t>revez</a:t>
            </a:r>
            <a:r>
              <a:rPr lang="en-US" altLang="en-US" dirty="0"/>
              <a:t> del </a:t>
            </a:r>
            <a:r>
              <a:rPr lang="en-US" altLang="en-US" dirty="0" err="1"/>
              <a:t>permiso</a:t>
            </a:r>
            <a:r>
              <a:rPr lang="en-US" altLang="en-US" dirty="0"/>
              <a:t> </a:t>
            </a:r>
            <a:r>
              <a:rPr lang="en-US" altLang="en-US" dirty="0" err="1"/>
              <a:t>publicado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el </a:t>
            </a:r>
            <a:r>
              <a:rPr lang="en-US" altLang="en-US" dirty="0" err="1"/>
              <a:t>espacio</a:t>
            </a:r>
            <a:endParaRPr lang="en-US" altLang="en-US" dirty="0"/>
          </a:p>
          <a:p>
            <a:pPr marL="169857" indent="-169857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sp>
        <p:nvSpPr>
          <p:cNvPr id="377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013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030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432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76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939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511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083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655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75C1CE40-A4EF-45C3-BE07-6F2BC78FFC43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pic>
        <p:nvPicPr>
          <p:cNvPr id="37786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875213"/>
            <a:ext cx="5715000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218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013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030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432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76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939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511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083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655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16F4D0F9-C36E-4BB0-BBFB-E2ABED1EEA8B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79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8250" y="739775"/>
            <a:ext cx="4533900" cy="3402013"/>
          </a:xfrm>
          <a:ln/>
        </p:spPr>
      </p:sp>
      <p:sp>
        <p:nvSpPr>
          <p:cNvPr id="379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3250"/>
            <a:ext cx="5454650" cy="3863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n-US" b="1" smtClean="0">
                <a:latin typeface="Arial" pitchFamily="34" charset="0"/>
              </a:rPr>
              <a:t>Política Para Guardia Contra Incendios </a:t>
            </a:r>
            <a:r>
              <a:rPr lang="es-MX" altLang="en-US" smtClean="0">
                <a:latin typeface="Arial" pitchFamily="34" charset="0"/>
              </a:rPr>
              <a:t>(1915.504) (8 CCR 8397.15)</a:t>
            </a:r>
          </a:p>
          <a:p>
            <a:pPr>
              <a:buFontTx/>
              <a:buChar char="•"/>
            </a:pPr>
            <a:endParaRPr lang="es-MX" altLang="en-US" smtClean="0">
              <a:latin typeface="Arial" pitchFamily="34" charset="0"/>
            </a:endParaRPr>
          </a:p>
          <a:p>
            <a:pPr>
              <a:buFontTx/>
              <a:buChar char="•"/>
            </a:pPr>
            <a:r>
              <a:rPr lang="es-MX" altLang="en-US" smtClean="0">
                <a:latin typeface="Arial" pitchFamily="34" charset="0"/>
              </a:rPr>
              <a:t>El empleador debe crear y mantener actualizada una política escrita que especifique los siguientes requisitos para los empleados que realizan guardia contra incendios en el lugar de trabajo:</a:t>
            </a:r>
          </a:p>
          <a:p>
            <a:pPr>
              <a:buFontTx/>
              <a:buChar char="•"/>
            </a:pPr>
            <a:endParaRPr lang="es-MX" altLang="en-US" smtClean="0">
              <a:latin typeface="Arial" pitchFamily="34" charset="0"/>
            </a:endParaRPr>
          </a:p>
          <a:p>
            <a:pPr>
              <a:buFontTx/>
              <a:buChar char="•"/>
            </a:pPr>
            <a:r>
              <a:rPr lang="es-MX" altLang="en-US" smtClean="0">
                <a:latin typeface="Arial" pitchFamily="34" charset="0"/>
              </a:rPr>
              <a:t>La capacitación proporcionada a los empleados detallando los requisitos </a:t>
            </a:r>
          </a:p>
          <a:p>
            <a:pPr>
              <a:buFontTx/>
              <a:buChar char="•"/>
            </a:pPr>
            <a:r>
              <a:rPr lang="es-MX" altLang="en-US" smtClean="0">
                <a:latin typeface="Arial" pitchFamily="34" charset="0"/>
              </a:rPr>
              <a:t>Las responsabilidades que deben desempeñar</a:t>
            </a:r>
          </a:p>
          <a:p>
            <a:pPr>
              <a:buFontTx/>
              <a:buChar char="•"/>
            </a:pPr>
            <a:r>
              <a:rPr lang="es-MX" altLang="en-US" smtClean="0">
                <a:latin typeface="Arial" pitchFamily="34" charset="0"/>
              </a:rPr>
              <a:t> El equipo de protección personal que se les debe dar</a:t>
            </a:r>
          </a:p>
          <a:p>
            <a:pPr>
              <a:buFontTx/>
              <a:buChar char="•"/>
            </a:pPr>
            <a:r>
              <a:rPr lang="es-MX" altLang="en-US" smtClean="0">
                <a:latin typeface="Arial" pitchFamily="34" charset="0"/>
              </a:rPr>
              <a:t> El equipo de protección personal debe ser usado y puesto a disposición </a:t>
            </a:r>
          </a:p>
          <a:p>
            <a:pPr>
              <a:buFontTx/>
              <a:buChar char="•"/>
            </a:pPr>
            <a:r>
              <a:rPr lang="es-MX" altLang="en-US" smtClean="0">
                <a:latin typeface="Arial" pitchFamily="34" charset="0"/>
              </a:rPr>
              <a:t> Las condiciones cuando se requiere un guardia contra incendios</a:t>
            </a:r>
          </a:p>
          <a:p>
            <a:pPr algn="ctr"/>
            <a:endParaRPr lang="es-MX" altLang="en-US" b="1" smtClean="0">
              <a:latin typeface="Arial" pitchFamily="34" charset="0"/>
            </a:endParaRPr>
          </a:p>
          <a:p>
            <a:pPr algn="ctr"/>
            <a:r>
              <a:rPr lang="es-MX" altLang="en-US" b="1" smtClean="0">
                <a:latin typeface="Arial" pitchFamily="34" charset="0"/>
              </a:rPr>
              <a:t>Nota: Un Guardia contra incendios debe tener un medio identificable que demuestre que son un Guardia contra incendios certificado (típicamente una etiqueta, chaleco o tarjeta). </a:t>
            </a:r>
          </a:p>
          <a:p>
            <a:pPr>
              <a:buFontTx/>
              <a:buChar char="•"/>
            </a:pPr>
            <a:endParaRPr lang="es-MX" altLang="en-US" smtClean="0">
              <a:latin typeface="Arial" pitchFamily="34" charset="0"/>
            </a:endParaRPr>
          </a:p>
          <a:p>
            <a:pPr algn="ctr"/>
            <a:r>
              <a:rPr lang="es-MX" altLang="en-US" b="1" smtClean="0">
                <a:latin typeface="Arial" pitchFamily="34" charset="0"/>
              </a:rPr>
              <a:t>No se puede asignar ninguna otra tarea  a un guardia contra incendios</a:t>
            </a:r>
            <a:r>
              <a:rPr lang="es-MX" altLang="en-US" smtClean="0">
                <a:latin typeface="Arial" pitchFamily="34" charset="0"/>
              </a:rPr>
              <a:t>.</a:t>
            </a:r>
          </a:p>
          <a:p>
            <a:pPr>
              <a:buFontTx/>
              <a:buChar char="•"/>
            </a:pPr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486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013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030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432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76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939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511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083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655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5301FD33-E77A-4ABA-97A2-7449FED228C8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81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74700"/>
            <a:ext cx="4533900" cy="3400425"/>
          </a:xfrm>
          <a:ln/>
        </p:spPr>
      </p:sp>
      <p:sp>
        <p:nvSpPr>
          <p:cNvPr id="387076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270375"/>
            <a:ext cx="5454650" cy="438467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903" lvl="1">
              <a:defRPr/>
            </a:pPr>
            <a:r>
              <a:rPr lang="es-MX" altLang="es-MX" b="1" dirty="0">
                <a:latin typeface="Arial" pitchFamily="34" charset="0"/>
              </a:rPr>
              <a:t>Colocando Guardia Contra Incendios a Bordo de un Buque de Naval (requisito de la  Naval). </a:t>
            </a:r>
          </a:p>
          <a:p>
            <a:pPr marL="284896" lvl="1" indent="-169993">
              <a:buFont typeface="Arial" panose="020B0604020202020204" pitchFamily="34" charset="0"/>
              <a:buChar char="•"/>
              <a:defRPr/>
            </a:pPr>
            <a:r>
              <a:rPr lang="es-MX" altLang="es-MX" b="1" dirty="0">
                <a:latin typeface="Arial" pitchFamily="34" charset="0"/>
              </a:rPr>
              <a:t>En la reparación de buques llevada a cabo en barcos de la Naval de USA se requiere un Guardia contra incendios en cualquier momento en que se lleve a cabo el trabajo caliente </a:t>
            </a:r>
          </a:p>
          <a:p>
            <a:pPr marL="114903" lvl="1">
              <a:defRPr/>
            </a:pPr>
            <a:r>
              <a:rPr lang="es-MX" altLang="es-MX" b="1" dirty="0">
                <a:latin typeface="Arial" pitchFamily="34" charset="0"/>
              </a:rPr>
              <a:t>Colocar un Guardia Contra Incendios – Buques comerciales y de nueva construcción (1915.504) (8 CCR 8397.15</a:t>
            </a:r>
          </a:p>
          <a:p>
            <a:pPr marL="114903" lvl="1">
              <a:defRPr/>
            </a:pPr>
            <a:r>
              <a:rPr lang="es-MX" altLang="es-MX" dirty="0">
                <a:latin typeface="Arial" pitchFamily="34" charset="0"/>
              </a:rPr>
              <a:t>En la nueva construcción y la reparación de buques comerciales coloque  un guardia contra incendios si el trabajo caliente está lo suficientemente cerca para causar ignición a través de radiación de calor o conducción en lo siguiente:</a:t>
            </a:r>
          </a:p>
          <a:p>
            <a:pPr marL="114903" lvl="1">
              <a:defRPr/>
            </a:pPr>
            <a:endParaRPr lang="es-MX" altLang="es-MX" dirty="0">
              <a:latin typeface="Arial" pitchFamily="34" charset="0"/>
            </a:endParaRPr>
          </a:p>
          <a:p>
            <a:pPr marL="284896" lvl="1" indent="-169993">
              <a:buFont typeface="Arial" panose="020B0604020202020204" pitchFamily="34" charset="0"/>
              <a:buChar char="•"/>
              <a:defRPr/>
            </a:pPr>
            <a:r>
              <a:rPr lang="es-MX" altLang="es-MX" dirty="0">
                <a:latin typeface="Arial" pitchFamily="34" charset="0"/>
              </a:rPr>
              <a:t>Tuberías aisladas, mamparos, cubiertas, tabiques, o por encima (</a:t>
            </a:r>
            <a:r>
              <a:rPr lang="es-MX" altLang="es-MX" dirty="0" err="1">
                <a:latin typeface="Arial" pitchFamily="34" charset="0"/>
              </a:rPr>
              <a:t>over</a:t>
            </a:r>
            <a:r>
              <a:rPr lang="es-MX" altLang="es-MX" dirty="0">
                <a:latin typeface="Arial" pitchFamily="34" charset="0"/>
              </a:rPr>
              <a:t> head).</a:t>
            </a:r>
          </a:p>
          <a:p>
            <a:pPr marL="284896" lvl="1" indent="-169993">
              <a:buFont typeface="Arial" panose="020B0604020202020204" pitchFamily="34" charset="0"/>
              <a:buChar char="•"/>
              <a:defRPr/>
            </a:pPr>
            <a:r>
              <a:rPr lang="es-MX" altLang="es-MX" dirty="0">
                <a:latin typeface="Arial" pitchFamily="34" charset="0"/>
              </a:rPr>
              <a:t>Materiales y/o recubrimientos combustibles</a:t>
            </a:r>
          </a:p>
          <a:p>
            <a:pPr marL="284896" lvl="1" indent="-169993">
              <a:buFont typeface="Arial" panose="020B0604020202020204" pitchFamily="34" charset="0"/>
              <a:buChar char="•"/>
              <a:defRPr/>
            </a:pPr>
            <a:r>
              <a:rPr lang="es-MX" altLang="es-MX" dirty="0">
                <a:latin typeface="Arial" pitchFamily="34" charset="0"/>
              </a:rPr>
              <a:t>El trabajo caliente está lo suficientemente cerca de las tuberías o cables para causar ignición</a:t>
            </a:r>
          </a:p>
          <a:p>
            <a:pPr marL="114903" lvl="1">
              <a:defRPr/>
            </a:pPr>
            <a:r>
              <a:rPr lang="es-MX" altLang="es-MX" dirty="0">
                <a:latin typeface="Arial" pitchFamily="34" charset="0"/>
              </a:rPr>
              <a:t>Un químico marino, una persona autorizada por la guardia costera o una persona competente del astillero, tal como se define en 29 CFR parte 1915, Sub parte B, requieren que se coloque un guardia contra incendios (8 CCR 8397.14)</a:t>
            </a:r>
          </a:p>
          <a:p>
            <a:pPr marL="114903" lvl="1">
              <a:defRPr/>
            </a:pPr>
            <a:endParaRPr lang="en-US" altLang="es-MX" dirty="0">
              <a:latin typeface="Arial" pitchFamily="34" charset="0"/>
            </a:endParaRPr>
          </a:p>
          <a:p>
            <a:pPr marL="114903" lvl="1">
              <a:defRPr/>
            </a:pPr>
            <a:endParaRPr lang="en-US" altLang="es-MX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864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013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030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432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76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939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511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083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655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C2C938C2-24A8-45D1-9E9A-39E6D1D08A63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84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8250" y="739775"/>
            <a:ext cx="4533900" cy="3402013"/>
          </a:xfrm>
          <a:ln/>
        </p:spPr>
      </p:sp>
      <p:sp>
        <p:nvSpPr>
          <p:cNvPr id="384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194175"/>
            <a:ext cx="5454650" cy="4714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0188" lvl="2">
              <a:lnSpc>
                <a:spcPct val="90000"/>
              </a:lnSpc>
            </a:pPr>
            <a:r>
              <a:rPr lang="es-MX" altLang="en-US" b="1" smtClean="0">
                <a:latin typeface="Arial" pitchFamily="34" charset="0"/>
              </a:rPr>
              <a:t>Deberes de un Guardia Contra Incendios </a:t>
            </a:r>
            <a:r>
              <a:rPr lang="es-MX" altLang="en-US" smtClean="0">
                <a:latin typeface="Arial" pitchFamily="34" charset="0"/>
              </a:rPr>
              <a:t>1915.504) (8 CCR 8397.15</a:t>
            </a:r>
            <a:r>
              <a:rPr lang="es-MX" altLang="en-US" b="1" smtClean="0">
                <a:latin typeface="Arial" pitchFamily="34" charset="0"/>
              </a:rPr>
              <a:t>)</a:t>
            </a:r>
          </a:p>
          <a:p>
            <a:pPr marL="230188" lvl="2">
              <a:lnSpc>
                <a:spcPct val="90000"/>
              </a:lnSpc>
              <a:buFontTx/>
              <a:buChar char="•"/>
            </a:pPr>
            <a:endParaRPr lang="es-MX" altLang="en-US" smtClean="0">
              <a:latin typeface="Arial" pitchFamily="34" charset="0"/>
            </a:endParaRPr>
          </a:p>
          <a:p>
            <a:pPr marL="230188" lvl="2">
              <a:lnSpc>
                <a:spcPct val="90000"/>
              </a:lnSpc>
            </a:pPr>
            <a:r>
              <a:rPr lang="es-MX" altLang="en-US" b="1" smtClean="0">
                <a:latin typeface="Arial" pitchFamily="34" charset="0"/>
              </a:rPr>
              <a:t>El empleador no debe asignar otras tareas a un guardia contra incendios mientras el trabajo caliente está en curso! </a:t>
            </a:r>
          </a:p>
          <a:p>
            <a:pPr marL="230188" lvl="2">
              <a:lnSpc>
                <a:spcPct val="90000"/>
              </a:lnSpc>
            </a:pPr>
            <a:r>
              <a:rPr lang="es-MX" altLang="en-US" smtClean="0">
                <a:latin typeface="Arial" pitchFamily="34" charset="0"/>
              </a:rPr>
              <a:t> </a:t>
            </a:r>
          </a:p>
          <a:p>
            <a:pPr marL="230188" lvl="2">
              <a:lnSpc>
                <a:spcPct val="90000"/>
              </a:lnSpc>
            </a:pPr>
            <a:r>
              <a:rPr lang="es-MX" altLang="en-US" smtClean="0">
                <a:latin typeface="Arial" pitchFamily="34" charset="0"/>
              </a:rPr>
              <a:t>Empleados asignados a guardia contra incendios:</a:t>
            </a:r>
          </a:p>
          <a:p>
            <a:pPr marL="230188" lvl="2">
              <a:lnSpc>
                <a:spcPct val="90000"/>
              </a:lnSpc>
              <a:buFontTx/>
              <a:buChar char="•"/>
            </a:pPr>
            <a:endParaRPr lang="es-MX" altLang="en-US" smtClean="0">
              <a:latin typeface="Arial" pitchFamily="34" charset="0"/>
            </a:endParaRPr>
          </a:p>
          <a:p>
            <a:pPr marL="230188" lvl="2">
              <a:lnSpc>
                <a:spcPct val="90000"/>
              </a:lnSpc>
              <a:buFontTx/>
              <a:buChar char="•"/>
            </a:pPr>
            <a:r>
              <a:rPr lang="es-MX" altLang="en-US" smtClean="0">
                <a:latin typeface="Arial" pitchFamily="34" charset="0"/>
              </a:rPr>
              <a:t>Debe tener un extinguidor de incendios completamente cargado, y sellado, y ser entrenado para utilizarlo.  El extinguidor debe estar a menos de 5 pies de la persona.</a:t>
            </a:r>
          </a:p>
          <a:p>
            <a:pPr marL="230188" lvl="2">
              <a:lnSpc>
                <a:spcPct val="90000"/>
              </a:lnSpc>
              <a:buFontTx/>
              <a:buChar char="•"/>
            </a:pPr>
            <a:r>
              <a:rPr lang="es-MX" altLang="en-US" smtClean="0">
                <a:latin typeface="Arial" pitchFamily="34" charset="0"/>
              </a:rPr>
              <a:t> Debe tener una visión clara  y acceso inmediato a todas las áreas incluidas en la guardia contra incendios. ¡Sólo puede cuidar a 4 trabajadores con una visión clara de todos!</a:t>
            </a:r>
          </a:p>
          <a:p>
            <a:pPr marL="230188" lvl="2">
              <a:lnSpc>
                <a:spcPct val="90000"/>
              </a:lnSpc>
              <a:buFontTx/>
              <a:buChar char="•"/>
            </a:pPr>
            <a:r>
              <a:rPr lang="es-MX" altLang="en-US" smtClean="0">
                <a:latin typeface="Arial" pitchFamily="34" charset="0"/>
              </a:rPr>
              <a:t> Si varios compartimentos ciegos están involucrados en cualquier trabajo  caliente, los guardias contra incendios de fuego se colocarán simultáneamente en cada área ciega.</a:t>
            </a:r>
          </a:p>
          <a:p>
            <a:pPr marL="230188" lvl="2">
              <a:lnSpc>
                <a:spcPct val="90000"/>
              </a:lnSpc>
              <a:buFontTx/>
              <a:buChar char="•"/>
            </a:pPr>
            <a:r>
              <a:rPr lang="es-MX" altLang="en-US" smtClean="0">
                <a:latin typeface="Arial" pitchFamily="34" charset="0"/>
              </a:rPr>
              <a:t> Son capaces de comunicarse con los trabajadores expuestos al trabajo en caliente</a:t>
            </a:r>
          </a:p>
          <a:p>
            <a:pPr marL="230188" lvl="2">
              <a:lnSpc>
                <a:spcPct val="90000"/>
              </a:lnSpc>
              <a:buFontTx/>
              <a:buChar char="•"/>
            </a:pPr>
            <a:r>
              <a:rPr lang="es-MX" altLang="en-US" smtClean="0">
                <a:latin typeface="Arial" pitchFamily="34" charset="0"/>
              </a:rPr>
              <a:t> Están autorizados para detener el trabajo si es necesario y restaurar las condiciones de seguridad dentro del área de trabajo caliente.</a:t>
            </a:r>
          </a:p>
          <a:p>
            <a:pPr marL="230188" lvl="2">
              <a:lnSpc>
                <a:spcPct val="90000"/>
              </a:lnSpc>
              <a:buFontTx/>
              <a:buChar char="•"/>
            </a:pPr>
            <a:r>
              <a:rPr lang="es-MX" altLang="en-US" smtClean="0">
                <a:latin typeface="Arial" pitchFamily="34" charset="0"/>
              </a:rPr>
              <a:t> Permanecen en el área de trabajo caliente durante al menos 30 minutos después de completar el trabajo (a menos que el empleador o su representante inspeccione la zona expuesta y haga una determinación de que no hay más riesgo de incendio.</a:t>
            </a:r>
          </a:p>
        </p:txBody>
      </p:sp>
    </p:spTree>
    <p:extLst>
      <p:ext uri="{BB962C8B-B14F-4D97-AF65-F5344CB8AC3E}">
        <p14:creationId xmlns:p14="http://schemas.microsoft.com/office/powerpoint/2010/main" val="4162952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013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030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432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76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939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511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083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655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6DCC8816-829E-4ABE-B899-CBDACABD21E7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86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8250" y="739775"/>
            <a:ext cx="4533900" cy="3402013"/>
          </a:xfrm>
          <a:ln/>
        </p:spPr>
      </p:sp>
      <p:sp>
        <p:nvSpPr>
          <p:cNvPr id="556037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194175"/>
            <a:ext cx="5454650" cy="41878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marL="116466" lvl="1">
              <a:defRPr/>
            </a:pPr>
            <a:r>
              <a:rPr lang="es-MX" b="1" dirty="0"/>
              <a:t>Continuación de los deberes de un Guardia Contra  Incendios </a:t>
            </a:r>
            <a:r>
              <a:rPr lang="es-MX" dirty="0"/>
              <a:t>(1915.504) (8 CCR 8397.15)</a:t>
            </a:r>
          </a:p>
          <a:p>
            <a:pPr marL="286458" lvl="1" indent="-169993">
              <a:buFont typeface="Arial" panose="020B0604020202020204" pitchFamily="34" charset="0"/>
              <a:buChar char="•"/>
              <a:defRPr/>
            </a:pPr>
            <a:r>
              <a:rPr lang="es-MX" dirty="0"/>
              <a:t>Se entrenan para detectar incendios que ocurren </a:t>
            </a:r>
          </a:p>
          <a:p>
            <a:pPr marL="286458" lvl="1" indent="-169993">
              <a:buFont typeface="Arial" panose="020B0604020202020204" pitchFamily="34" charset="0"/>
              <a:buChar char="•"/>
              <a:defRPr/>
            </a:pPr>
            <a:r>
              <a:rPr lang="es-MX" dirty="0"/>
              <a:t>Intentan extinguir cualquier fuego  incipiente (los incendios que comienzan a existir) en la zona de trabajo</a:t>
            </a:r>
          </a:p>
          <a:p>
            <a:pPr marL="286458" lvl="1" indent="-169993">
              <a:buFont typeface="Arial" panose="020B0604020202020204" pitchFamily="34" charset="0"/>
              <a:buChar char="•"/>
              <a:defRPr/>
            </a:pPr>
            <a:endParaRPr lang="es-MX" dirty="0"/>
          </a:p>
          <a:p>
            <a:pPr marL="286458" lvl="1" indent="-169993">
              <a:buFont typeface="Arial" panose="020B0604020202020204" pitchFamily="34" charset="0"/>
              <a:buChar char="•"/>
              <a:defRPr/>
            </a:pPr>
            <a:r>
              <a:rPr lang="es-MX" dirty="0"/>
              <a:t>Alertar a los empleados de cualquier incendio más allá de la etapa incipiente </a:t>
            </a:r>
          </a:p>
          <a:p>
            <a:pPr marL="286458" lvl="1" indent="-169993">
              <a:buFont typeface="Arial" panose="020B0604020202020204" pitchFamily="34" charset="0"/>
              <a:buChar char="•"/>
              <a:defRPr/>
            </a:pPr>
            <a:endParaRPr lang="es-MX" dirty="0"/>
          </a:p>
          <a:p>
            <a:pPr marL="286458" lvl="1" indent="-169993">
              <a:buFont typeface="Arial" panose="020B0604020202020204" pitchFamily="34" charset="0"/>
              <a:buChar char="•"/>
              <a:defRPr/>
            </a:pPr>
            <a:r>
              <a:rPr lang="es-MX" dirty="0"/>
              <a:t>Si no puede extinguir el fuego en las áreas expuestas al trabajo caliente, activa la alarma</a:t>
            </a:r>
          </a:p>
          <a:p>
            <a:pPr marL="286458" lvl="1" indent="-169993">
              <a:buFont typeface="Arial" panose="020B0604020202020204" pitchFamily="34" charset="0"/>
              <a:buChar char="•"/>
              <a:defRPr/>
            </a:pPr>
            <a:endParaRPr lang="es-MX" dirty="0"/>
          </a:p>
          <a:p>
            <a:pPr marL="116466" lvl="1">
              <a:defRPr/>
            </a:pPr>
            <a:r>
              <a:rPr lang="es-MX" b="1" dirty="0"/>
              <a:t>Nota:</a:t>
            </a:r>
            <a:r>
              <a:rPr lang="es-MX" dirty="0"/>
              <a:t> el empleador debe asegurarse de que los empleados asignados a guardia contra incendios estén  físicamente capaces de realizar estas tareas. </a:t>
            </a:r>
          </a:p>
          <a:p>
            <a:pPr marL="116466" lvl="1">
              <a:defRPr/>
            </a:pPr>
            <a:r>
              <a:rPr lang="es-MX" b="1" dirty="0"/>
              <a:t>* Nota: el guardia contra incendios no es un reemplazo para la planificación adecuada para prevenir condiciones que permitan el desarrollo de un incendio, independientemente del equipo de extinción de incendios disponible y las capacidades de la persona involucrada.</a:t>
            </a:r>
          </a:p>
          <a:p>
            <a:pPr marL="116466" lvl="1">
              <a:defRPr/>
            </a:pPr>
            <a:endParaRPr lang="en-US" sz="1600" dirty="0"/>
          </a:p>
          <a:p>
            <a:pPr marL="116466" lvl="1">
              <a:defRPr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02017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013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030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432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76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939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511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083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655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3665C159-3545-475C-BB58-7590083DC189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88099" name="Rectangle 7"/>
          <p:cNvSpPr txBox="1">
            <a:spLocks noGrp="1" noChangeArrowheads="1"/>
          </p:cNvSpPr>
          <p:nvPr/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BF094BF-0D21-4DE3-BBC0-7F76BB529B2F}" type="slidenum">
              <a:rPr lang="en-US" altLang="en-US"/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881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4838"/>
            <a:ext cx="5610225" cy="2124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smtClean="0">
                <a:latin typeface="Arial" pitchFamily="34" charset="0"/>
              </a:rPr>
              <a:t>Ejercicio de Guardia Contra Incendios</a:t>
            </a:r>
          </a:p>
          <a:p>
            <a:endParaRPr lang="en-US" altLang="en-US" b="1" smtClean="0">
              <a:latin typeface="Arial" pitchFamily="34" charset="0"/>
            </a:endParaRPr>
          </a:p>
          <a:p>
            <a:r>
              <a:rPr lang="es-MX" altLang="en-US" smtClean="0">
                <a:latin typeface="Arial" pitchFamily="34" charset="0"/>
              </a:rPr>
              <a:t>Si estuviera soldando en la esquina donde el punto rojo está arriba (1S), ¿dónde tendrías que colocar un guardia contra incendios?</a:t>
            </a:r>
            <a:endParaRPr lang="en-US" altLang="en-US" smtClean="0">
              <a:latin typeface="Arial" pitchFamily="34" charset="0"/>
            </a:endParaRPr>
          </a:p>
          <a:p>
            <a:endParaRPr lang="en-US" altLang="en-US" smtClean="0">
              <a:latin typeface="Arial" pitchFamily="34" charset="0"/>
            </a:endParaRPr>
          </a:p>
          <a:p>
            <a:endParaRPr lang="en-US" altLang="en-US" b="1" smtClean="0">
              <a:latin typeface="Arial" pitchFamily="34" charset="0"/>
            </a:endParaRPr>
          </a:p>
          <a:p>
            <a:endParaRPr lang="en-US" altLang="en-US" b="1" smtClean="0">
              <a:latin typeface="Arial" pitchFamily="34" charset="0"/>
            </a:endParaRPr>
          </a:p>
        </p:txBody>
      </p:sp>
      <p:pic>
        <p:nvPicPr>
          <p:cNvPr id="388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5481638"/>
            <a:ext cx="5321300" cy="2881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8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7218363"/>
            <a:ext cx="2349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769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013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030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432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76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939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511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083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655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179D9204-C1A6-4F77-9AC4-D72218FA88F7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90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74700"/>
            <a:ext cx="4533900" cy="3400425"/>
          </a:xfrm>
          <a:ln/>
        </p:spPr>
      </p:sp>
      <p:sp>
        <p:nvSpPr>
          <p:cNvPr id="390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3250"/>
            <a:ext cx="5454650" cy="408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n-US" b="1" smtClean="0">
                <a:latin typeface="Arial" pitchFamily="34" charset="0"/>
              </a:rPr>
              <a:t>Respondiendo a un incendio</a:t>
            </a:r>
          </a:p>
          <a:p>
            <a:endParaRPr lang="es-MX" altLang="en-US" smtClean="0">
              <a:latin typeface="Arial" pitchFamily="34" charset="0"/>
            </a:endParaRPr>
          </a:p>
          <a:p>
            <a:r>
              <a:rPr lang="es-MX" altLang="en-US" smtClean="0">
                <a:latin typeface="Arial" pitchFamily="34" charset="0"/>
              </a:rPr>
              <a:t>Una parte importante del plan de seguridad contra incendios de su empresa es la sección de respuesta a emergencias. En el momento de la emergencia, usted no puede depender de su supervisor para decirle qué hacer. Pueden estar fuera de servicio ese día, en otro sitio, u ocupados haciendo otra cosa en respuesta a la emergencia.</a:t>
            </a:r>
          </a:p>
          <a:p>
            <a:endParaRPr lang="es-MX" altLang="en-US" smtClean="0">
              <a:latin typeface="Arial" pitchFamily="34" charset="0"/>
            </a:endParaRPr>
          </a:p>
          <a:p>
            <a:r>
              <a:rPr lang="es-MX" altLang="en-US" smtClean="0">
                <a:latin typeface="Arial" pitchFamily="34" charset="0"/>
              </a:rPr>
              <a:t>Usted necesita:</a:t>
            </a:r>
          </a:p>
          <a:p>
            <a:endParaRPr lang="es-MX" altLang="en-US" smtClean="0">
              <a:latin typeface="Arial" pitchFamily="34" charset="0"/>
            </a:endParaRPr>
          </a:p>
          <a:p>
            <a:pPr marL="622300" lvl="1" indent="-169863">
              <a:buFontTx/>
              <a:buChar char="•"/>
            </a:pPr>
            <a:r>
              <a:rPr lang="es-MX" altLang="en-US" smtClean="0">
                <a:latin typeface="Arial" pitchFamily="34" charset="0"/>
              </a:rPr>
              <a:t>Sepa dónde se encuentra el plan de respuesta de emergencia</a:t>
            </a:r>
          </a:p>
          <a:p>
            <a:pPr marL="622300" lvl="1" indent="-169863">
              <a:buFontTx/>
              <a:buChar char="•"/>
            </a:pPr>
            <a:r>
              <a:rPr lang="es-MX" altLang="en-US" smtClean="0">
                <a:latin typeface="Arial" pitchFamily="34" charset="0"/>
              </a:rPr>
              <a:t> Ser entrenado en respuesta de emergencia</a:t>
            </a:r>
          </a:p>
          <a:p>
            <a:pPr marL="622300" lvl="1" indent="-169863">
              <a:buFontTx/>
              <a:buChar char="•"/>
            </a:pPr>
            <a:r>
              <a:rPr lang="es-MX" altLang="en-US" smtClean="0">
                <a:latin typeface="Arial" pitchFamily="34" charset="0"/>
              </a:rPr>
              <a:t> Sepa qué hacer</a:t>
            </a:r>
          </a:p>
          <a:p>
            <a:pPr marL="622300" lvl="1" indent="-169863">
              <a:buFontTx/>
              <a:buChar char="•"/>
            </a:pPr>
            <a:r>
              <a:rPr lang="es-MX" altLang="en-US" smtClean="0">
                <a:latin typeface="Arial" pitchFamily="34" charset="0"/>
              </a:rPr>
              <a:t> Sepa dónde ir y qué hacer en todas sus ubicaciones del trabajo</a:t>
            </a:r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101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013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030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432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76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939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511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083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655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2219F9B6-1C19-4E3B-A91C-B145663C7675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392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8250" y="739775"/>
            <a:ext cx="4533900" cy="3402013"/>
          </a:xfrm>
          <a:ln/>
        </p:spPr>
      </p:sp>
      <p:sp>
        <p:nvSpPr>
          <p:cNvPr id="392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3250"/>
            <a:ext cx="5454650" cy="3940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n-US" b="1" smtClean="0">
                <a:latin typeface="Arial" pitchFamily="34" charset="0"/>
              </a:rPr>
              <a:t>Áreas de Acopio</a:t>
            </a:r>
          </a:p>
          <a:p>
            <a:r>
              <a:rPr lang="es-MX" altLang="en-US" smtClean="0">
                <a:latin typeface="Arial" pitchFamily="34" charset="0"/>
              </a:rPr>
              <a:t>Para una pequeña operación, el área de acopio (concentración) puede ser solo el estacionamiento del edificio. A bordo del barco puede ser el dique seco. Si trabaja en un edificio de varios pisos, se necesita una ubicación más específica, como un rincón en particular o frente a una tienda específica, etc. </a:t>
            </a:r>
            <a:r>
              <a:rPr lang="es-MX" altLang="en-US" b="1" smtClean="0">
                <a:latin typeface="Arial" pitchFamily="34" charset="0"/>
              </a:rPr>
              <a:t>¡Sepa dónde se encuentra su área de reunión en el astillero y a bordo! Todas los astilleros tienen alarmas (¡no las mismas!) Y algunas son seguidas por comandos de voz. ¡A bordo, escuche los comandos de voz antes de moverse a su área de reunión!</a:t>
            </a:r>
          </a:p>
          <a:p>
            <a:endParaRPr lang="es-MX" altLang="en-US" b="1" smtClean="0">
              <a:latin typeface="Arial" pitchFamily="34" charset="0"/>
            </a:endParaRPr>
          </a:p>
          <a:p>
            <a:r>
              <a:rPr lang="es-MX" altLang="en-US" b="1" smtClean="0">
                <a:latin typeface="Arial" pitchFamily="34" charset="0"/>
              </a:rPr>
              <a:t>Nota: </a:t>
            </a:r>
            <a:r>
              <a:rPr lang="es-MX" altLang="en-US" smtClean="0">
                <a:latin typeface="Arial" pitchFamily="34" charset="0"/>
              </a:rPr>
              <a:t>En caso de un desastre potencial, como un edificio amenazado, colapso o explosión, como en la situación del World Trade Center, los bomberos locales o los oficiales de policía pueden ordenar la evacuación inmediata de todas las áreas cercanas.</a:t>
            </a:r>
          </a:p>
          <a:p>
            <a:endParaRPr lang="es-MX" altLang="en-US" b="1" smtClean="0">
              <a:latin typeface="Arial" pitchFamily="34" charset="0"/>
            </a:endParaRPr>
          </a:p>
          <a:p>
            <a:r>
              <a:rPr lang="es-MX" altLang="en-US" b="1" smtClean="0">
                <a:latin typeface="Arial" pitchFamily="34" charset="0"/>
              </a:rPr>
              <a:t>Importante: </a:t>
            </a:r>
            <a:r>
              <a:rPr lang="es-MX" altLang="en-US" smtClean="0">
                <a:latin typeface="Arial" pitchFamily="34" charset="0"/>
              </a:rPr>
              <a:t>los supervisores son responsables de dar cuenta de todos, de modo que el personal de rescate no termine yendo innecesariamente a un edificio en llamas o una amenaza de colapso. Nunca abandone el área de reunión sin avisar al Supervisor.</a:t>
            </a:r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79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013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030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432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76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939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511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083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655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B29FEBBC-9295-4286-B607-0F2C6778D801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394243" name="Rectangle 7"/>
          <p:cNvSpPr txBox="1">
            <a:spLocks noGrp="1" noChangeArrowheads="1"/>
          </p:cNvSpPr>
          <p:nvPr/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70F9701-DB08-4649-8388-995321BE8E32}" type="slidenum">
              <a:rPr lang="en-US" altLang="en-US"/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394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n-US" b="1" smtClean="0">
                <a:latin typeface="Arial" pitchFamily="34" charset="0"/>
              </a:rPr>
              <a:t>Para cada enunciado a continuación, circule V para Verdadero y F para Falso. Todas las declaraciones se refieren al trabajo a bordo.</a:t>
            </a:r>
            <a:endParaRPr lang="en-US" altLang="en-US" b="1" smtClean="0">
              <a:latin typeface="Arial" pitchFamily="34" charset="0"/>
            </a:endParaRPr>
          </a:p>
        </p:txBody>
      </p:sp>
      <p:graphicFrame>
        <p:nvGraphicFramePr>
          <p:cNvPr id="543749" name="Group 5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700088" y="4957763"/>
          <a:ext cx="5532437" cy="2482850"/>
        </p:xfrm>
        <a:graphic>
          <a:graphicData uri="http://schemas.openxmlformats.org/drawingml/2006/table">
            <a:tbl>
              <a:tblPr/>
              <a:tblGrid>
                <a:gridCol w="311688">
                  <a:extLst>
                    <a:ext uri="{9D8B030D-6E8A-4147-A177-3AD203B41FA5}"/>
                  </a:extLst>
                </a:gridCol>
                <a:gridCol w="311688">
                  <a:extLst>
                    <a:ext uri="{9D8B030D-6E8A-4147-A177-3AD203B41FA5}"/>
                  </a:extLst>
                </a:gridCol>
                <a:gridCol w="4909061">
                  <a:extLst>
                    <a:ext uri="{9D8B030D-6E8A-4147-A177-3AD203B41FA5}"/>
                  </a:extLst>
                </a:gridCol>
              </a:tblGrid>
              <a:tr h="4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marL="93507" marR="93507" marT="46486" marB="464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3507" marR="93507" marT="46486" marB="464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 realizar trabajo caliente, debe colocar un guardia contra incendio en </a:t>
                      </a:r>
                      <a:r>
                        <a:rPr kumimoji="0" lang="es-MX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Todos</a:t>
                      </a:r>
                      <a:r>
                        <a:rPr kumimoji="0" lang="es-MX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los espacios adyacentes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07" marR="93507" marT="46486" marB="464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marL="93507" marR="93507" marT="46486" marB="464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3507" marR="93507" marT="46486" marB="464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2" indent="0">
                        <a:spcBef>
                          <a:spcPct val="20000"/>
                        </a:spcBef>
                        <a:buFontTx/>
                        <a:buNone/>
                        <a:defRPr/>
                      </a:pPr>
                      <a:r>
                        <a:rPr lang="es-MX" altLang="en-US" sz="1200" kern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  <a:r>
                        <a:rPr lang="es-MX" altLang="en-US" sz="1200" kern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guardia contra incendios</a:t>
                      </a:r>
                      <a:r>
                        <a:rPr lang="es-MX" altLang="en-US" sz="1200" kern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debe intentar extinguir todos los incendios </a:t>
                      </a:r>
                      <a:r>
                        <a:rPr lang="es-MX" altLang="en-US" sz="1200" b="1" kern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incipientes</a:t>
                      </a:r>
                      <a:r>
                        <a:rPr lang="es-MX" altLang="en-US" sz="1200" kern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altLang="en-US" sz="1200" kern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507" marR="93507" marT="46486" marB="464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648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marL="93507" marR="93507" marT="46486" marB="464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3507" marR="93507" marT="46486" marB="464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 guardia contra incendios siempre debe tener un extintor de incendios cargado a 10 pies de su cuerpo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507" marR="93507" marT="46486" marB="464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416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marL="93507" marR="93507" marT="46486" marB="464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3507" marR="93507" marT="46486" marB="464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Debe saber dónde está su supervisor en todo momento para poder preguntarle dónde se encuentra su área de acopio en caso de incendio.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507" marR="93507" marT="46486" marB="464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marL="93507" marR="93507" marT="46486" marB="464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3507" marR="93507" marT="46486" marB="464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Una vez que llegue a su área de acopio, debe firmar el Formulario de incendio y abandonar la zona inmediatamente.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507" marR="93507" marT="46486" marB="464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74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013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030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432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76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939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511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083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655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76BD33F9-AB79-4466-9FD9-79CA357C4CB4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359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8250" y="739775"/>
            <a:ext cx="4533900" cy="3402013"/>
          </a:xfrm>
          <a:ln/>
        </p:spPr>
      </p:sp>
      <p:sp>
        <p:nvSpPr>
          <p:cNvPr id="359428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413250"/>
            <a:ext cx="5143500" cy="348456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s-MX" altLang="en-US" b="1" dirty="0">
                <a:latin typeface="Arial" pitchFamily="34" charset="0"/>
              </a:rPr>
              <a:t>Peligros a Bordo</a:t>
            </a:r>
          </a:p>
          <a:p>
            <a:pPr>
              <a:defRPr/>
            </a:pPr>
            <a:r>
              <a:rPr lang="es-MX" altLang="en-US" dirty="0">
                <a:latin typeface="Arial" pitchFamily="34" charset="0"/>
              </a:rPr>
              <a:t>A bordo de un buque los peligros son grandes.  En primer lugar, es difícil ventilar el calor, el humo y los gases producidos.  El acceso también está restringido por:</a:t>
            </a:r>
          </a:p>
          <a:p>
            <a:pPr marL="169993" indent="-169993">
              <a:buFont typeface="Arial" panose="020B0604020202020204" pitchFamily="34" charset="0"/>
              <a:buChar char="•"/>
              <a:defRPr/>
            </a:pPr>
            <a:r>
              <a:rPr lang="es-MX" altLang="en-US" dirty="0">
                <a:latin typeface="Arial" pitchFamily="34" charset="0"/>
              </a:rPr>
              <a:t> El muelle</a:t>
            </a:r>
          </a:p>
          <a:p>
            <a:pPr marL="169993" indent="-169993">
              <a:buFont typeface="Arial" panose="020B0604020202020204" pitchFamily="34" charset="0"/>
              <a:buChar char="•"/>
              <a:defRPr/>
            </a:pPr>
            <a:r>
              <a:rPr lang="es-MX" altLang="en-US" dirty="0">
                <a:latin typeface="Arial" pitchFamily="34" charset="0"/>
              </a:rPr>
              <a:t> Equipo</a:t>
            </a:r>
          </a:p>
          <a:p>
            <a:pPr marL="169993" indent="-169993">
              <a:buFont typeface="Arial" panose="020B0604020202020204" pitchFamily="34" charset="0"/>
              <a:buChar char="•"/>
              <a:defRPr/>
            </a:pPr>
            <a:r>
              <a:rPr lang="es-MX" altLang="en-US" dirty="0">
                <a:latin typeface="Arial" pitchFamily="34" charset="0"/>
              </a:rPr>
              <a:t> Herramientas</a:t>
            </a:r>
          </a:p>
          <a:p>
            <a:pPr marL="169993" indent="-169993">
              <a:buFont typeface="Arial" panose="020B0604020202020204" pitchFamily="34" charset="0"/>
              <a:buChar char="•"/>
              <a:defRPr/>
            </a:pPr>
            <a:r>
              <a:rPr lang="es-MX" altLang="en-US" dirty="0">
                <a:latin typeface="Arial" pitchFamily="34" charset="0"/>
              </a:rPr>
              <a:t> Componentes del Buque</a:t>
            </a:r>
          </a:p>
          <a:p>
            <a:pPr>
              <a:defRPr/>
            </a:pPr>
            <a:endParaRPr lang="es-MX" altLang="en-US" dirty="0">
              <a:latin typeface="Arial" pitchFamily="34" charset="0"/>
            </a:endParaRPr>
          </a:p>
          <a:p>
            <a:pPr>
              <a:defRPr/>
            </a:pPr>
            <a:r>
              <a:rPr lang="es-MX" altLang="en-US" dirty="0">
                <a:latin typeface="Arial" pitchFamily="34" charset="0"/>
              </a:rPr>
              <a:t>Se crean problemas adicionales para los bomberos y los respondedores de incendios, tales como:</a:t>
            </a:r>
          </a:p>
          <a:p>
            <a:pPr marL="169993" indent="-169993">
              <a:buFont typeface="Arial" panose="020B0604020202020204" pitchFamily="34" charset="0"/>
              <a:buChar char="•"/>
              <a:defRPr/>
            </a:pPr>
            <a:r>
              <a:rPr lang="es-MX" altLang="en-US" dirty="0">
                <a:latin typeface="Arial" pitchFamily="34" charset="0"/>
              </a:rPr>
              <a:t> Suministro de aire adecuado</a:t>
            </a:r>
          </a:p>
          <a:p>
            <a:pPr marL="169993" indent="-169993">
              <a:buFont typeface="Arial" panose="020B0604020202020204" pitchFamily="34" charset="0"/>
              <a:buChar char="•"/>
              <a:defRPr/>
            </a:pPr>
            <a:r>
              <a:rPr lang="es-MX" altLang="en-US" dirty="0">
                <a:latin typeface="Arial" pitchFamily="34" charset="0"/>
              </a:rPr>
              <a:t> Acumulación de agua en el Buque</a:t>
            </a:r>
          </a:p>
          <a:p>
            <a:pPr marL="169993" indent="-169993">
              <a:buFont typeface="Arial" panose="020B0604020202020204" pitchFamily="34" charset="0"/>
              <a:buChar char="•"/>
              <a:defRPr/>
            </a:pPr>
            <a:r>
              <a:rPr lang="es-MX" altLang="en-US" dirty="0">
                <a:latin typeface="Arial" pitchFamily="34" charset="0"/>
              </a:rPr>
              <a:t> Estabilidad del dique seco (</a:t>
            </a:r>
            <a:r>
              <a:rPr lang="es-MX" altLang="en-US" dirty="0" err="1">
                <a:latin typeface="Arial" pitchFamily="34" charset="0"/>
              </a:rPr>
              <a:t>Dry</a:t>
            </a:r>
            <a:r>
              <a:rPr lang="es-MX" altLang="en-US" dirty="0">
                <a:latin typeface="Arial" pitchFamily="34" charset="0"/>
              </a:rPr>
              <a:t> Dock)</a:t>
            </a:r>
          </a:p>
          <a:p>
            <a:pPr>
              <a:defRPr/>
            </a:pPr>
            <a:endParaRPr lang="en-US" altLang="en-US" dirty="0">
              <a:latin typeface="Arial" pitchFamily="34" charset="0"/>
            </a:endParaRPr>
          </a:p>
          <a:p>
            <a:pPr marL="231379" lvl="2">
              <a:buFontTx/>
              <a:buChar char="•"/>
              <a:defRPr/>
            </a:pPr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40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013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030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432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76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939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511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083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655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0AA3922D-7599-494F-81E5-ACEE7D55240C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361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8250" y="739775"/>
            <a:ext cx="4533900" cy="3402013"/>
          </a:xfrm>
          <a:ln/>
        </p:spPr>
      </p:sp>
      <p:sp>
        <p:nvSpPr>
          <p:cNvPr id="361476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413250"/>
            <a:ext cx="5454650" cy="412115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s-MX" altLang="en-US" b="1" dirty="0">
                <a:latin typeface="Arial" pitchFamily="34" charset="0"/>
              </a:rPr>
              <a:t>Acerca del Trabajo en Caliente</a:t>
            </a:r>
          </a:p>
          <a:p>
            <a:pPr>
              <a:defRPr/>
            </a:pPr>
            <a:r>
              <a:rPr lang="es-MX" altLang="en-US" dirty="0">
                <a:latin typeface="Arial" pitchFamily="34" charset="0"/>
              </a:rPr>
              <a:t>Los incendios pueden lesionar gravemente o matar, así como causar millones de dólares en daños.  Los incendios suelen ser causados por trabajadores que realizan trabajo caliente.  </a:t>
            </a:r>
          </a:p>
          <a:p>
            <a:pPr>
              <a:defRPr/>
            </a:pPr>
            <a:endParaRPr lang="es-MX" altLang="en-US" b="1" dirty="0">
              <a:latin typeface="Arial" pitchFamily="34" charset="0"/>
            </a:endParaRPr>
          </a:p>
          <a:p>
            <a:pPr>
              <a:defRPr/>
            </a:pPr>
            <a:r>
              <a:rPr lang="es-MX" altLang="en-US" b="1" dirty="0">
                <a:latin typeface="Arial" pitchFamily="34" charset="0"/>
              </a:rPr>
              <a:t>¿Qué es el trabajo en caliente?</a:t>
            </a:r>
          </a:p>
          <a:p>
            <a:pPr>
              <a:defRPr/>
            </a:pPr>
            <a:r>
              <a:rPr lang="es-MX" altLang="en-US" dirty="0">
                <a:latin typeface="Arial" pitchFamily="34" charset="0"/>
              </a:rPr>
              <a:t>El trabajo caliente es cualquier actividad que implique:</a:t>
            </a:r>
          </a:p>
          <a:p>
            <a:pPr>
              <a:defRPr/>
            </a:pPr>
            <a:r>
              <a:rPr lang="es-MX" altLang="en-US" dirty="0">
                <a:latin typeface="Arial" pitchFamily="34" charset="0"/>
              </a:rPr>
              <a:t>Remachado, soldadura y procesos similares, quema, uso de herramientas eléctricas o neumáticas, tratamiento térmico, descongelamiento, de tuberías, envoltura termo-</a:t>
            </a:r>
            <a:r>
              <a:rPr lang="es-MX" altLang="en-US" dirty="0" err="1">
                <a:latin typeface="Arial" pitchFamily="34" charset="0"/>
              </a:rPr>
              <a:t>encogible</a:t>
            </a:r>
            <a:r>
              <a:rPr lang="es-MX" altLang="en-US" dirty="0">
                <a:latin typeface="Arial" pitchFamily="34" charset="0"/>
              </a:rPr>
              <a:t> aplicada al calor u operaciones similares de producción de calor; </a:t>
            </a:r>
          </a:p>
          <a:p>
            <a:pPr>
              <a:defRPr/>
            </a:pPr>
            <a:r>
              <a:rPr lang="es-MX" altLang="en-US" dirty="0">
                <a:latin typeface="Arial" pitchFamily="34" charset="0"/>
              </a:rPr>
              <a:t>Cualquier operación que eleva la temperatura de la pieza de trabajo igual o superior a 400 ° F o produce chispas.</a:t>
            </a:r>
          </a:p>
          <a:p>
            <a:pPr>
              <a:defRPr/>
            </a:pPr>
            <a:r>
              <a:rPr lang="es-MX" altLang="en-US" dirty="0">
                <a:latin typeface="Arial" pitchFamily="34" charset="0"/>
              </a:rPr>
              <a:t>Esmerilado, taladrado, chorreo abrasivo o operaciones similares que produzcan o utilicen chispas, llamas o calor.  La molienda, la perforación, la limpieza abrasiva o las operaciones similares de producción de chispas siempre deben considerarse como trabajo caliente cuando se lleven a cabo en presencia de gases inflamables acumulados, líquidos inflamables o combustibles, sus vapores o acumulaciones de otros materiales combustibles. </a:t>
            </a:r>
          </a:p>
        </p:txBody>
      </p:sp>
    </p:spTree>
    <p:extLst>
      <p:ext uri="{BB962C8B-B14F-4D97-AF65-F5344CB8AC3E}">
        <p14:creationId xmlns:p14="http://schemas.microsoft.com/office/powerpoint/2010/main" val="3031871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013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030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432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76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939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511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083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655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81C9878A-1EB0-4E8B-B0BF-ED60582AC1A6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graphicFrame>
        <p:nvGraphicFramePr>
          <p:cNvPr id="3" name="Table 2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715963" y="4194175"/>
          <a:ext cx="5578475" cy="4991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948">
                  <a:extLst>
                    <a:ext uri="{9D8B030D-6E8A-4147-A177-3AD203B41FA5}"/>
                  </a:extLst>
                </a:gridCol>
                <a:gridCol w="1358456">
                  <a:extLst>
                    <a:ext uri="{9D8B030D-6E8A-4147-A177-3AD203B41FA5}"/>
                  </a:extLst>
                </a:gridCol>
                <a:gridCol w="1959070">
                  <a:extLst>
                    <a:ext uri="{9D8B030D-6E8A-4147-A177-3AD203B41FA5}"/>
                  </a:extLst>
                </a:gridCol>
              </a:tblGrid>
              <a:tr h="1664793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0461" marR="90461" marT="45366" marB="4536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461" marR="90461" marT="45366" marB="45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 </a:t>
                      </a:r>
                      <a:r>
                        <a:rPr lang="es-MX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Escriba cómo puede producirse un incendio en basado en la operación(s) que marcó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461" marR="90461" marT="45366" marB="45366"/>
                </a:tc>
                <a:extLst>
                  <a:ext uri="{0D108BD9-81ED-4DB2-BD59-A6C34878D82A}"/>
                </a:extLst>
              </a:tr>
              <a:tr h="380164">
                <a:tc>
                  <a:txBody>
                    <a:bodyPr/>
                    <a:lstStyle/>
                    <a:p>
                      <a:r>
                        <a:rPr lang="en-US" sz="1600" dirty="0" err="1"/>
                        <a:t>Clavar</a:t>
                      </a:r>
                      <a:endParaRPr lang="en-US" sz="1600" dirty="0"/>
                    </a:p>
                  </a:txBody>
                  <a:tcPr marL="90461" marR="90461" marT="45366" marB="45366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Molienda</a:t>
                      </a:r>
                      <a:endParaRPr lang="en-US" sz="1600" dirty="0"/>
                    </a:p>
                  </a:txBody>
                  <a:tcPr marL="90461" marR="90461" marT="45366" marB="4536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461" marR="90461" marT="45366" marB="45366"/>
                </a:tc>
                <a:extLst>
                  <a:ext uri="{0D108BD9-81ED-4DB2-BD59-A6C34878D82A}"/>
                </a:extLst>
              </a:tr>
              <a:tr h="380164">
                <a:tc>
                  <a:txBody>
                    <a:bodyPr/>
                    <a:lstStyle/>
                    <a:p>
                      <a:r>
                        <a:rPr lang="en-US" sz="1600" dirty="0" err="1"/>
                        <a:t>Soldar</a:t>
                      </a:r>
                      <a:endParaRPr lang="en-US" sz="1600" dirty="0"/>
                    </a:p>
                  </a:txBody>
                  <a:tcPr marL="90461" marR="90461" marT="45366" marB="45366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Taladrar</a:t>
                      </a:r>
                      <a:endParaRPr lang="en-US" sz="1600" dirty="0"/>
                    </a:p>
                  </a:txBody>
                  <a:tcPr marL="90461" marR="90461" marT="45366" marB="4536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461" marR="90461" marT="45366" marB="45366"/>
                </a:tc>
                <a:extLst>
                  <a:ext uri="{0D108BD9-81ED-4DB2-BD59-A6C34878D82A}"/>
                </a:extLst>
              </a:tr>
              <a:tr h="601884">
                <a:tc>
                  <a:txBody>
                    <a:bodyPr/>
                    <a:lstStyle/>
                    <a:p>
                      <a:r>
                        <a:rPr lang="en-US" sz="1600" dirty="0" err="1"/>
                        <a:t>Quemado</a:t>
                      </a:r>
                      <a:endParaRPr lang="en-US" sz="1600" dirty="0"/>
                    </a:p>
                  </a:txBody>
                  <a:tcPr marL="90461" marR="90461" marT="45366" marB="45366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Chorro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Abrasivo</a:t>
                      </a:r>
                      <a:endParaRPr lang="en-US" sz="1600" dirty="0"/>
                    </a:p>
                  </a:txBody>
                  <a:tcPr marL="90461" marR="90461" marT="45366" marB="4536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461" marR="90461" marT="45366" marB="45366"/>
                </a:tc>
                <a:extLst>
                  <a:ext uri="{0D108BD9-81ED-4DB2-BD59-A6C34878D82A}"/>
                </a:extLst>
              </a:tr>
              <a:tr h="601884">
                <a:tc>
                  <a:txBody>
                    <a:bodyPr/>
                    <a:lstStyle/>
                    <a:p>
                      <a:r>
                        <a:rPr lang="en-US" sz="1600" dirty="0" err="1"/>
                        <a:t>Herramientas</a:t>
                      </a:r>
                      <a:r>
                        <a:rPr lang="en-US" sz="1600" dirty="0"/>
                        <a:t> </a:t>
                      </a:r>
                    </a:p>
                    <a:p>
                      <a:r>
                        <a:rPr lang="en-US" sz="1600" dirty="0" err="1"/>
                        <a:t>Eléctricas</a:t>
                      </a:r>
                      <a:endParaRPr lang="en-US" sz="1600" dirty="0"/>
                    </a:p>
                  </a:txBody>
                  <a:tcPr marL="90461" marR="90461" marT="45366" marB="45366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Otro</a:t>
                      </a:r>
                      <a:r>
                        <a:rPr lang="en-US" sz="1600" dirty="0"/>
                        <a:t>:</a:t>
                      </a:r>
                    </a:p>
                  </a:txBody>
                  <a:tcPr marL="90461" marR="90461" marT="45366" marB="4536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461" marR="90461" marT="45366" marB="45366"/>
                </a:tc>
                <a:extLst>
                  <a:ext uri="{0D108BD9-81ED-4DB2-BD59-A6C34878D82A}"/>
                </a:extLst>
              </a:tr>
              <a:tr h="380164">
                <a:tc>
                  <a:txBody>
                    <a:bodyPr/>
                    <a:lstStyle/>
                    <a:p>
                      <a:r>
                        <a:rPr lang="en-US" sz="1600" dirty="0" err="1"/>
                        <a:t>Tratamiento</a:t>
                      </a:r>
                      <a:r>
                        <a:rPr lang="en-US" sz="1600" dirty="0"/>
                        <a:t> con </a:t>
                      </a:r>
                      <a:r>
                        <a:rPr lang="en-US" sz="1600" dirty="0" err="1"/>
                        <a:t>Calor</a:t>
                      </a:r>
                      <a:endParaRPr lang="en-US" sz="1600" dirty="0"/>
                    </a:p>
                  </a:txBody>
                  <a:tcPr marL="90461" marR="90461" marT="45366" marB="4536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461" marR="90461" marT="45366" marB="4536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461" marR="90461" marT="45366" marB="45366"/>
                </a:tc>
                <a:extLst>
                  <a:ext uri="{0D108BD9-81ED-4DB2-BD59-A6C34878D82A}"/>
                </a:extLst>
              </a:tr>
              <a:tr h="380164">
                <a:tc>
                  <a:txBody>
                    <a:bodyPr/>
                    <a:lstStyle/>
                    <a:p>
                      <a:r>
                        <a:rPr lang="en-US" sz="1600" dirty="0" err="1"/>
                        <a:t>Descongelar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pipas</a:t>
                      </a:r>
                      <a:endParaRPr lang="en-US" sz="1600" dirty="0"/>
                    </a:p>
                  </a:txBody>
                  <a:tcPr marL="90461" marR="90461" marT="45366" marB="4536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461" marR="90461" marT="45366" marB="4536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461" marR="90461" marT="45366" marB="45366"/>
                </a:tc>
                <a:extLst>
                  <a:ext uri="{0D108BD9-81ED-4DB2-BD59-A6C34878D82A}"/>
                </a:extLst>
              </a:tr>
              <a:tr h="601884">
                <a:tc>
                  <a:txBody>
                    <a:bodyPr/>
                    <a:lstStyle/>
                    <a:p>
                      <a:r>
                        <a:rPr lang="en-US" sz="1600" dirty="0" err="1"/>
                        <a:t>Envoltura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termo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encogible</a:t>
                      </a:r>
                      <a:endParaRPr lang="en-US" sz="1600" dirty="0"/>
                    </a:p>
                  </a:txBody>
                  <a:tcPr marL="90461" marR="90461" marT="45366" marB="4536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461" marR="90461" marT="45366" marB="4536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461" marR="90461" marT="45366" marB="45366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63562" name="TextBox 3"/>
          <p:cNvSpPr txBox="1">
            <a:spLocks noChangeArrowheads="1"/>
          </p:cNvSpPr>
          <p:nvPr/>
        </p:nvSpPr>
        <p:spPr bwMode="auto">
          <a:xfrm>
            <a:off x="715963" y="4419600"/>
            <a:ext cx="36941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90" tIns="45295" rIns="90590" bIns="45295">
            <a:spAutoFit/>
          </a:bodyPr>
          <a:lstStyle>
            <a:lvl1pPr marL="341313" indent="-34131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600" b="1">
                <a:cs typeface="Arial" pitchFamily="34" charset="0"/>
              </a:rPr>
              <a:t>C</a:t>
            </a:r>
            <a:r>
              <a:rPr lang="es-MX" altLang="en-US" sz="1600" b="1">
                <a:cs typeface="Arial" pitchFamily="34" charset="0"/>
              </a:rPr>
              <a:t>ircule a continuación las tareas de trabajo caliente que realiza o se expone mientras realiza su trabajo</a:t>
            </a:r>
            <a:endParaRPr lang="en-US" altLang="en-US" sz="1600" b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999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013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030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432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76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939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511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083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655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C4E1A2E1-8652-4855-B535-C3BFA428CA41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365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8250" y="739775"/>
            <a:ext cx="4533900" cy="3402013"/>
          </a:xfrm>
          <a:ln/>
        </p:spPr>
      </p:sp>
      <p:sp>
        <p:nvSpPr>
          <p:cNvPr id="365572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478338"/>
            <a:ext cx="5143500" cy="4176712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s-MX" altLang="en-US" sz="1100" b="1" dirty="0">
                <a:latin typeface="Arial" pitchFamily="34" charset="0"/>
              </a:rPr>
              <a:t>Responsabilidades del Empleador Anfitrión (1915,501) (8 CCR 8397,10)</a:t>
            </a:r>
          </a:p>
          <a:p>
            <a:pPr>
              <a:defRPr/>
            </a:pPr>
            <a:endParaRPr lang="es-MX" altLang="en-US" sz="1100" dirty="0">
              <a:latin typeface="Arial" pitchFamily="34" charset="0"/>
            </a:endParaRPr>
          </a:p>
          <a:p>
            <a:pPr>
              <a:defRPr/>
            </a:pPr>
            <a:r>
              <a:rPr lang="es-MX" altLang="en-US" sz="1100" dirty="0">
                <a:latin typeface="Arial" pitchFamily="34" charset="0"/>
              </a:rPr>
              <a:t>Informar a los empleadores sobre el contenido del plan de seguridad contra incendios incluyendo peligros, controles, seguridad contra incendios y reglas de salud, y procedimientos de emergencia.  Asegurar que las responsabilidades de seguridad y salud para la protección contra incendios se asignan según corresponda a otros empleadores en el lugar de trabajo.</a:t>
            </a:r>
          </a:p>
          <a:p>
            <a:pPr>
              <a:defRPr/>
            </a:pPr>
            <a:endParaRPr lang="es-MX" altLang="en-US" sz="1100" dirty="0">
              <a:latin typeface="Arial" pitchFamily="34" charset="0"/>
            </a:endParaRPr>
          </a:p>
          <a:p>
            <a:pPr>
              <a:defRPr/>
            </a:pPr>
            <a:r>
              <a:rPr lang="es-MX" altLang="en-US" sz="1100" b="1" dirty="0">
                <a:latin typeface="Arial" pitchFamily="34" charset="0"/>
              </a:rPr>
              <a:t>Responsabilidades del Empleador Contractual (1915,501) (8 CCR 8397,10)</a:t>
            </a:r>
          </a:p>
          <a:p>
            <a:pPr>
              <a:defRPr/>
            </a:pPr>
            <a:r>
              <a:rPr lang="es-MX" altLang="en-US" sz="1100" dirty="0">
                <a:latin typeface="Arial" pitchFamily="34" charset="0"/>
              </a:rPr>
              <a:t>Asegúrese de que el empleador anfitrión conozca los peligros relacionados con incendios asociados con el trabajo del empleador contratado y lo que el empleador contratado está haciendo para abordarlos.</a:t>
            </a:r>
          </a:p>
          <a:p>
            <a:pPr>
              <a:defRPr/>
            </a:pPr>
            <a:r>
              <a:rPr lang="es-MX" altLang="en-US" sz="1100" dirty="0">
                <a:latin typeface="Arial" pitchFamily="34" charset="0"/>
              </a:rPr>
              <a:t>Asesorar al empleador anfitrión de cualquier riesgo de incendios no identificados anteriormente que el empleador contractual identifique en el lugar de trabajo.</a:t>
            </a:r>
          </a:p>
          <a:p>
            <a:pPr>
              <a:defRPr/>
            </a:pPr>
            <a:endParaRPr lang="es-MX" altLang="en-US" sz="1100" dirty="0">
              <a:latin typeface="Arial" pitchFamily="34" charset="0"/>
            </a:endParaRPr>
          </a:p>
          <a:p>
            <a:pPr>
              <a:defRPr/>
            </a:pPr>
            <a:r>
              <a:rPr lang="es-MX" altLang="en-US" sz="1100" dirty="0">
                <a:latin typeface="Arial" pitchFamily="34" charset="0"/>
              </a:rPr>
              <a:t>¡ Tenga un Individuo Autorizado para el Permiso (PAI)!</a:t>
            </a:r>
            <a:br>
              <a:rPr lang="es-MX" altLang="en-US" sz="1100" dirty="0">
                <a:latin typeface="Arial" pitchFamily="34" charset="0"/>
              </a:rPr>
            </a:br>
            <a:endParaRPr lang="es-MX" altLang="en-US" sz="1100" dirty="0">
              <a:latin typeface="Arial" pitchFamily="34" charset="0"/>
            </a:endParaRPr>
          </a:p>
          <a:p>
            <a:pPr>
              <a:defRPr/>
            </a:pPr>
            <a:r>
              <a:rPr lang="es-MX" altLang="en-US" sz="1100" dirty="0">
                <a:latin typeface="Arial" pitchFamily="34" charset="0"/>
              </a:rPr>
              <a:t>Los empleadores contratados en el empleo del astillero deben tener un plan de seguridad contra incendios para sus empleados y este plan debe cumplir con los requisitos de OSHA (Federal y Estatal), así como el plan de seguridad contra incendios del empleador anfitrión. </a:t>
            </a:r>
          </a:p>
          <a:p>
            <a:pPr>
              <a:defRPr/>
            </a:pPr>
            <a:endParaRPr lang="en-US" altLang="en-US" sz="11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719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013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030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432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76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939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511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083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655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23EDD6E8-BCF1-4DED-B2FB-8B3B1D041FDF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367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8250" y="739775"/>
            <a:ext cx="4533900" cy="3402013"/>
          </a:xfrm>
          <a:ln/>
        </p:spPr>
      </p:sp>
      <p:sp>
        <p:nvSpPr>
          <p:cNvPr id="367620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260850"/>
            <a:ext cx="5764213" cy="431958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s-MX" altLang="en-US" b="1" dirty="0">
                <a:latin typeface="Arial" pitchFamily="34" charset="0"/>
              </a:rPr>
              <a:t>Líneas de Suministro de Gas/Oxígeno y Antorchas </a:t>
            </a:r>
            <a:r>
              <a:rPr lang="en-US" altLang="en-US" dirty="0">
                <a:latin typeface="Arial" pitchFamily="34" charset="0"/>
              </a:rPr>
              <a:t>(1915.503) (8 CCR  8397.14)</a:t>
            </a:r>
          </a:p>
          <a:p>
            <a:pPr>
              <a:lnSpc>
                <a:spcPct val="80000"/>
              </a:lnSpc>
              <a:defRPr/>
            </a:pPr>
            <a:r>
              <a:rPr lang="es-MX" altLang="en-US" dirty="0">
                <a:latin typeface="Arial" pitchFamily="34" charset="0"/>
              </a:rPr>
              <a:t>Las fugas de gas y oxígeno han provocado explosiones, lesiones graves de incendios y muertes.  Cuando se trabaja con gas combustible y líneas de suministro de oxígeno y antorchas es crítico que se observe lo siguiente:</a:t>
            </a:r>
          </a:p>
          <a:p>
            <a:pPr marL="169993" indent="-169993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s-MX" altLang="en-US" dirty="0">
                <a:latin typeface="Arial" pitchFamily="34" charset="0"/>
              </a:rPr>
              <a:t> No hay líneas o antorchas de gas de combustible y oxígeno desatendidas en espacios confinados; ¡Cuando sale de un espacio confinado estas deben ser removidas!</a:t>
            </a:r>
          </a:p>
          <a:p>
            <a:pPr marL="169993" indent="-169993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s-MX" altLang="en-US" dirty="0">
                <a:latin typeface="Arial" pitchFamily="34" charset="0"/>
              </a:rPr>
              <a:t> No hay líneas o antorchas de gas de combustible y oxígeno desatendidas en espacios cerrados durante más de 15 minutos</a:t>
            </a:r>
          </a:p>
          <a:p>
            <a:pPr>
              <a:lnSpc>
                <a:spcPct val="80000"/>
              </a:lnSpc>
              <a:defRPr/>
            </a:pPr>
            <a:endParaRPr lang="es-MX" altLang="en-US" dirty="0">
              <a:latin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s-MX" altLang="en-US" dirty="0">
                <a:latin typeface="Arial" pitchFamily="34" charset="0"/>
              </a:rPr>
              <a:t>También es importante que:</a:t>
            </a:r>
          </a:p>
          <a:p>
            <a:pPr marL="169993" indent="-169993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s-MX" altLang="en-US" dirty="0">
                <a:latin typeface="Arial" pitchFamily="34" charset="0"/>
              </a:rPr>
              <a:t> Todas las tuberías de gas de combustible y mangueras de oxígeno se desconectarán en el colector de suministro (</a:t>
            </a:r>
            <a:r>
              <a:rPr lang="es-MX" altLang="en-US" dirty="0" err="1">
                <a:latin typeface="Arial" pitchFamily="34" charset="0"/>
              </a:rPr>
              <a:t>Manifold</a:t>
            </a:r>
            <a:r>
              <a:rPr lang="es-MX" altLang="en-US" dirty="0">
                <a:latin typeface="Arial" pitchFamily="34" charset="0"/>
              </a:rPr>
              <a:t>) al final de cada turno y se enrollarán al aire libre.</a:t>
            </a:r>
          </a:p>
          <a:p>
            <a:pPr>
              <a:lnSpc>
                <a:spcPct val="80000"/>
              </a:lnSpc>
              <a:defRPr/>
            </a:pPr>
            <a:endParaRPr lang="es-MX" altLang="en-US" dirty="0">
              <a:latin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s-MX" altLang="en-US" dirty="0">
                <a:latin typeface="Arial" pitchFamily="34" charset="0"/>
              </a:rPr>
              <a:t>(8 CCR 8397,14) </a:t>
            </a:r>
          </a:p>
          <a:p>
            <a:pPr>
              <a:lnSpc>
                <a:spcPct val="80000"/>
              </a:lnSpc>
              <a:defRPr/>
            </a:pPr>
            <a:r>
              <a:rPr lang="es-MX" altLang="en-US" dirty="0">
                <a:latin typeface="Arial" pitchFamily="34" charset="0"/>
              </a:rPr>
              <a:t>(D) todas las líneas de manguera de gas combustible y de oxígeno desconectadas se enrollan de nuevo al colector de suministro o al aire libre para desconectar la antorcha; o las líneas de manguera de gas y de oxígeno extendidas no se reconectan en el colector de suministro a menos que las líneas tengan un medio de identificación cuando se conectaron al inicio y las líneas se prueban utilizando una prueba de caída u otros medios positivos para asegurar la integridad de gas combustible y oxígeno.</a:t>
            </a:r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940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013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030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432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76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939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511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083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655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24582E76-A200-4EC5-8933-C6855FCA3F77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8250" y="739775"/>
            <a:ext cx="4533900" cy="3402013"/>
          </a:xfrm>
          <a:ln/>
        </p:spPr>
      </p:sp>
      <p:sp>
        <p:nvSpPr>
          <p:cNvPr id="369668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413250"/>
            <a:ext cx="5454650" cy="366395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s-MX" altLang="en-US" b="1" dirty="0">
                <a:latin typeface="Arial" pitchFamily="34" charset="0"/>
              </a:rPr>
              <a:t>Inflamables y Combustibles</a:t>
            </a:r>
          </a:p>
          <a:p>
            <a:pPr>
              <a:defRPr/>
            </a:pPr>
            <a:endParaRPr lang="es-MX" altLang="en-US" b="1" dirty="0">
              <a:latin typeface="Arial" pitchFamily="34" charset="0"/>
            </a:endParaRPr>
          </a:p>
          <a:p>
            <a:pPr>
              <a:defRPr/>
            </a:pPr>
            <a:r>
              <a:rPr lang="es-MX" altLang="en-US" dirty="0">
                <a:latin typeface="Arial" pitchFamily="34" charset="0"/>
              </a:rPr>
              <a:t>Cuando realice trabajo caliente, todo el material inflamable y combustible debe ser eliminado (por lo menos 35 pies del trabajo caliente) o protegido.  Eliminar:</a:t>
            </a:r>
          </a:p>
          <a:p>
            <a:pPr>
              <a:defRPr/>
            </a:pPr>
            <a:endParaRPr lang="es-MX" altLang="en-US" dirty="0">
              <a:latin typeface="Arial" pitchFamily="34" charset="0"/>
            </a:endParaRPr>
          </a:p>
          <a:p>
            <a:pPr marL="169993" indent="-169993">
              <a:buFont typeface="Arial" panose="020B0604020202020204" pitchFamily="34" charset="0"/>
              <a:buChar char="•"/>
              <a:defRPr/>
            </a:pPr>
            <a:r>
              <a:rPr lang="es-MX" altLang="en-US" dirty="0">
                <a:latin typeface="Arial" pitchFamily="34" charset="0"/>
              </a:rPr>
              <a:t>Líquidos inflamables y combustibles</a:t>
            </a:r>
          </a:p>
          <a:p>
            <a:pPr marL="169993" indent="-169993">
              <a:buFont typeface="Arial" panose="020B0604020202020204" pitchFamily="34" charset="0"/>
              <a:buChar char="•"/>
              <a:defRPr/>
            </a:pPr>
            <a:r>
              <a:rPr lang="es-MX" altLang="en-US" dirty="0">
                <a:latin typeface="Arial" pitchFamily="34" charset="0"/>
              </a:rPr>
              <a:t> Papeles</a:t>
            </a:r>
          </a:p>
          <a:p>
            <a:pPr marL="169993" indent="-169993">
              <a:buFont typeface="Arial" panose="020B0604020202020204" pitchFamily="34" charset="0"/>
              <a:buChar char="•"/>
              <a:defRPr/>
            </a:pPr>
            <a:r>
              <a:rPr lang="es-MX" altLang="en-US" dirty="0">
                <a:latin typeface="Arial" pitchFamily="34" charset="0"/>
              </a:rPr>
              <a:t> Cajas</a:t>
            </a:r>
          </a:p>
          <a:p>
            <a:pPr marL="169993" indent="-169993">
              <a:buFont typeface="Arial" panose="020B0604020202020204" pitchFamily="34" charset="0"/>
              <a:buChar char="•"/>
              <a:defRPr/>
            </a:pPr>
            <a:r>
              <a:rPr lang="es-MX" altLang="en-US" dirty="0">
                <a:latin typeface="Arial" pitchFamily="34" charset="0"/>
              </a:rPr>
              <a:t> Basura/desorden</a:t>
            </a:r>
          </a:p>
          <a:p>
            <a:pPr>
              <a:defRPr/>
            </a:pPr>
            <a:endParaRPr lang="es-MX" altLang="en-US" dirty="0">
              <a:latin typeface="Arial" pitchFamily="34" charset="0"/>
            </a:endParaRPr>
          </a:p>
          <a:p>
            <a:pPr>
              <a:defRPr/>
            </a:pPr>
            <a:r>
              <a:rPr lang="es-MX" altLang="en-US" dirty="0">
                <a:latin typeface="Arial" pitchFamily="34" charset="0"/>
              </a:rPr>
              <a:t>Cuando no se puedan quitar artículos inflamables, como alfombras o muebles, utilice un paño ignífugo para protegerlos.  </a:t>
            </a:r>
          </a:p>
          <a:p>
            <a:pPr>
              <a:defRPr/>
            </a:pPr>
            <a:r>
              <a:rPr lang="es-MX" altLang="en-US" dirty="0">
                <a:latin typeface="Arial" pitchFamily="34" charset="0"/>
              </a:rPr>
              <a:t>Asegúrese de que todos los pasillos y pasadizos estén despejados.  Vuelva a inspeccionar el área después de los descansos extendidos.</a:t>
            </a:r>
          </a:p>
          <a:p>
            <a:pPr algn="ctr">
              <a:defRPr/>
            </a:pPr>
            <a:r>
              <a:rPr lang="es-MX" altLang="en-US" b="1" dirty="0">
                <a:latin typeface="Arial" pitchFamily="34" charset="0"/>
              </a:rPr>
              <a:t>Esto se hará en la dirección del PAI.</a:t>
            </a:r>
          </a:p>
          <a:p>
            <a:pPr>
              <a:defRPr/>
            </a:pPr>
            <a:endParaRPr lang="en-US" altLang="en-US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663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013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030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432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76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939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511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083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655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13C437FA-8928-4AA1-95BF-E1B081B7E4AC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371715" name="Rectangle 7"/>
          <p:cNvSpPr txBox="1">
            <a:spLocks noGrp="1" noChangeArrowheads="1"/>
          </p:cNvSpPr>
          <p:nvPr/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51D74D4-EEB8-4B21-90C0-59C9C8A21A32}" type="slidenum">
              <a:rPr lang="en-US" altLang="en-US"/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371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n-US" b="1" smtClean="0">
                <a:latin typeface="Arial" pitchFamily="34" charset="0"/>
              </a:rPr>
              <a:t>Para cada enunciado circule V para Verdadero o F para falso.  Todas los enunciados se relacionan con el trabajo a bordo.</a:t>
            </a:r>
          </a:p>
          <a:p>
            <a:endParaRPr lang="es-MX" altLang="en-US" b="1" smtClean="0">
              <a:latin typeface="Arial" pitchFamily="34" charset="0"/>
            </a:endParaRPr>
          </a:p>
          <a:p>
            <a:endParaRPr lang="en-US" altLang="en-US" b="1" smtClean="0">
              <a:latin typeface="Arial" pitchFamily="34" charset="0"/>
            </a:endParaRPr>
          </a:p>
        </p:txBody>
      </p:sp>
      <p:graphicFrame>
        <p:nvGraphicFramePr>
          <p:cNvPr id="543749" name="Group 5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700088" y="4957763"/>
          <a:ext cx="5532437" cy="3068637"/>
        </p:xfrm>
        <a:graphic>
          <a:graphicData uri="http://schemas.openxmlformats.org/drawingml/2006/table">
            <a:tbl>
              <a:tblPr/>
              <a:tblGrid>
                <a:gridCol w="311688">
                  <a:extLst>
                    <a:ext uri="{9D8B030D-6E8A-4147-A177-3AD203B41FA5}"/>
                  </a:extLst>
                </a:gridCol>
                <a:gridCol w="311688">
                  <a:extLst>
                    <a:ext uri="{9D8B030D-6E8A-4147-A177-3AD203B41FA5}"/>
                  </a:extLst>
                </a:gridCol>
                <a:gridCol w="4909061">
                  <a:extLst>
                    <a:ext uri="{9D8B030D-6E8A-4147-A177-3AD203B41FA5}"/>
                  </a:extLst>
                </a:gridCol>
              </a:tblGrid>
              <a:tr h="641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marL="93507" marR="93507" marT="46500" marB="465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3507" marR="93507" marT="46500" marB="46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Siempre debe remover todos los materiales inflamables y combustibles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507" marR="93507" marT="46500" marB="46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783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marL="93507" marR="93507" marT="46500" marB="465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3507" marR="93507" marT="46500" marB="46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2" indent="0">
                        <a:spcBef>
                          <a:spcPct val="20000"/>
                        </a:spcBef>
                        <a:buFontTx/>
                        <a:buNone/>
                        <a:defRPr/>
                      </a:pPr>
                      <a:r>
                        <a:rPr lang="es-MX" altLang="en-US" sz="1200" kern="0" dirty="0">
                          <a:solidFill>
                            <a:srgbClr val="000000"/>
                          </a:solidFill>
                          <a:latin typeface="Arial"/>
                        </a:rPr>
                        <a:t>El trabajo caliente es cualquier operación que eleva la temperatura de la pieza de trabajo igual o superior a 400 ° F o produce chispas</a:t>
                      </a:r>
                    </a:p>
                    <a:p>
                      <a:pPr marL="0" lvl="2" indent="0">
                        <a:spcBef>
                          <a:spcPct val="20000"/>
                        </a:spcBef>
                        <a:buFontTx/>
                        <a:buNone/>
                        <a:defRPr/>
                      </a:pPr>
                      <a:endParaRPr lang="en-US" altLang="en-US" sz="1200" kern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507" marR="93507" marT="46500" marB="46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650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marL="93507" marR="93507" marT="46500" marB="465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3507" marR="93507" marT="46500" marB="46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Taladrar podría considerarse trabajo caliente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507" marR="93507" marT="46500" marB="46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41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marL="93507" marR="93507" marT="46500" marB="465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3507" marR="93507" marT="46500" marB="46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lvl="1">
                        <a:buFontTx/>
                        <a:buNone/>
                      </a:pPr>
                      <a:r>
                        <a:rPr lang="es-MX" altLang="en-US" sz="1200" dirty="0">
                          <a:latin typeface="Arial" panose="020B0604020202020204" pitchFamily="34" charset="0"/>
                        </a:rPr>
                        <a:t>No debe haber  líneas o antorchas de gas de combustible y oxígeno desatendidas en espacios confinados durante más de 15 minutos</a:t>
                      </a:r>
                    </a:p>
                    <a:p>
                      <a:pPr marL="115888" lvl="1">
                        <a:buFontTx/>
                        <a:buNone/>
                      </a:pPr>
                      <a:endParaRPr lang="en-US" altLang="en-US" sz="1200" dirty="0">
                        <a:latin typeface="Arial" panose="020B0604020202020204" pitchFamily="34" charset="0"/>
                      </a:endParaRPr>
                    </a:p>
                  </a:txBody>
                  <a:tcPr marL="93507" marR="93507" marT="46500" marB="46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41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marL="93507" marR="93507" marT="46500" marB="465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3507" marR="93507" marT="46500" marB="46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Usted debe cumplir con el plan de seguridad del astillero anfitrión, así como el plan de seguridad de su propia compañía.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507" marR="93507" marT="46500" marB="465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716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013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030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432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76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939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511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083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655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37DAB4B2-3E8E-46DB-BDB4-E92B579879DD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73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74700"/>
            <a:ext cx="4533900" cy="3400425"/>
          </a:xfrm>
          <a:ln/>
        </p:spPr>
      </p:sp>
      <p:sp>
        <p:nvSpPr>
          <p:cNvPr id="69636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413250"/>
            <a:ext cx="5454650" cy="40894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>
              <a:defRPr/>
            </a:pPr>
            <a:r>
              <a:rPr lang="en-US" altLang="en-US" b="1" kern="0" dirty="0" err="1">
                <a:solidFill>
                  <a:srgbClr val="000000"/>
                </a:solidFill>
                <a:latin typeface="Arial"/>
              </a:rPr>
              <a:t>Individuo</a:t>
            </a:r>
            <a:r>
              <a:rPr lang="en-US" altLang="en-US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b="1" kern="0" dirty="0" err="1">
                <a:solidFill>
                  <a:srgbClr val="000000"/>
                </a:solidFill>
                <a:latin typeface="Arial"/>
              </a:rPr>
              <a:t>Autorizador</a:t>
            </a:r>
            <a:r>
              <a:rPr lang="en-US" altLang="en-US" b="1" kern="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altLang="en-US" b="1" kern="0" dirty="0" err="1">
                <a:solidFill>
                  <a:srgbClr val="000000"/>
                </a:solidFill>
                <a:latin typeface="Arial"/>
              </a:rPr>
              <a:t>Permiso</a:t>
            </a:r>
            <a:r>
              <a:rPr lang="en-US" altLang="en-US" b="1" kern="0" dirty="0">
                <a:solidFill>
                  <a:srgbClr val="000000"/>
                </a:solidFill>
                <a:latin typeface="Arial"/>
              </a:rPr>
              <a:t> (PAI)</a:t>
            </a:r>
            <a:endParaRPr lang="es-MX" altLang="en-US" b="1" kern="0" dirty="0">
              <a:solidFill>
                <a:srgbClr val="000000"/>
              </a:solidFill>
              <a:latin typeface="Arial"/>
            </a:endParaRPr>
          </a:p>
          <a:p>
            <a:pPr marL="0" lvl="1">
              <a:defRPr/>
            </a:pPr>
            <a:r>
              <a:rPr lang="es-MX" altLang="en-US" kern="0" dirty="0">
                <a:solidFill>
                  <a:srgbClr val="000000"/>
                </a:solidFill>
                <a:latin typeface="Arial"/>
              </a:rPr>
              <a:t>La Asociación de Reparadores de Buques del Puerto de San Diego y sus miembros han acordado lo siguiente:</a:t>
            </a:r>
          </a:p>
          <a:p>
            <a:pPr marL="0" lvl="1">
              <a:defRPr/>
            </a:pPr>
            <a:endParaRPr lang="es-MX" altLang="en-US" kern="0" dirty="0">
              <a:solidFill>
                <a:srgbClr val="000000"/>
              </a:solidFill>
              <a:latin typeface="Arial"/>
            </a:endParaRPr>
          </a:p>
          <a:p>
            <a:pPr marL="0" lvl="1">
              <a:defRPr/>
            </a:pPr>
            <a:r>
              <a:rPr lang="es-MX" altLang="en-US" kern="0" dirty="0">
                <a:solidFill>
                  <a:srgbClr val="000000"/>
                </a:solidFill>
                <a:latin typeface="Arial"/>
              </a:rPr>
              <a:t>Todas las empresas que realicen trabajo caliente a bordo de un buque militar tendrán un Individuo Autorizador de Permiso (</a:t>
            </a:r>
            <a:r>
              <a:rPr lang="es-MX" altLang="en-US" b="1" kern="0" dirty="0">
                <a:solidFill>
                  <a:srgbClr val="000000"/>
                </a:solidFill>
                <a:latin typeface="Arial"/>
              </a:rPr>
              <a:t>PAI</a:t>
            </a:r>
            <a:r>
              <a:rPr lang="es-MX" altLang="en-US" kern="0" dirty="0">
                <a:solidFill>
                  <a:srgbClr val="000000"/>
                </a:solidFill>
                <a:latin typeface="Arial"/>
              </a:rPr>
              <a:t>). Esta persona es designada por la gerencia para autorizar el trabajo caliente y ha completado con éxito la capacitación requerida de acuerdo con la política de la compañía.  </a:t>
            </a:r>
            <a:r>
              <a:rPr lang="es-MX" altLang="en-US" b="1" kern="0" dirty="0">
                <a:solidFill>
                  <a:srgbClr val="000000"/>
                </a:solidFill>
                <a:latin typeface="Arial"/>
              </a:rPr>
              <a:t>El PAI no puede ser el operador de trabajo caliente</a:t>
            </a:r>
            <a:r>
              <a:rPr lang="es-MX" altLang="en-US" kern="0" dirty="0">
                <a:solidFill>
                  <a:srgbClr val="000000"/>
                </a:solidFill>
                <a:latin typeface="Arial"/>
              </a:rPr>
              <a:t>.  El PAI debe ser consciente de los peligros de incendio involucrados y está familiarizado con las disposiciones de la política de la empresa y todas las referencias aplicables. </a:t>
            </a:r>
          </a:p>
          <a:p>
            <a:pPr marL="0" lvl="1">
              <a:defRPr/>
            </a:pPr>
            <a:endParaRPr lang="es-MX" altLang="en-US" kern="0" dirty="0">
              <a:solidFill>
                <a:srgbClr val="000000"/>
              </a:solidFill>
              <a:latin typeface="Arial"/>
            </a:endParaRPr>
          </a:p>
          <a:p>
            <a:pPr marL="0" lvl="1">
              <a:defRPr/>
            </a:pPr>
            <a:r>
              <a:rPr lang="es-MX" altLang="en-US" b="1" kern="0" dirty="0">
                <a:solidFill>
                  <a:srgbClr val="000000"/>
                </a:solidFill>
                <a:latin typeface="Arial"/>
              </a:rPr>
              <a:t>La autoridad de PAI</a:t>
            </a:r>
          </a:p>
          <a:p>
            <a:pPr marL="0" lvl="1">
              <a:defRPr/>
            </a:pPr>
            <a:endParaRPr lang="es-MX" altLang="en-US" kern="0" dirty="0">
              <a:solidFill>
                <a:srgbClr val="000000"/>
              </a:solidFill>
              <a:latin typeface="Arial"/>
            </a:endParaRPr>
          </a:p>
          <a:p>
            <a:pPr marL="169993" lvl="1" indent="-169993">
              <a:buFont typeface="Arial" panose="020B0604020202020204" pitchFamily="34" charset="0"/>
              <a:buChar char="•"/>
              <a:defRPr/>
            </a:pPr>
            <a:r>
              <a:rPr lang="es-MX" altLang="en-US" kern="0" dirty="0">
                <a:solidFill>
                  <a:srgbClr val="000000"/>
                </a:solidFill>
                <a:latin typeface="Arial"/>
              </a:rPr>
              <a:t>Iniciar el trabajo caliente si se cumplen las condiciones seguras</a:t>
            </a:r>
          </a:p>
          <a:p>
            <a:pPr marL="169993" lvl="1" indent="-169993">
              <a:buFont typeface="Arial" panose="020B0604020202020204" pitchFamily="34" charset="0"/>
              <a:buChar char="•"/>
              <a:defRPr/>
            </a:pPr>
            <a:endParaRPr lang="es-MX" altLang="en-US" kern="0" dirty="0">
              <a:solidFill>
                <a:srgbClr val="000000"/>
              </a:solidFill>
              <a:latin typeface="Arial"/>
            </a:endParaRPr>
          </a:p>
          <a:p>
            <a:pPr marL="169993" lvl="1" indent="-169993">
              <a:buFont typeface="Arial" panose="020B0604020202020204" pitchFamily="34" charset="0"/>
              <a:buChar char="•"/>
              <a:defRPr/>
            </a:pPr>
            <a:r>
              <a:rPr lang="es-MX" altLang="en-US" kern="0" dirty="0">
                <a:solidFill>
                  <a:srgbClr val="000000"/>
                </a:solidFill>
                <a:latin typeface="Arial"/>
              </a:rPr>
              <a:t>Detener el trabajo caliente si se encuentran condiciones peligrosas</a:t>
            </a:r>
          </a:p>
          <a:p>
            <a:pPr marL="0" lvl="1">
              <a:defRPr/>
            </a:pPr>
            <a:endParaRPr lang="en-US" altLang="en-US" kern="0" dirty="0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 marL="116383" lvl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9309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9D5C-3907-4BD6-9793-BCDFDFF43DFC}" type="datetime1">
              <a:rPr lang="en-US"/>
              <a:pPr>
                <a:defRPr/>
              </a:pPr>
              <a:t>9/16/2019</a:t>
            </a:fld>
            <a:endParaRPr lang="en-US" dirty="0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29D0EA-A57F-47D4-8766-DD37A9D24D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664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CCE11-1FE4-46C8-AE06-AF144DC4330C}" type="datetime1">
              <a:rPr lang="en-US"/>
              <a:pPr>
                <a:defRPr/>
              </a:pPr>
              <a:t>9/16/2019</a:t>
            </a:fld>
            <a:endParaRPr lang="en-US" dirty="0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B9C928-EE2F-47EC-947B-E3B5511737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6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14E34-730E-4272-B9A3-F589ECC2989E}" type="datetime1">
              <a:rPr lang="en-US"/>
              <a:pPr>
                <a:defRPr/>
              </a:pPr>
              <a:t>9/16/2019</a:t>
            </a:fld>
            <a:endParaRPr lang="en-US" dirty="0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88F0A-43D8-490F-B93E-AB690C81A2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30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4038600" cy="4449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49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32813-6265-4E2B-8C9A-0E0579F5DCBA}" type="datetime1">
              <a:rPr lang="en-US"/>
              <a:pPr>
                <a:defRPr/>
              </a:pPr>
              <a:t>9/16/2019</a:t>
            </a:fld>
            <a:endParaRPr lang="en-US" dirty="0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C58AD5-FE02-4D23-9F81-E79C6103D5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653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55E4D-A574-4FE2-BBD0-DCF82DE59D4A}" type="datetime1">
              <a:rPr lang="en-US"/>
              <a:pPr>
                <a:defRPr/>
              </a:pPr>
              <a:t>9/16/2019</a:t>
            </a:fld>
            <a:endParaRPr lang="en-US" dirty="0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D8109-1A12-408B-82C4-4C3C6C4038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70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DBE5F-5815-4178-851C-3776A3DAD8A6}" type="datetime1">
              <a:rPr lang="en-US"/>
              <a:pPr>
                <a:defRPr/>
              </a:pPr>
              <a:t>9/16/2019</a:t>
            </a:fld>
            <a:endParaRPr lang="en-US" dirty="0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831AA1-1FD8-4FD5-86B5-57BB6CF40A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471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04F74-3653-47A6-ACF4-198568021D81}" type="datetime1">
              <a:rPr lang="en-US"/>
              <a:pPr>
                <a:defRPr/>
              </a:pPr>
              <a:t>9/16/2019</a:t>
            </a:fld>
            <a:endParaRPr lang="en-US" dirty="0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F438E-E8DA-4E74-B6FA-7AF4F12F4D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780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0F1D0-FDD2-4BE6-B3C2-7F8DB145E079}" type="datetime1">
              <a:rPr lang="en-US"/>
              <a:pPr>
                <a:defRPr/>
              </a:pPr>
              <a:t>9/16/2019</a:t>
            </a:fld>
            <a:endParaRPr lang="en-US" dirty="0"/>
          </a:p>
        </p:txBody>
      </p:sp>
      <p:sp>
        <p:nvSpPr>
          <p:cNvPr id="8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F3913C-42F3-41E2-8FA2-A57FB3B96D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046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37ACE-F827-486E-B2C4-CF07437D3190}" type="datetime1">
              <a:rPr lang="en-US"/>
              <a:pPr>
                <a:defRPr/>
              </a:pPr>
              <a:t>9/16/2019</a:t>
            </a:fld>
            <a:endParaRPr lang="en-US" dirty="0"/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646E37-F5E8-4244-95B7-AFB9CF2268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410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F7B36-02B9-4E9A-8737-401F43A728B7}" type="datetime1">
              <a:rPr lang="en-US"/>
              <a:pPr>
                <a:defRPr/>
              </a:pPr>
              <a:t>9/16/2019</a:t>
            </a:fld>
            <a:endParaRPr lang="en-US" dirty="0"/>
          </a:p>
        </p:txBody>
      </p:sp>
      <p:sp>
        <p:nvSpPr>
          <p:cNvPr id="3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8FCE1-EC49-4BA5-A970-25FB6E79C6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252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C6AEF-A538-4CE3-B74D-8FBA8824D0E9}" type="datetime1">
              <a:rPr lang="en-US"/>
              <a:pPr>
                <a:defRPr/>
              </a:pPr>
              <a:t>9/16/2019</a:t>
            </a:fld>
            <a:endParaRPr lang="en-US" dirty="0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D2E1A-2BD9-4245-B1AE-CE321AB624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768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8787D-24B2-4261-9CF7-052CA4123504}" type="datetime1">
              <a:rPr lang="en-US"/>
              <a:pPr>
                <a:defRPr/>
              </a:pPr>
              <a:t>9/16/2019</a:t>
            </a:fld>
            <a:endParaRPr lang="en-US" dirty="0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9E78C3-34A5-416E-8458-8436A6DDEE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181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665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latin typeface="Arial" charset="0"/>
              </a:defRPr>
            </a:lvl1pPr>
          </a:lstStyle>
          <a:p>
            <a:pPr>
              <a:defRPr/>
            </a:pPr>
            <a:fld id="{86A388E9-97AE-4F0D-A305-14E91BB427BA}" type="datetime1">
              <a:rPr lang="en-US"/>
              <a:pPr>
                <a:defRPr/>
              </a:pPr>
              <a:t>9/16/2019</a:t>
            </a:fld>
            <a:endParaRPr lang="en-US" dirty="0"/>
          </a:p>
        </p:txBody>
      </p:sp>
      <p:sp>
        <p:nvSpPr>
          <p:cNvPr id="1030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C20EBFF-0398-46EC-92F8-EE9520CA01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1" r:id="rId3"/>
    <p:sldLayoutId id="2147484452" r:id="rId4"/>
    <p:sldLayoutId id="2147484453" r:id="rId5"/>
    <p:sldLayoutId id="2147484454" r:id="rId6"/>
    <p:sldLayoutId id="2147484455" r:id="rId7"/>
    <p:sldLayoutId id="2147484456" r:id="rId8"/>
    <p:sldLayoutId id="2147484457" r:id="rId9"/>
    <p:sldLayoutId id="2147484458" r:id="rId10"/>
    <p:sldLayoutId id="2147484459" r:id="rId11"/>
    <p:sldLayoutId id="21474844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Painting%20Lighting%20Explosion%20FIre.m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l"/>
            <a:r>
              <a:rPr lang="es-ES" sz="3600" dirty="0"/>
              <a:t>Prevención de Incendios y Trabajo Caliente</a:t>
            </a:r>
            <a:r>
              <a:rPr lang="es-ES" sz="2800" dirty="0"/>
              <a:t/>
            </a:r>
            <a:br>
              <a:rPr lang="es-ES" sz="2800" dirty="0"/>
            </a:br>
            <a:r>
              <a:rPr lang="es-ES" sz="2800" b="0" dirty="0"/>
              <a:t>Buque Naval </a:t>
            </a:r>
            <a:r>
              <a:rPr lang="es-ES" sz="2800" b="0" dirty="0" err="1"/>
              <a:t>Incendiandose</a:t>
            </a:r>
            <a:r>
              <a:rPr lang="es-ES" sz="3600" dirty="0"/>
              <a:t/>
            </a:r>
            <a:br>
              <a:rPr lang="es-ES" sz="3600" dirty="0"/>
            </a:b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5D8109-1A12-408B-82C4-4C3C6C4038A2}" type="slidenum">
              <a:rPr lang="en-US" altLang="en-US" smtClean="0"/>
              <a:pPr/>
              <a:t>1</a:t>
            </a:fld>
            <a:endParaRPr lang="en-US" altLang="en-US"/>
          </a:p>
        </p:txBody>
      </p:sp>
      <p:pic>
        <p:nvPicPr>
          <p:cNvPr id="5" name="Picture 5" title="Buque Naval Incendiando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6125210" cy="3828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84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06D096C-2B23-42B7-B28C-28C24739487C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3706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623888"/>
            <a:ext cx="8229600" cy="533400"/>
          </a:xfrm>
        </p:spPr>
        <p:txBody>
          <a:bodyPr/>
          <a:lstStyle/>
          <a:p>
            <a:pPr algn="l"/>
            <a:r>
              <a:rPr lang="en-US" altLang="en-US" smtClean="0"/>
              <a:t>Trabajo Caliente</a:t>
            </a:r>
            <a:r>
              <a:rPr lang="en-US" altLang="en-US" sz="3600" smtClean="0"/>
              <a:t>	</a:t>
            </a:r>
          </a:p>
        </p:txBody>
      </p:sp>
      <p:grpSp>
        <p:nvGrpSpPr>
          <p:cNvPr id="370692" name="Group 6" title="Examen"/>
          <p:cNvGrpSpPr>
            <a:grpSpLocks/>
          </p:cNvGrpSpPr>
          <p:nvPr/>
        </p:nvGrpSpPr>
        <p:grpSpPr bwMode="auto">
          <a:xfrm>
            <a:off x="466725" y="1676400"/>
            <a:ext cx="8153400" cy="4064000"/>
            <a:chOff x="0" y="0"/>
            <a:chExt cx="8153400" cy="4064000"/>
          </a:xfrm>
        </p:grpSpPr>
        <p:sp>
          <p:nvSpPr>
            <p:cNvPr id="8" name="Rounded Rectangle 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0" y="0"/>
              <a:ext cx="8153400" cy="4064000"/>
            </a:xfrm>
            <a:prstGeom prst="roundRect">
              <a:avLst>
                <a:gd name="adj" fmla="val 10000"/>
              </a:avLst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036763" y="0"/>
              <a:ext cx="6116637" cy="4064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47650" tIns="247650" rIns="247650" bIns="247650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6500" dirty="0">
                  <a:solidFill>
                    <a:schemeClr val="bg1"/>
                  </a:solidFill>
                </a:rPr>
                <a:t>EXAMEN</a:t>
              </a:r>
            </a:p>
          </p:txBody>
        </p:sp>
      </p:grpSp>
      <p:sp>
        <p:nvSpPr>
          <p:cNvPr id="10" name="Rounded Rectangle 9" title="Preguntas">
            <a:extLst>
              <a:ext uri="{FF2B5EF4-FFF2-40B4-BE49-F238E27FC236}"/>
            </a:extLst>
          </p:cNvPr>
          <p:cNvSpPr/>
          <p:nvPr/>
        </p:nvSpPr>
        <p:spPr>
          <a:xfrm>
            <a:off x="873125" y="2082800"/>
            <a:ext cx="1630363" cy="3251200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8FCE1-EC49-4BA5-A970-25FB6E79C64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74638"/>
            <a:ext cx="7696200" cy="1143000"/>
          </a:xfrm>
        </p:spPr>
        <p:txBody>
          <a:bodyPr/>
          <a:lstStyle/>
          <a:p>
            <a:pPr algn="l"/>
            <a:r>
              <a:rPr lang="en-US" altLang="en-US" smtClean="0"/>
              <a:t>El PAI</a:t>
            </a:r>
            <a:br>
              <a:rPr lang="en-US" altLang="en-US" smtClean="0"/>
            </a:br>
            <a:r>
              <a:rPr lang="en-US" altLang="en-US" sz="2800" smtClean="0"/>
              <a:t>Dos Trabajadores Examinando una Forma</a:t>
            </a:r>
          </a:p>
        </p:txBody>
      </p:sp>
      <p:pic>
        <p:nvPicPr>
          <p:cNvPr id="372749" name="Picture 6" title="Dos Trabajadores Examinando una for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00200"/>
            <a:ext cx="4038600" cy="3249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2751" name="TextBox 2"/>
          <p:cNvSpPr txBox="1">
            <a:spLocks noChangeArrowheads="1"/>
          </p:cNvSpPr>
          <p:nvPr/>
        </p:nvSpPr>
        <p:spPr bwMode="auto">
          <a:xfrm>
            <a:off x="762000" y="3962400"/>
            <a:ext cx="2514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s-MX" sz="1800" b="1"/>
              <a:t>Individuo Autorizador de Permiso</a:t>
            </a:r>
            <a:endParaRPr lang="es-MX" altLang="es-MX" sz="1800" b="1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5D8109-1A12-408B-82C4-4C3C6C4038A2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/>
              <a:t>Funciones del PAI 	</a:t>
            </a:r>
          </a:p>
        </p:txBody>
      </p:sp>
      <p:pic>
        <p:nvPicPr>
          <p:cNvPr id="374788" name="Picture 1" title="Funciones del P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1385888"/>
            <a:ext cx="5029200" cy="46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5D8109-1A12-408B-82C4-4C3C6C4038A2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/>
              <a:t>PAI/Guía de Referencia para el </a:t>
            </a:r>
            <a:br>
              <a:rPr lang="en-US" altLang="en-US" smtClean="0"/>
            </a:br>
            <a:r>
              <a:rPr lang="en-US" altLang="en-US" smtClean="0"/>
              <a:t>Trabajo Caliente </a:t>
            </a:r>
          </a:p>
        </p:txBody>
      </p:sp>
      <p:pic>
        <p:nvPicPr>
          <p:cNvPr id="376835" name="Picture 4" title="PAI Guia de Referencia para el Trabajo Calient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905000"/>
            <a:ext cx="6477000" cy="421640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5D8109-1A12-408B-82C4-4C3C6C4038A2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/>
          <a:lstStyle/>
          <a:p>
            <a:pPr algn="l"/>
            <a:r>
              <a:rPr lang="en-US" altLang="en-US" sz="3600" smtClean="0"/>
              <a:t>Política Para Guardia Contra Incendios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2800" smtClean="0"/>
              <a:t>Incendio en Buque Siendo Extinguido</a:t>
            </a:r>
          </a:p>
        </p:txBody>
      </p:sp>
      <p:pic>
        <p:nvPicPr>
          <p:cNvPr id="378884" name="Picture 4" title="Incendio en Buque Siendo Extinguido"/>
          <p:cNvPicPr>
            <a:picLocks noChangeAspect="1" noChangeArrowheads="1"/>
          </p:cNvPicPr>
          <p:nvPr/>
        </p:nvPicPr>
        <p:blipFill>
          <a:blip r:embed="rId3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162800" cy="4275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5D8109-1A12-408B-82C4-4C3C6C4038A2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/>
          <a:lstStyle/>
          <a:p>
            <a:pPr algn="l"/>
            <a:r>
              <a:rPr lang="en-US" altLang="en-US" sz="3200" smtClean="0"/>
              <a:t>Colocando Guardia Contra Incendios 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2000" smtClean="0"/>
              <a:t>Guardia Contra Incendios Observando a Soldador</a:t>
            </a:r>
          </a:p>
        </p:txBody>
      </p:sp>
      <p:pic>
        <p:nvPicPr>
          <p:cNvPr id="380931" name="Picture 4" title="Guardia Contra Incendios Observando a Soldador"/>
          <p:cNvPicPr>
            <a:picLocks noChangeAspect="1" noChangeArrowheads="1"/>
          </p:cNvPicPr>
          <p:nvPr/>
        </p:nvPicPr>
        <p:blipFill>
          <a:blip r:embed="rId3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934200" cy="426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5D8109-1A12-408B-82C4-4C3C6C4038A2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/>
          <a:lstStyle/>
          <a:p>
            <a:pPr algn="l"/>
            <a:r>
              <a:rPr lang="en-US" altLang="en-US" sz="3000" smtClean="0"/>
              <a:t>Deberes de un Guardia Contra Incendios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2400" smtClean="0"/>
              <a:t>Trabajador Manipulando Extintor</a:t>
            </a:r>
          </a:p>
        </p:txBody>
      </p:sp>
      <p:pic>
        <p:nvPicPr>
          <p:cNvPr id="382979" name="Picture 4" descr="Figure 3: Fire watch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705600" cy="418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5D8109-1A12-408B-82C4-4C3C6C4038A2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7772400" cy="1477962"/>
          </a:xfrm>
        </p:spPr>
        <p:txBody>
          <a:bodyPr/>
          <a:lstStyle/>
          <a:p>
            <a:pPr algn="l"/>
            <a:r>
              <a:rPr lang="en-US" altLang="en-US" dirty="0" err="1" smtClean="0"/>
              <a:t>Más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Deberes</a:t>
            </a:r>
            <a:r>
              <a:rPr lang="en-US" altLang="en-US" dirty="0" smtClean="0"/>
              <a:t> de Guardia Contra </a:t>
            </a:r>
            <a:r>
              <a:rPr lang="en-US" altLang="en-US" dirty="0" err="1" smtClean="0"/>
              <a:t>Incendios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800" dirty="0" err="1" smtClean="0"/>
              <a:t>Papel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Incendiandose</a:t>
            </a:r>
            <a:endParaRPr lang="en-US" altLang="en-US" sz="2800" dirty="0" smtClean="0"/>
          </a:p>
        </p:txBody>
      </p:sp>
      <p:pic>
        <p:nvPicPr>
          <p:cNvPr id="385028" name="Picture 4" title="Papel en incendiand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39624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5029" name="Picture 5" title="Papel en Incendiando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4114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5D8109-1A12-408B-82C4-4C3C6C4038A2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FB014E0-FD3F-4B3B-B53D-AD7DC766EF08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387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pPr algn="l"/>
            <a:r>
              <a:rPr lang="en-US" altLang="en-US" sz="3200" smtClean="0"/>
              <a:t>Ejercicio de Guardia Contra Incendios</a:t>
            </a:r>
            <a:r>
              <a:rPr lang="en-US" altLang="en-US" sz="2000" smtClean="0"/>
              <a:t/>
            </a:r>
            <a:br>
              <a:rPr lang="en-US" altLang="en-US" sz="2000" smtClean="0"/>
            </a:br>
            <a:r>
              <a:rPr lang="en-US" altLang="en-US" sz="2400" smtClean="0"/>
              <a:t>Bosquejo de un Buque con Numeros de Espacios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8FCE1-EC49-4BA5-A970-25FB6E79C648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27" y="2090737"/>
            <a:ext cx="6912185" cy="2938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/>
          <a:lstStyle/>
          <a:p>
            <a:pPr algn="l"/>
            <a:r>
              <a:rPr lang="en-US" altLang="en-US" smtClean="0"/>
              <a:t>Respondiendo a un Incendio</a:t>
            </a:r>
            <a:br>
              <a:rPr lang="en-US" altLang="en-US" smtClean="0"/>
            </a:br>
            <a:r>
              <a:rPr lang="en-US" altLang="en-US" sz="2800" smtClean="0"/>
              <a:t>Alarma de Extintor de Incendio</a:t>
            </a:r>
          </a:p>
        </p:txBody>
      </p:sp>
      <p:pic>
        <p:nvPicPr>
          <p:cNvPr id="389124" name="Picture 4" descr="MPj031427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715000" cy="4648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5D8109-1A12-408B-82C4-4C3C6C4038A2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925"/>
            <a:ext cx="8229600" cy="1143000"/>
          </a:xfrm>
        </p:spPr>
        <p:txBody>
          <a:bodyPr/>
          <a:lstStyle/>
          <a:p>
            <a:pPr algn="l"/>
            <a:r>
              <a:rPr lang="es-ES" sz="3600" dirty="0"/>
              <a:t>Tópicos</a:t>
            </a:r>
            <a:br>
              <a:rPr lang="es-ES" sz="3600" dirty="0"/>
            </a:br>
            <a:r>
              <a:rPr lang="es-ES" sz="2800" b="0" dirty="0"/>
              <a:t>Trabajador de Astillero Efectuando Trabajo Caliente</a:t>
            </a:r>
            <a:r>
              <a:rPr lang="es-ES" sz="3600" dirty="0"/>
              <a:t/>
            </a:r>
            <a:br>
              <a:rPr lang="es-ES" sz="3600" dirty="0"/>
            </a:b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5D8109-1A12-408B-82C4-4C3C6C4038A2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5" name="Picture 1" title="Trabajador de Astillero Efectuando Trabajo Calient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36" y="1676400"/>
            <a:ext cx="8206127" cy="4449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516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458200" cy="1143000"/>
          </a:xfrm>
        </p:spPr>
        <p:txBody>
          <a:bodyPr/>
          <a:lstStyle/>
          <a:p>
            <a:pPr algn="l"/>
            <a:r>
              <a:rPr lang="en-US" altLang="en-US" smtClean="0"/>
              <a:t>Zonas de Acopio</a:t>
            </a:r>
            <a:br>
              <a:rPr lang="en-US" altLang="en-US" smtClean="0"/>
            </a:br>
            <a:r>
              <a:rPr lang="en-US" altLang="en-US" sz="2800" smtClean="0"/>
              <a:t>Trabajadores de Astilleros en Zona de Acopio </a:t>
            </a:r>
          </a:p>
        </p:txBody>
      </p:sp>
      <p:pic>
        <p:nvPicPr>
          <p:cNvPr id="391172" name="Picture 4" title="Trabajadores de Astilleros en Zona de Acop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7086600" cy="381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5D8109-1A12-408B-82C4-4C3C6C4038A2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EDEE068-5961-4853-9710-21D7D8D84B4B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393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0213" y="304800"/>
            <a:ext cx="8229600" cy="1371600"/>
          </a:xfrm>
        </p:spPr>
        <p:txBody>
          <a:bodyPr/>
          <a:lstStyle/>
          <a:p>
            <a:pPr algn="l"/>
            <a:r>
              <a:rPr lang="en-US" altLang="en-US" smtClean="0"/>
              <a:t>Guardia Contra Incendios/ Respuesta a Incendios</a:t>
            </a:r>
            <a:r>
              <a:rPr lang="en-US" altLang="en-US" sz="3600" smtClean="0"/>
              <a:t>	</a:t>
            </a:r>
          </a:p>
        </p:txBody>
      </p:sp>
      <p:grpSp>
        <p:nvGrpSpPr>
          <p:cNvPr id="393220" name="Group 6" title="Examen"/>
          <p:cNvGrpSpPr>
            <a:grpSpLocks/>
          </p:cNvGrpSpPr>
          <p:nvPr/>
        </p:nvGrpSpPr>
        <p:grpSpPr bwMode="auto">
          <a:xfrm>
            <a:off x="466725" y="1676400"/>
            <a:ext cx="8153400" cy="4064000"/>
            <a:chOff x="0" y="0"/>
            <a:chExt cx="8153400" cy="4064000"/>
          </a:xfrm>
        </p:grpSpPr>
        <p:sp>
          <p:nvSpPr>
            <p:cNvPr id="8" name="Rounded Rectangle 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0" y="0"/>
              <a:ext cx="8153400" cy="4064000"/>
            </a:xfrm>
            <a:prstGeom prst="roundRect">
              <a:avLst>
                <a:gd name="adj" fmla="val 10000"/>
              </a:avLst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036763" y="0"/>
              <a:ext cx="6116637" cy="4064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47650" tIns="247650" rIns="247650" bIns="247650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6500" dirty="0">
                  <a:solidFill>
                    <a:schemeClr val="bg1"/>
                  </a:solidFill>
                </a:rPr>
                <a:t>¡</a:t>
              </a:r>
              <a:r>
                <a:rPr lang="en-US" sz="6500" dirty="0" err="1">
                  <a:solidFill>
                    <a:schemeClr val="bg1"/>
                  </a:solidFill>
                </a:rPr>
                <a:t>Examen</a:t>
              </a:r>
              <a:r>
                <a:rPr lang="en-US" sz="6500" dirty="0">
                  <a:solidFill>
                    <a:schemeClr val="bg1"/>
                  </a:solidFill>
                </a:rPr>
                <a:t>!</a:t>
              </a:r>
            </a:p>
          </p:txBody>
        </p:sp>
      </p:grpSp>
      <p:sp>
        <p:nvSpPr>
          <p:cNvPr id="10" name="Rounded Rectangle 9" title="Preguntas">
            <a:extLst>
              <a:ext uri="{FF2B5EF4-FFF2-40B4-BE49-F238E27FC236}"/>
            </a:extLst>
          </p:cNvPr>
          <p:cNvSpPr/>
          <p:nvPr/>
        </p:nvSpPr>
        <p:spPr>
          <a:xfrm>
            <a:off x="873125" y="2082800"/>
            <a:ext cx="1630363" cy="3251200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8FCE1-EC49-4BA5-A970-25FB6E79C648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/>
              <a:t>Referencias Aplicables</a:t>
            </a:r>
            <a:br>
              <a:rPr lang="en-US" altLang="en-US" smtClean="0"/>
            </a:br>
            <a:r>
              <a:rPr lang="en-US" altLang="en-US" sz="2800" smtClean="0"/>
              <a:t>Logos de Agencias Regulatorias</a:t>
            </a:r>
            <a:endParaRPr lang="en-US" altLang="en-US" smtClean="0"/>
          </a:p>
        </p:txBody>
      </p:sp>
      <p:pic>
        <p:nvPicPr>
          <p:cNvPr id="356355" name="Picture 4" title="Logos de Agencias Regulatorias NAVSEA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5500" y="1731963"/>
            <a:ext cx="3440113" cy="15303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6356" name="Picture 1" title="Logos de Agencias Regulatorias NFP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1749425"/>
            <a:ext cx="1512887" cy="151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6357" name="Picture 7" title="Logos de Agencias Regulatories OSH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3279775"/>
            <a:ext cx="4930775" cy="1933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5D8109-1A12-408B-82C4-4C3C6C4038A2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1150"/>
            <a:ext cx="7772400" cy="1144588"/>
          </a:xfrm>
          <a:noFill/>
        </p:spPr>
        <p:txBody>
          <a:bodyPr lIns="92075" tIns="46038" rIns="92075" bIns="46038"/>
          <a:lstStyle/>
          <a:p>
            <a:pPr algn="l"/>
            <a:r>
              <a:rPr lang="en-US" altLang="en-US" smtClean="0"/>
              <a:t>Riesgos</a:t>
            </a:r>
            <a:br>
              <a:rPr lang="en-US" altLang="en-US" smtClean="0"/>
            </a:br>
            <a:r>
              <a:rPr lang="en-US" altLang="en-US" sz="2800" smtClean="0"/>
              <a:t>Incendio de Buque Siendo Extinguido</a:t>
            </a:r>
          </a:p>
        </p:txBody>
      </p:sp>
      <p:pic>
        <p:nvPicPr>
          <p:cNvPr id="358404" name="Picture 4" title="Incendio de Buque Siendo Extinguido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391400" cy="4419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5D8109-1A12-408B-82C4-4C3C6C4038A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altLang="en-US" smtClean="0"/>
              <a:t>Trabajo Caliente</a:t>
            </a:r>
            <a:br>
              <a:rPr lang="en-US" altLang="en-US" smtClean="0"/>
            </a:br>
            <a:r>
              <a:rPr lang="en-US" altLang="en-US" sz="2800" smtClean="0"/>
              <a:t>Flamas</a:t>
            </a:r>
          </a:p>
        </p:txBody>
      </p:sp>
      <p:pic>
        <p:nvPicPr>
          <p:cNvPr id="360452" name="Picture 4" title="Flam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162800" cy="4368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5D8109-1A12-408B-82C4-4C3C6C4038A2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/>
              <a:t>Su Trabajo Caliente</a:t>
            </a:r>
            <a:br>
              <a:rPr lang="en-US" altLang="en-US" smtClean="0"/>
            </a:br>
            <a:r>
              <a:rPr lang="en-US" altLang="en-US" sz="2500" smtClean="0"/>
              <a:t>Trabajador de Astillero Efectuando Trabajo Caliente</a:t>
            </a:r>
          </a:p>
        </p:txBody>
      </p:sp>
      <p:pic>
        <p:nvPicPr>
          <p:cNvPr id="362499" name="Picture 2" title="Trabajador de Astillero Efectuando Trabajo Cali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710363" cy="4197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5D8109-1A12-408B-82C4-4C3C6C4038A2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1150"/>
            <a:ext cx="7772400" cy="1144588"/>
          </a:xfrm>
          <a:noFill/>
        </p:spPr>
        <p:txBody>
          <a:bodyPr lIns="92075" tIns="46038" rIns="92075" bIns="46038"/>
          <a:lstStyle/>
          <a:p>
            <a:pPr algn="l"/>
            <a:r>
              <a:rPr lang="en-US" altLang="en-US" smtClean="0"/>
              <a:t>Trabajando en Multiple Sitios</a:t>
            </a:r>
            <a:br>
              <a:rPr lang="en-US" altLang="en-US" smtClean="0"/>
            </a:br>
            <a:r>
              <a:rPr lang="en-US" altLang="en-US" sz="2800" smtClean="0"/>
              <a:t>Buque Cerca del Puente Coronado</a:t>
            </a:r>
          </a:p>
        </p:txBody>
      </p:sp>
      <p:pic>
        <p:nvPicPr>
          <p:cNvPr id="364548" name="Picture 4" title="Buque Cerca del Puente Coronado"/>
          <p:cNvPicPr>
            <a:picLocks noChangeAspect="1" noChangeArrowheads="1"/>
          </p:cNvPicPr>
          <p:nvPr/>
        </p:nvPicPr>
        <p:blipFill>
          <a:blip r:embed="rId3">
            <a:lum bright="-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172200" cy="4557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5D8109-1A12-408B-82C4-4C3C6C4038A2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/>
          <a:lstStyle/>
          <a:p>
            <a:pPr algn="l"/>
            <a:r>
              <a:rPr lang="en-US" altLang="en-US" smtClean="0"/>
              <a:t>Mangueras y Antorchas</a:t>
            </a:r>
            <a:br>
              <a:rPr lang="en-US" altLang="en-US" smtClean="0"/>
            </a:br>
            <a:r>
              <a:rPr lang="en-US" altLang="en-US" sz="2100" smtClean="0"/>
              <a:t>Dos Trabajadores Trabajando con Mangueras y Antorchas</a:t>
            </a:r>
          </a:p>
        </p:txBody>
      </p:sp>
      <p:pic>
        <p:nvPicPr>
          <p:cNvPr id="366595" name="Picture 4" title="Dos Trabajadores Trabajando con Mangueras y Antorch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6172200" cy="4421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5D8109-1A12-408B-82C4-4C3C6C4038A2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/>
          <a:lstStyle/>
          <a:p>
            <a:pPr algn="l"/>
            <a:r>
              <a:rPr lang="en-US" altLang="en-US" smtClean="0"/>
              <a:t>Inflamables y Combustibles</a:t>
            </a:r>
            <a:br>
              <a:rPr lang="en-US" altLang="en-US" smtClean="0"/>
            </a:br>
            <a:r>
              <a:rPr lang="en-US" altLang="en-US" sz="2400" smtClean="0"/>
              <a:t>Espacio con Muebles</a:t>
            </a:r>
          </a:p>
        </p:txBody>
      </p:sp>
      <p:pic>
        <p:nvPicPr>
          <p:cNvPr id="368644" name="Picture 4" title="Espacio con Mueb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172200" cy="4302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5D8109-1A12-408B-82C4-4C3C6C4038A2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26858</TotalTime>
  <Words>2522</Words>
  <Application>Microsoft Office PowerPoint</Application>
  <PresentationFormat>On-screen Show (4:3)</PresentationFormat>
  <Paragraphs>269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Arial</vt:lpstr>
      <vt:lpstr>Default Design</vt:lpstr>
      <vt:lpstr>Prevención de Incendios y Trabajo Caliente Buque Naval Incendiandose </vt:lpstr>
      <vt:lpstr>Tópicos Trabajador de Astillero Efectuando Trabajo Caliente </vt:lpstr>
      <vt:lpstr>Referencias Aplicables Logos de Agencias Regulatorias</vt:lpstr>
      <vt:lpstr>Riesgos Incendio de Buque Siendo Extinguido</vt:lpstr>
      <vt:lpstr>Trabajo Caliente Flamas</vt:lpstr>
      <vt:lpstr>Su Trabajo Caliente Trabajador de Astillero Efectuando Trabajo Caliente</vt:lpstr>
      <vt:lpstr>Trabajando en Multiple Sitios Buque Cerca del Puente Coronado</vt:lpstr>
      <vt:lpstr>Mangueras y Antorchas Dos Trabajadores Trabajando con Mangueras y Antorchas</vt:lpstr>
      <vt:lpstr>Inflamables y Combustibles Espacio con Muebles</vt:lpstr>
      <vt:lpstr>Trabajo Caliente </vt:lpstr>
      <vt:lpstr>El PAI Dos Trabajadores Examinando una Forma</vt:lpstr>
      <vt:lpstr>Funciones del PAI  </vt:lpstr>
      <vt:lpstr>PAI/Guía de Referencia para el  Trabajo Caliente </vt:lpstr>
      <vt:lpstr>Política Para Guardia Contra Incendios Incendio en Buque Siendo Extinguido</vt:lpstr>
      <vt:lpstr>Colocando Guardia Contra Incendios  Guardia Contra Incendios Observando a Soldador</vt:lpstr>
      <vt:lpstr>Deberes de un Guardia Contra Incendios Trabajador Manipulando Extintor</vt:lpstr>
      <vt:lpstr>Más Deberes de Guardia Contra Incendios Papel en Incendiandose</vt:lpstr>
      <vt:lpstr>Ejercicio de Guardia Contra Incendios Bosquejo de un Buque con Numeros de Espacios</vt:lpstr>
      <vt:lpstr>Respondiendo a un Incendio Alarma de Extintor de Incendio</vt:lpstr>
      <vt:lpstr>Zonas de Acopio Trabajadores de Astilleros en Zona de Acopio </vt:lpstr>
      <vt:lpstr>Guardia Contra Incendios/ Respuesta a Incendios </vt:lpstr>
    </vt:vector>
  </TitlesOfParts>
  <Company>QTS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Protective Equipment</dc:title>
  <dc:creator>Owner</dc:creator>
  <cp:lastModifiedBy>Thomas Bright</cp:lastModifiedBy>
  <cp:revision>714</cp:revision>
  <cp:lastPrinted>2018-12-27T18:37:36Z</cp:lastPrinted>
  <dcterms:created xsi:type="dcterms:W3CDTF">2009-10-20T22:52:57Z</dcterms:created>
  <dcterms:modified xsi:type="dcterms:W3CDTF">2019-09-16T22:49:26Z</dcterms:modified>
</cp:coreProperties>
</file>