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1152" r:id="rId2"/>
    <p:sldId id="810" r:id="rId3"/>
    <p:sldId id="1154" r:id="rId4"/>
    <p:sldId id="1153" r:id="rId5"/>
    <p:sldId id="811" r:id="rId6"/>
    <p:sldId id="812" r:id="rId7"/>
    <p:sldId id="814" r:id="rId8"/>
    <p:sldId id="816" r:id="rId9"/>
    <p:sldId id="818" r:id="rId10"/>
    <p:sldId id="819" r:id="rId11"/>
    <p:sldId id="822" r:id="rId12"/>
    <p:sldId id="823" r:id="rId13"/>
    <p:sldId id="824" r:id="rId14"/>
    <p:sldId id="1158" r:id="rId15"/>
    <p:sldId id="825" r:id="rId16"/>
    <p:sldId id="1159" r:id="rId17"/>
    <p:sldId id="830" r:id="rId18"/>
    <p:sldId id="835" r:id="rId19"/>
    <p:sldId id="1160" r:id="rId20"/>
    <p:sldId id="1156" r:id="rId21"/>
    <p:sldId id="1157" r:id="rId22"/>
    <p:sldId id="844" r:id="rId23"/>
    <p:sldId id="1095" r:id="rId24"/>
    <p:sldId id="845" r:id="rId25"/>
    <p:sldId id="846" r:id="rId26"/>
    <p:sldId id="848" r:id="rId2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2" autoAdjust="0"/>
    <p:restoredTop sz="94364" autoAdjust="0"/>
  </p:normalViewPr>
  <p:slideViewPr>
    <p:cSldViewPr>
      <p:cViewPr varScale="1">
        <p:scale>
          <a:sx n="75" d="100"/>
          <a:sy n="75" d="100"/>
        </p:scale>
        <p:origin x="1230"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780"/>
    </p:cViewPr>
  </p:sorterViewPr>
  <p:notesViewPr>
    <p:cSldViewPr>
      <p:cViewPr varScale="1">
        <p:scale>
          <a:sx n="54" d="100"/>
          <a:sy n="54" d="100"/>
        </p:scale>
        <p:origin x="668"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a:extLst>
              <a:ext uri="{FF2B5EF4-FFF2-40B4-BE49-F238E27FC236}"/>
            </a:extLst>
          </p:cNvPr>
          <p:cNvSpPr>
            <a:spLocks noGrp="1" noChangeArrowheads="1"/>
          </p:cNvSpPr>
          <p:nvPr>
            <p:ph type="hdr" sz="quarter"/>
          </p:nvPr>
        </p:nvSpPr>
        <p:spPr bwMode="auto">
          <a:xfrm>
            <a:off x="0"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a:extLst>
              <a:ext uri="{FF2B5EF4-FFF2-40B4-BE49-F238E27FC236}"/>
            </a:extLst>
          </p:cNvPr>
          <p:cNvSpPr>
            <a:spLocks noGrp="1" noChangeArrowheads="1"/>
          </p:cNvSpPr>
          <p:nvPr>
            <p:ph type="dt" sz="quarter" idx="1"/>
          </p:nvPr>
        </p:nvSpPr>
        <p:spPr bwMode="auto">
          <a:xfrm>
            <a:off x="3971925"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eaLnBrk="1" hangingPunct="1">
              <a:defRPr sz="1200">
                <a:latin typeface="Arial" charset="0"/>
              </a:defRPr>
            </a:lvl1pPr>
          </a:lstStyle>
          <a:p>
            <a:pPr>
              <a:defRPr/>
            </a:pPr>
            <a:fld id="{D94AA332-309E-45BD-9026-C5959E0D6EED}" type="datetimeFigureOut">
              <a:rPr lang="en-US"/>
              <a:pPr>
                <a:defRPr/>
              </a:pPr>
              <a:t>3/30/2020</a:t>
            </a:fld>
            <a:endParaRPr lang="en-US" dirty="0"/>
          </a:p>
        </p:txBody>
      </p:sp>
      <p:sp>
        <p:nvSpPr>
          <p:cNvPr id="76804" name="Rectangle 4">
            <a:extLst>
              <a:ext uri="{FF2B5EF4-FFF2-40B4-BE49-F238E27FC236}"/>
            </a:extLst>
          </p:cNvPr>
          <p:cNvSpPr>
            <a:spLocks noGrp="1" noChangeArrowheads="1"/>
          </p:cNvSpPr>
          <p:nvPr>
            <p:ph type="ftr" sz="quarter" idx="2"/>
          </p:nvPr>
        </p:nvSpPr>
        <p:spPr bwMode="auto">
          <a:xfrm>
            <a:off x="0"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a:extLst>
              <a:ext uri="{FF2B5EF4-FFF2-40B4-BE49-F238E27FC236}"/>
            </a:extLst>
          </p:cNvPr>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eaLnBrk="1" hangingPunct="1">
              <a:defRPr sz="1200"/>
            </a:lvl1pPr>
          </a:lstStyle>
          <a:p>
            <a:fld id="{8C9332D8-ACEA-4F43-8BB6-D71F1188F929}" type="slidenum">
              <a:rPr lang="en-US" altLang="en-US"/>
              <a:pPr/>
              <a:t>‹#›</a:t>
            </a:fld>
            <a:endParaRPr lang="en-US" altLang="en-US"/>
          </a:p>
        </p:txBody>
      </p:sp>
    </p:spTree>
    <p:extLst>
      <p:ext uri="{BB962C8B-B14F-4D97-AF65-F5344CB8AC3E}">
        <p14:creationId xmlns:p14="http://schemas.microsoft.com/office/powerpoint/2010/main" val="4164146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extLst>
          </p:cNvPr>
          <p:cNvSpPr>
            <a:spLocks noGrp="1" noChangeArrowheads="1"/>
          </p:cNvSpPr>
          <p:nvPr>
            <p:ph type="hdr" sz="quarter"/>
          </p:nvPr>
        </p:nvSpPr>
        <p:spPr bwMode="auto">
          <a:xfrm>
            <a:off x="0"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a:extLst>
              <a:ext uri="{FF2B5EF4-FFF2-40B4-BE49-F238E27FC236}"/>
            </a:extLst>
          </p:cNvPr>
          <p:cNvSpPr>
            <a:spLocks noGrp="1" noChangeArrowheads="1"/>
          </p:cNvSpPr>
          <p:nvPr>
            <p:ph type="dt" idx="1"/>
          </p:nvPr>
        </p:nvSpPr>
        <p:spPr bwMode="auto">
          <a:xfrm>
            <a:off x="3971925"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eaLnBrk="1" hangingPunct="1">
              <a:defRPr sz="1200">
                <a:latin typeface="Arial" charset="0"/>
              </a:defRPr>
            </a:lvl1pPr>
          </a:lstStyle>
          <a:p>
            <a:pPr>
              <a:defRPr/>
            </a:pPr>
            <a:fld id="{C324082A-144D-4BD0-BD21-940477172969}" type="datetimeFigureOut">
              <a:rPr lang="en-US"/>
              <a:pPr>
                <a:defRPr/>
              </a:pPr>
              <a:t>3/30/2020</a:t>
            </a:fld>
            <a:endParaRPr lang="en-US" dirty="0"/>
          </a:p>
        </p:txBody>
      </p:sp>
      <p:sp>
        <p:nvSpPr>
          <p:cNvPr id="6148" name="Rectangle 4"/>
          <p:cNvSpPr>
            <a:spLocks noGrp="1" noRot="1" noChangeAspect="1" noChangeArrowheads="1" noTextEdit="1"/>
          </p:cNvSpPr>
          <p:nvPr>
            <p:ph type="sldImg" idx="2"/>
          </p:nvPr>
        </p:nvSpPr>
        <p:spPr bwMode="auto">
          <a:xfrm>
            <a:off x="1184275" y="698500"/>
            <a:ext cx="4641850"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extLst>
          </p:cNvPr>
          <p:cNvSpPr>
            <a:spLocks noGrp="1" noChangeArrowheads="1"/>
          </p:cNvSpPr>
          <p:nvPr>
            <p:ph type="body" sz="quarter" idx="3"/>
          </p:nvPr>
        </p:nvSpPr>
        <p:spPr bwMode="auto">
          <a:xfrm>
            <a:off x="700088" y="4414838"/>
            <a:ext cx="5610225" cy="4183062"/>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extLst>
          </p:cNvPr>
          <p:cNvSpPr>
            <a:spLocks noGrp="1" noChangeArrowheads="1"/>
          </p:cNvSpPr>
          <p:nvPr>
            <p:ph type="ftr" sz="quarter" idx="4"/>
          </p:nvPr>
        </p:nvSpPr>
        <p:spPr bwMode="auto">
          <a:xfrm>
            <a:off x="0"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a:extLst>
              <a:ext uri="{FF2B5EF4-FFF2-40B4-BE49-F238E27FC236}"/>
            </a:extLst>
          </p:cNvPr>
          <p:cNvSpPr>
            <a:spLocks noGrp="1" noChangeArrowheads="1"/>
          </p:cNvSpPr>
          <p:nvPr>
            <p:ph type="sldNum" sz="quarter" idx="5"/>
          </p:nvPr>
        </p:nvSpPr>
        <p:spPr bwMode="auto">
          <a:xfrm>
            <a:off x="3971925"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eaLnBrk="1" hangingPunct="1">
              <a:defRPr sz="1200"/>
            </a:lvl1pPr>
          </a:lstStyle>
          <a:p>
            <a:fld id="{4062EB75-5E4D-4324-BD1E-F75D8ADBFDD2}" type="slidenum">
              <a:rPr lang="en-US" altLang="en-US"/>
              <a:pPr/>
              <a:t>‹#›</a:t>
            </a:fld>
            <a:endParaRPr lang="en-US" altLang="en-US"/>
          </a:p>
        </p:txBody>
      </p:sp>
    </p:spTree>
    <p:extLst>
      <p:ext uri="{BB962C8B-B14F-4D97-AF65-F5344CB8AC3E}">
        <p14:creationId xmlns:p14="http://schemas.microsoft.com/office/powerpoint/2010/main" val="20353806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Seguridad Eléctrica/Candado-Etiquetado</a:t>
            </a:r>
          </a:p>
          <a:p>
            <a:endParaRPr lang="es-MX" dirty="0"/>
          </a:p>
          <a:p>
            <a:r>
              <a:rPr lang="es-MX" dirty="0"/>
              <a:t>Un promedio de un trabajador es electrocutado en el trabajo todos los días.  La electricidad es una de las causas más comunes de incendio en hogares y lugares de trabajo.  Las explosiones también han resultado de fuentes eléctricas. Hay cuatro tipos principales de lesiones eléctricas:</a:t>
            </a:r>
          </a:p>
          <a:p>
            <a:endParaRPr lang="es-MX" dirty="0"/>
          </a:p>
          <a:p>
            <a:pPr marL="628650" lvl="1" indent="-171450">
              <a:buFont typeface="Arial" panose="020B0604020202020204" pitchFamily="34" charset="0"/>
              <a:buChar char="•"/>
            </a:pPr>
            <a:r>
              <a:rPr lang="es-MX" dirty="0"/>
              <a:t>Electrocución (muerte por choque eléctrico)</a:t>
            </a:r>
          </a:p>
          <a:p>
            <a:pPr marL="628650" lvl="1" indent="-171450">
              <a:buFont typeface="Arial" panose="020B0604020202020204" pitchFamily="34" charset="0"/>
              <a:buChar char="•"/>
            </a:pPr>
            <a:r>
              <a:rPr lang="es-MX" dirty="0"/>
              <a:t> Choque eléctrico</a:t>
            </a:r>
          </a:p>
          <a:p>
            <a:pPr marL="628650" lvl="1" indent="-171450">
              <a:buFont typeface="Arial" panose="020B0604020202020204" pitchFamily="34" charset="0"/>
              <a:buChar char="•"/>
            </a:pPr>
            <a:r>
              <a:rPr lang="es-MX" dirty="0"/>
              <a:t> Quemaduras</a:t>
            </a:r>
          </a:p>
          <a:p>
            <a:pPr marL="628650" lvl="1" indent="-171450">
              <a:buFont typeface="Arial" panose="020B0604020202020204" pitchFamily="34" charset="0"/>
              <a:buChar char="•"/>
            </a:pPr>
            <a:r>
              <a:rPr lang="es-MX" dirty="0"/>
              <a:t> Caídas</a:t>
            </a:r>
          </a:p>
          <a:p>
            <a:endParaRPr lang="es-MX" dirty="0"/>
          </a:p>
          <a:p>
            <a:r>
              <a:rPr lang="es-MX" dirty="0"/>
              <a:t>El siguiente contenido de capacitación está sujeto a cambios, ya que las reglas del astillero y las regulaciones gubernamentales cambian. Debe seguir los procedimientos, normas y reglamentos de su empresa. También debe estudiar las normas de </a:t>
            </a:r>
            <a:r>
              <a:rPr lang="es-MX" dirty="0" err="1"/>
              <a:t>OSHA</a:t>
            </a:r>
            <a:r>
              <a:rPr lang="es-MX" dirty="0"/>
              <a:t> (federales y de California) y </a:t>
            </a:r>
            <a:r>
              <a:rPr lang="es-MX" dirty="0" err="1"/>
              <a:t>NAVSEA</a:t>
            </a:r>
            <a:r>
              <a:rPr lang="es-MX" dirty="0"/>
              <a:t> aplicables y las mejores prácticas antes de comenzar el trabajo. </a:t>
            </a:r>
          </a:p>
          <a:p>
            <a:endParaRPr lang="es-MX" dirty="0"/>
          </a:p>
          <a:p>
            <a:endParaRPr lang="en-US" dirty="0"/>
          </a:p>
        </p:txBody>
      </p:sp>
      <p:sp>
        <p:nvSpPr>
          <p:cNvPr id="4" name="Slide Number Placeholder 3"/>
          <p:cNvSpPr>
            <a:spLocks noGrp="1"/>
          </p:cNvSpPr>
          <p:nvPr>
            <p:ph type="sldNum" sz="quarter" idx="10"/>
          </p:nvPr>
        </p:nvSpPr>
        <p:spPr/>
        <p:txBody>
          <a:bodyPr/>
          <a:lstStyle/>
          <a:p>
            <a:fld id="{4062EB75-5E4D-4324-BD1E-F75D8ADBFDD2}" type="slidenum">
              <a:rPr lang="en-US" altLang="en-US" smtClean="0"/>
              <a:pPr/>
              <a:t>1</a:t>
            </a:fld>
            <a:endParaRPr lang="en-US" altLang="en-US"/>
          </a:p>
        </p:txBody>
      </p:sp>
    </p:spTree>
    <p:extLst>
      <p:ext uri="{BB962C8B-B14F-4D97-AF65-F5344CB8AC3E}">
        <p14:creationId xmlns:p14="http://schemas.microsoft.com/office/powerpoint/2010/main" val="81482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77F6FEAE-586F-4E7E-BFFA-5BE9C5F8D3CB}" type="slidenum">
              <a:rPr lang="en-US" altLang="en-US"/>
              <a:pPr>
                <a:spcBef>
                  <a:spcPct val="0"/>
                </a:spcBef>
              </a:pPr>
              <a:t>10</a:t>
            </a:fld>
            <a:endParaRPr lang="en-US" altLang="en-US"/>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xfrm>
            <a:off x="622300" y="4414838"/>
            <a:ext cx="56102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b="1" dirty="0" smtClean="0">
                <a:latin typeface="Arial" pitchFamily="34" charset="0"/>
              </a:rPr>
              <a:t>Empleado Afectado </a:t>
            </a:r>
            <a:r>
              <a:rPr lang="es-MX" altLang="es-MX" dirty="0" smtClean="0">
                <a:latin typeface="Arial" pitchFamily="34" charset="0"/>
              </a:rPr>
              <a:t>– un empleado cuyo trabajo requiere la operación o el uso de máquinas o equipos en los que se realiza el servicio o mantenimiento bajo bloqueo o etiquetado, o cuyo trabajo requiere trabajo en un área donde se realizan tales actividades.</a:t>
            </a:r>
          </a:p>
          <a:p>
            <a:r>
              <a:rPr lang="es-MX" altLang="es-MX" b="1" dirty="0" smtClean="0">
                <a:latin typeface="Arial" pitchFamily="34" charset="0"/>
              </a:rPr>
              <a:t>Empleado Autorizado </a:t>
            </a:r>
            <a:r>
              <a:rPr lang="es-MX" altLang="es-MX" dirty="0" smtClean="0">
                <a:latin typeface="Arial" pitchFamily="34" charset="0"/>
              </a:rPr>
              <a:t>– una persona que bloquea o etiqueta a sistemas/equipo para realizar el servicio o el mantenimiento en el equipo/el sistema. Cada empleado autorizado debe recibir capacitación en </a:t>
            </a:r>
            <a:r>
              <a:rPr lang="es-MX" altLang="es-MX" dirty="0" err="1" smtClean="0">
                <a:latin typeface="Arial" pitchFamily="34" charset="0"/>
              </a:rPr>
              <a:t>NAVSEA</a:t>
            </a:r>
            <a:r>
              <a:rPr lang="es-MX" altLang="es-MX" dirty="0" smtClean="0">
                <a:latin typeface="Arial" pitchFamily="34" charset="0"/>
              </a:rPr>
              <a:t> artículo estándar 009-24, reconocimiento de las fuentes de energía peligrosas aplicables, el tipo y la magnitud de la energía disponible a bordo, y los métodos y medios necesarios para el aislamiento y el control de la energía. Cada empleado que esté autorizado para realizar un Candado-Etiquetado(</a:t>
            </a:r>
            <a:r>
              <a:rPr lang="es-MX" altLang="es-MX" dirty="0" err="1" smtClean="0">
                <a:latin typeface="Arial" pitchFamily="34" charset="0"/>
              </a:rPr>
              <a:t>Tag-Out</a:t>
            </a:r>
            <a:r>
              <a:rPr lang="es-MX" altLang="es-MX" dirty="0" smtClean="0">
                <a:latin typeface="Arial" pitchFamily="34" charset="0"/>
              </a:rPr>
              <a:t>) debe ser entrenado de acuerdo con el manual de usuario </a:t>
            </a:r>
            <a:r>
              <a:rPr lang="es-MX" altLang="es-MX" dirty="0" err="1" smtClean="0">
                <a:latin typeface="Arial" pitchFamily="34" charset="0"/>
              </a:rPr>
              <a:t>Tag-Out</a:t>
            </a:r>
            <a:r>
              <a:rPr lang="es-MX" altLang="es-MX" dirty="0" smtClean="0">
                <a:latin typeface="Arial" pitchFamily="34" charset="0"/>
              </a:rPr>
              <a:t> </a:t>
            </a:r>
            <a:r>
              <a:rPr lang="es-MX" altLang="es-MX" dirty="0" err="1" smtClean="0">
                <a:latin typeface="Arial" pitchFamily="34" charset="0"/>
              </a:rPr>
              <a:t>S0400</a:t>
            </a:r>
            <a:r>
              <a:rPr lang="es-MX" altLang="es-MX" dirty="0" smtClean="0">
                <a:latin typeface="Arial" pitchFamily="34" charset="0"/>
              </a:rPr>
              <a:t>-AD-</a:t>
            </a:r>
            <a:r>
              <a:rPr lang="es-MX" altLang="es-MX" dirty="0" err="1" smtClean="0">
                <a:latin typeface="Arial" pitchFamily="34" charset="0"/>
              </a:rPr>
              <a:t>URM</a:t>
            </a:r>
            <a:r>
              <a:rPr lang="es-MX" altLang="es-MX" dirty="0" smtClean="0">
                <a:latin typeface="Arial" pitchFamily="34" charset="0"/>
              </a:rPr>
              <a:t>-101/</a:t>
            </a:r>
            <a:r>
              <a:rPr lang="es-MX" altLang="es-MX" dirty="0" err="1" smtClean="0">
                <a:latin typeface="Arial" pitchFamily="34" charset="0"/>
              </a:rPr>
              <a:t>TUM</a:t>
            </a:r>
            <a:r>
              <a:rPr lang="es-MX" altLang="es-MX" dirty="0" smtClean="0">
                <a:latin typeface="Arial" pitchFamily="34" charset="0"/>
              </a:rPr>
              <a:t>.</a:t>
            </a:r>
          </a:p>
          <a:p>
            <a:r>
              <a:rPr lang="es-MX" altLang="es-MX" b="1" dirty="0" smtClean="0">
                <a:latin typeface="Arial" pitchFamily="34" charset="0"/>
              </a:rPr>
              <a:t>Candado </a:t>
            </a:r>
            <a:r>
              <a:rPr lang="es-MX" altLang="es-MX" dirty="0" smtClean="0">
                <a:latin typeface="Arial" pitchFamily="34" charset="0"/>
              </a:rPr>
              <a:t>– la colocación de un dispositivo de bloqueo o un dispositivo de aislamiento energético.</a:t>
            </a:r>
          </a:p>
          <a:p>
            <a:endParaRPr lang="es-MX" altLang="es-MX" dirty="0" smtClean="0">
              <a:latin typeface="Arial" pitchFamily="34" charset="0"/>
            </a:endParaRPr>
          </a:p>
          <a:p>
            <a:r>
              <a:rPr lang="es-MX" altLang="es-MX" b="1" dirty="0" smtClean="0">
                <a:latin typeface="Arial" pitchFamily="34" charset="0"/>
              </a:rPr>
              <a:t>“Etiqueta-Roja" </a:t>
            </a:r>
            <a:r>
              <a:rPr lang="es-MX" altLang="es-MX" dirty="0" smtClean="0">
                <a:latin typeface="Arial" pitchFamily="34" charset="0"/>
              </a:rPr>
              <a:t>– en buques militares se utilizan etiquetas rojas y cuando un sistema es etiquetado a menudo se denomina "red-</a:t>
            </a:r>
            <a:r>
              <a:rPr lang="es-MX" altLang="es-MX" dirty="0" err="1" smtClean="0">
                <a:latin typeface="Arial" pitchFamily="34" charset="0"/>
              </a:rPr>
              <a:t>Tagged</a:t>
            </a:r>
            <a:r>
              <a:rPr lang="es-MX" altLang="es-MX" dirty="0" smtClean="0">
                <a:latin typeface="Arial" pitchFamily="34" charset="0"/>
              </a:rPr>
              <a:t>".  </a:t>
            </a:r>
          </a:p>
          <a:p>
            <a:r>
              <a:rPr lang="es-MX" altLang="es-MX" b="1" dirty="0" smtClean="0">
                <a:latin typeface="Arial" pitchFamily="34" charset="0"/>
              </a:rPr>
              <a:t>Autorización de trabajo (</a:t>
            </a:r>
            <a:r>
              <a:rPr lang="es-MX" altLang="es-MX" b="1" dirty="0" err="1" smtClean="0">
                <a:latin typeface="Arial" pitchFamily="34" charset="0"/>
              </a:rPr>
              <a:t>WAF</a:t>
            </a:r>
            <a:r>
              <a:rPr lang="es-MX" altLang="es-MX" b="1" dirty="0" smtClean="0">
                <a:latin typeface="Arial" pitchFamily="34" charset="0"/>
              </a:rPr>
              <a:t>) </a:t>
            </a:r>
            <a:r>
              <a:rPr lang="es-MX" altLang="es-MX" dirty="0" smtClean="0">
                <a:latin typeface="Arial" pitchFamily="34" charset="0"/>
              </a:rPr>
              <a:t>un formulario presentado por un subcontratista a la Naval solicitando que se haga un tipo específico de trabajo en un buque. </a:t>
            </a:r>
            <a:endParaRPr lang="en-US" altLang="es-MX" dirty="0" smtClean="0">
              <a:latin typeface="Arial" pitchFamily="34" charset="0"/>
            </a:endParaRPr>
          </a:p>
          <a:p>
            <a:endParaRPr lang="en-US" altLang="en-US" sz="800" dirty="0" smtClean="0">
              <a:latin typeface="Arial" pitchFamily="34" charset="0"/>
            </a:endParaRPr>
          </a:p>
          <a:p>
            <a:endParaRPr lang="en-US" altLang="en-US" sz="800" dirty="0" smtClean="0">
              <a:latin typeface="Arial" pitchFamily="34" charset="0"/>
            </a:endParaRPr>
          </a:p>
          <a:p>
            <a:endParaRPr lang="en-US" altLang="en-US" sz="800" dirty="0" smtClean="0">
              <a:latin typeface="Arial" pitchFamily="34" charset="0"/>
            </a:endParaRPr>
          </a:p>
          <a:p>
            <a:endParaRPr lang="en-US" altLang="en-US" dirty="0" smtClean="0">
              <a:latin typeface="Arial" pitchFamily="34" charset="0"/>
            </a:endParaRPr>
          </a:p>
        </p:txBody>
      </p:sp>
    </p:spTree>
    <p:extLst>
      <p:ext uri="{BB962C8B-B14F-4D97-AF65-F5344CB8AC3E}">
        <p14:creationId xmlns:p14="http://schemas.microsoft.com/office/powerpoint/2010/main" val="373813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19B5C9D3-A4E9-436D-A99D-E062B06EEB81}" type="slidenum">
              <a:rPr lang="en-US" altLang="en-US"/>
              <a:pPr>
                <a:spcBef>
                  <a:spcPct val="0"/>
                </a:spcBef>
              </a:pPr>
              <a:t>11</a:t>
            </a:fld>
            <a:endParaRPr lang="en-US" altLang="en-US"/>
          </a:p>
        </p:txBody>
      </p:sp>
      <p:sp>
        <p:nvSpPr>
          <p:cNvPr id="275459" name="Rectangle 2"/>
          <p:cNvSpPr>
            <a:spLocks noGrp="1" noRot="1" noChangeAspect="1" noChangeArrowheads="1" noTextEdit="1"/>
          </p:cNvSpPr>
          <p:nvPr>
            <p:ph type="sldImg"/>
          </p:nvPr>
        </p:nvSpPr>
        <p:spPr>
          <a:xfrm>
            <a:off x="1238250" y="739775"/>
            <a:ext cx="4533900" cy="3402013"/>
          </a:xfrm>
          <a:ln/>
        </p:spPr>
      </p:sp>
      <p:sp>
        <p:nvSpPr>
          <p:cNvPr id="275460" name="Rectangle 3"/>
          <p:cNvSpPr>
            <a:spLocks noGrp="1" noChangeArrowheads="1"/>
          </p:cNvSpPr>
          <p:nvPr>
            <p:ph type="body" idx="1"/>
          </p:nvPr>
        </p:nvSpPr>
        <p:spPr>
          <a:xfrm>
            <a:off x="933450" y="4413250"/>
            <a:ext cx="5219700" cy="3787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Dispositivos de Sobre Corriente</a:t>
            </a:r>
          </a:p>
          <a:p>
            <a:endParaRPr lang="es-MX" altLang="en-US" smtClean="0">
              <a:latin typeface="Arial" pitchFamily="34" charset="0"/>
            </a:endParaRPr>
          </a:p>
          <a:p>
            <a:r>
              <a:rPr lang="es-MX" altLang="en-US" smtClean="0">
                <a:latin typeface="Arial" pitchFamily="34" charset="0"/>
              </a:rPr>
              <a:t>La idea básica de un dispositivo de sobre corriente es hacer un eslabón </a:t>
            </a:r>
            <a:r>
              <a:rPr lang="es-MX" altLang="en-US" b="1" smtClean="0">
                <a:latin typeface="Arial" pitchFamily="34" charset="0"/>
              </a:rPr>
              <a:t>débil </a:t>
            </a:r>
            <a:r>
              <a:rPr lang="es-MX" altLang="en-US" smtClean="0">
                <a:latin typeface="Arial" pitchFamily="34" charset="0"/>
              </a:rPr>
              <a:t>en el circuito.  En el caso de un fusible, el fusible se destruye antes de que se destruya otra parte del sistema.  En el caso de un disyuntor, un conjunto de contactos abre el circuito.  A diferencia de un fusible, se puede volver a utilizar un disyuntor volviendo a cerrar los contactos.  Los fusibles y los disyuntores están diseñados para proteger equipos e instalaciones, y al hacerlo, también proporcionan una protección considerable contra el choque en la mayoría de las situaciones.  </a:t>
            </a:r>
          </a:p>
          <a:p>
            <a:endParaRPr lang="es-MX" altLang="en-US" smtClean="0">
              <a:latin typeface="Arial" pitchFamily="34" charset="0"/>
            </a:endParaRPr>
          </a:p>
          <a:p>
            <a:r>
              <a:rPr lang="es-MX" altLang="en-US" smtClean="0">
                <a:latin typeface="Arial" pitchFamily="34" charset="0"/>
              </a:rPr>
              <a:t>Sin embargo, el único dispositivo de protección eléctrica cuyo único propósito es proteger a las personas es el interruptor de circuito de falla a tierra (GFCI) que no es un dispositivo de sobre corriente. </a:t>
            </a:r>
            <a:r>
              <a:rPr lang="es-MX" altLang="en-US" b="1" smtClean="0">
                <a:latin typeface="Arial" pitchFamily="34" charset="0"/>
              </a:rPr>
              <a:t>Un interruptor de circuito de falla a tierra (GFCI) </a:t>
            </a:r>
            <a:r>
              <a:rPr lang="es-MX" altLang="en-US" smtClean="0">
                <a:latin typeface="Arial" pitchFamily="34" charset="0"/>
              </a:rPr>
              <a:t>utiliza un transformador de corriente (CT) (o dispositivo similar), para detectar desequilibrios de corriente leves entre los conductores sin conexión a tierra (calientes) y con conexión a tierra (neutro) que pasan a través de él.</a:t>
            </a:r>
          </a:p>
          <a:p>
            <a:endParaRPr lang="en-US" altLang="en-US" smtClean="0">
              <a:latin typeface="Arial" pitchFamily="34" charset="0"/>
            </a:endParaRPr>
          </a:p>
        </p:txBody>
      </p:sp>
    </p:spTree>
    <p:extLst>
      <p:ext uri="{BB962C8B-B14F-4D97-AF65-F5344CB8AC3E}">
        <p14:creationId xmlns:p14="http://schemas.microsoft.com/office/powerpoint/2010/main" val="361191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E20BC46B-8FCC-4BED-A88F-2A193A31F065}" type="slidenum">
              <a:rPr lang="en-US" altLang="en-US"/>
              <a:pPr>
                <a:spcBef>
                  <a:spcPct val="0"/>
                </a:spcBef>
              </a:pPr>
              <a:t>12</a:t>
            </a:fld>
            <a:endParaRPr lang="en-US" altLang="en-US"/>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xfrm>
            <a:off x="700088" y="4414838"/>
            <a:ext cx="5610225" cy="434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¡Palabra Clave: Des-Energizar! </a:t>
            </a:r>
            <a:r>
              <a:rPr lang="es-MX" altLang="en-US" smtClean="0">
                <a:latin typeface="Arial" pitchFamily="34" charset="0"/>
              </a:rPr>
              <a:t>(1915,181)</a:t>
            </a:r>
          </a:p>
          <a:p>
            <a:r>
              <a:rPr lang="es-MX" altLang="en-US" smtClean="0">
                <a:latin typeface="Arial" pitchFamily="34" charset="0"/>
              </a:rPr>
              <a:t>Antes de realizar el trabajo en circuitos, excepto aquellos que se prueban o ajustan, los circuitos deben desenergizarse y comprobarse en el punto donde se realizará el trabajo para asegurar que los circuitos estén realmente desenergizados. </a:t>
            </a:r>
          </a:p>
          <a:p>
            <a:r>
              <a:rPr lang="es-MX" altLang="en-US" smtClean="0">
                <a:latin typeface="Arial" pitchFamily="34" charset="0"/>
              </a:rPr>
              <a:t>¡SIEMPRE REVISE Y VERIFIQUE DE NUEVO PARA ESTAR SEGURO!</a:t>
            </a:r>
          </a:p>
          <a:p>
            <a:r>
              <a:rPr lang="es-MX" altLang="en-US" smtClean="0">
                <a:latin typeface="Arial" pitchFamily="34" charset="0"/>
              </a:rPr>
              <a:t> Cuando pruebe o ajuste circuitos energizados, se debe usar una alfombra de goma u otra cubierta aislante adecuada. </a:t>
            </a:r>
          </a:p>
          <a:p>
            <a:endParaRPr lang="es-MX" altLang="en-US" smtClean="0">
              <a:latin typeface="Arial" pitchFamily="34" charset="0"/>
            </a:endParaRPr>
          </a:p>
          <a:p>
            <a:r>
              <a:rPr lang="es-MX" altLang="en-US" smtClean="0">
                <a:latin typeface="Arial" pitchFamily="34" charset="0"/>
              </a:rPr>
              <a:t>La desenergización del circuito debe completarse adecuadamente abriendo el disyuntor, abriendo el interruptor o quitando el fusible. </a:t>
            </a:r>
          </a:p>
          <a:p>
            <a:endParaRPr lang="es-MX" altLang="en-US" smtClean="0">
              <a:latin typeface="Arial" pitchFamily="34" charset="0"/>
            </a:endParaRPr>
          </a:p>
          <a:p>
            <a:r>
              <a:rPr lang="es-MX" altLang="en-US" smtClean="0">
                <a:latin typeface="Arial" pitchFamily="34" charset="0"/>
              </a:rPr>
              <a:t>Interruptor de circuito o la ubicación del fusible deben estar bloqueados y/o etiquetados para indicar que se está produciendo trabajo en el circuito. Estas etiquetas ni el circuito energizado se deben quitar hasta que se haya completado el trabajo. </a:t>
            </a:r>
          </a:p>
          <a:p>
            <a:endParaRPr lang="es-MX" altLang="en-US" smtClean="0">
              <a:latin typeface="Arial" pitchFamily="34" charset="0"/>
            </a:endParaRPr>
          </a:p>
          <a:p>
            <a:r>
              <a:rPr lang="es-MX" altLang="en-US" smtClean="0">
                <a:latin typeface="Arial" pitchFamily="34" charset="0"/>
              </a:rPr>
              <a:t>Cuando el trabajo se realiza inmediatamente adyacente a las partes energizadas expuestas, estas partes deben estar cubiertas (por ejemplo, aisladas)  o proporcionar otros medios igualmente seguros. </a:t>
            </a:r>
          </a:p>
          <a:p>
            <a:endParaRPr lang="en-US" altLang="en-US" smtClean="0">
              <a:latin typeface="Arial" pitchFamily="34" charset="0"/>
            </a:endParaRPr>
          </a:p>
          <a:p>
            <a:endParaRPr lang="en-US" altLang="en-US" smtClean="0">
              <a:latin typeface="Arial" pitchFamily="34" charset="0"/>
            </a:endParaRPr>
          </a:p>
        </p:txBody>
      </p:sp>
    </p:spTree>
    <p:extLst>
      <p:ext uri="{BB962C8B-B14F-4D97-AF65-F5344CB8AC3E}">
        <p14:creationId xmlns:p14="http://schemas.microsoft.com/office/powerpoint/2010/main" val="34525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04880BD9-EA62-43B2-947C-43C71E016880}" type="slidenum">
              <a:rPr lang="en-US" altLang="en-US"/>
              <a:pPr>
                <a:spcBef>
                  <a:spcPct val="0"/>
                </a:spcBef>
              </a:pPr>
              <a:t>13</a:t>
            </a:fld>
            <a:endParaRPr lang="en-US" altLang="en-US"/>
          </a:p>
        </p:txBody>
      </p:sp>
      <p:sp>
        <p:nvSpPr>
          <p:cNvPr id="279555" name="Rectangle 7"/>
          <p:cNvSpPr txBox="1">
            <a:spLocks noGrp="1" noChangeArrowheads="1"/>
          </p:cNvSpPr>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6F873E9-DC27-4F1F-9D03-312DFC08EFF7}" type="slidenum">
              <a:rPr lang="en-US" altLang="en-US"/>
              <a:pPr algn="r" eaLnBrk="1" hangingPunct="1">
                <a:spcBef>
                  <a:spcPct val="0"/>
                </a:spcBef>
              </a:pPr>
              <a:t>13</a:t>
            </a:fld>
            <a:endParaRPr lang="en-US" altLang="en-US"/>
          </a:p>
        </p:txBody>
      </p:sp>
      <p:sp>
        <p:nvSpPr>
          <p:cNvPr id="279556" name="Rectangle 2"/>
          <p:cNvSpPr>
            <a:spLocks noGrp="1" noRot="1" noChangeAspect="1" noChangeArrowheads="1" noTextEdit="1"/>
          </p:cNvSpPr>
          <p:nvPr>
            <p:ph type="sldImg"/>
          </p:nvPr>
        </p:nvSpPr>
        <p:spPr>
          <a:ln/>
        </p:spPr>
      </p:sp>
      <p:sp>
        <p:nvSpPr>
          <p:cNvPr id="279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Para cada enunciado circule V  para Verdadero o F para falso.</a:t>
            </a:r>
          </a:p>
        </p:txBody>
      </p:sp>
      <p:graphicFrame>
        <p:nvGraphicFramePr>
          <p:cNvPr id="386053" name="Group 5">
            <a:extLst>
              <a:ext uri="{FF2B5EF4-FFF2-40B4-BE49-F238E27FC236}"/>
            </a:extLst>
          </p:cNvPr>
          <p:cNvGraphicFramePr>
            <a:graphicFrameLocks noGrp="1"/>
          </p:cNvGraphicFramePr>
          <p:nvPr/>
        </p:nvGraphicFramePr>
        <p:xfrm>
          <a:off x="700088" y="4957763"/>
          <a:ext cx="5532437" cy="3763962"/>
        </p:xfrm>
        <a:graphic>
          <a:graphicData uri="http://schemas.openxmlformats.org/drawingml/2006/table">
            <a:tbl>
              <a:tblPr/>
              <a:tblGrid>
                <a:gridCol w="311688">
                  <a:extLst>
                    <a:ext uri="{9D8B030D-6E8A-4147-A177-3AD203B41FA5}"/>
                  </a:extLst>
                </a:gridCol>
                <a:gridCol w="311688">
                  <a:extLst>
                    <a:ext uri="{9D8B030D-6E8A-4147-A177-3AD203B41FA5}"/>
                  </a:extLst>
                </a:gridCol>
                <a:gridCol w="4909061">
                  <a:extLst>
                    <a:ext uri="{9D8B030D-6E8A-4147-A177-3AD203B41FA5}"/>
                  </a:extLst>
                </a:gridCol>
              </a:tblGrid>
              <a:tr h="6416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64" marB="464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64" marB="464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Una persona cada semana muere por electrocución.</a:t>
                      </a:r>
                      <a:endParaRPr kumimoji="0" lang="en-US" sz="1800" b="0" i="0" u="none" strike="noStrike" cap="none" normalizeH="0" baseline="0" dirty="0">
                        <a:ln>
                          <a:noFill/>
                        </a:ln>
                        <a:solidFill>
                          <a:schemeClr val="tx1"/>
                        </a:solidFill>
                        <a:effectLst/>
                        <a:latin typeface="Arial" charset="0"/>
                      </a:endParaRPr>
                    </a:p>
                  </a:txBody>
                  <a:tcPr marL="93507" marR="93507" marT="46464" marB="464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15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64" marB="464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64" marB="464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Recibimos descarga eléctrica cuando entramos contacto con una fuente de energía eléctrica</a:t>
                      </a:r>
                      <a:endParaRPr kumimoji="0" lang="en-US" sz="1800" b="0" i="0" u="none" strike="noStrike" cap="none" normalizeH="0" baseline="0" dirty="0">
                        <a:ln>
                          <a:noFill/>
                        </a:ln>
                        <a:solidFill>
                          <a:schemeClr val="tx1"/>
                        </a:solidFill>
                        <a:effectLst/>
                        <a:latin typeface="Arial" charset="0"/>
                      </a:endParaRPr>
                    </a:p>
                  </a:txBody>
                  <a:tcPr marL="93507" marR="93507" marT="46464" marB="464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15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64" marB="464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64" marB="464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Para trabajar en un sistema eléctrico a bordo de un buque debe haber un candado y una etiqueta</a:t>
                      </a:r>
                      <a:endParaRPr kumimoji="0" lang="en-US" sz="1800" b="0" i="0" u="none" strike="noStrike" cap="none" normalizeH="0" baseline="0" dirty="0">
                        <a:ln>
                          <a:noFill/>
                        </a:ln>
                        <a:solidFill>
                          <a:schemeClr val="tx1"/>
                        </a:solidFill>
                        <a:effectLst/>
                        <a:latin typeface="Arial" charset="0"/>
                      </a:endParaRPr>
                    </a:p>
                  </a:txBody>
                  <a:tcPr marL="93507" marR="93507" marT="46464" marB="464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477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64" marB="464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64" marB="464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Una “Persona Afectada" y una “Persona Autorizada" son esencialmente lo mismo</a:t>
                      </a:r>
                      <a:endParaRPr kumimoji="0" lang="en-US" sz="1800" b="0" i="0" u="none" strike="noStrike" cap="none" normalizeH="0" baseline="0" dirty="0">
                        <a:ln>
                          <a:noFill/>
                        </a:ln>
                        <a:solidFill>
                          <a:schemeClr val="tx1"/>
                        </a:solidFill>
                        <a:effectLst/>
                        <a:latin typeface="Arial" charset="0"/>
                      </a:endParaRPr>
                    </a:p>
                  </a:txBody>
                  <a:tcPr marL="93507" marR="93507" marT="46464" marB="464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426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64" marB="464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64" marB="464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Un GFCI es un dispositivo de sobre-corriente</a:t>
                      </a:r>
                      <a:endParaRPr kumimoji="0" lang="en-US" sz="1800" b="0" i="0" u="none" strike="noStrike" cap="none" normalizeH="0" baseline="0" dirty="0">
                        <a:ln>
                          <a:noFill/>
                        </a:ln>
                        <a:solidFill>
                          <a:schemeClr val="tx1"/>
                        </a:solidFill>
                        <a:effectLst/>
                        <a:latin typeface="Arial" charset="0"/>
                      </a:endParaRPr>
                    </a:p>
                  </a:txBody>
                  <a:tcPr marL="93507" marR="93507" marT="46464" marB="464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extLst>
      <p:ext uri="{BB962C8B-B14F-4D97-AF65-F5344CB8AC3E}">
        <p14:creationId xmlns:p14="http://schemas.microsoft.com/office/powerpoint/2010/main" val="1315758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xfrm>
            <a:off x="706438" y="4181475"/>
            <a:ext cx="5724525" cy="44846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b="1" dirty="0">
                <a:solidFill>
                  <a:schemeClr val="dk1"/>
                </a:solidFill>
              </a:rPr>
              <a:t>El </a:t>
            </a:r>
            <a:r>
              <a:rPr lang="es-MX" b="1" dirty="0" smtClean="0">
                <a:solidFill>
                  <a:schemeClr val="dk1"/>
                </a:solidFill>
              </a:rPr>
              <a:t>Sistema </a:t>
            </a:r>
            <a:r>
              <a:rPr lang="es-MX" b="1" dirty="0">
                <a:solidFill>
                  <a:schemeClr val="dk1"/>
                </a:solidFill>
              </a:rPr>
              <a:t>de </a:t>
            </a:r>
            <a:r>
              <a:rPr lang="es-MX" b="1" dirty="0" smtClean="0">
                <a:solidFill>
                  <a:schemeClr val="dk1"/>
                </a:solidFill>
              </a:rPr>
              <a:t>su Empresa</a:t>
            </a:r>
            <a:endParaRPr lang="es-MX" b="1" dirty="0">
              <a:solidFill>
                <a:schemeClr val="dk1"/>
              </a:solidFill>
            </a:endParaRPr>
          </a:p>
          <a:p>
            <a:r>
              <a:rPr lang="es-MX" b="1" dirty="0">
                <a:solidFill>
                  <a:schemeClr val="dk1"/>
                </a:solidFill>
              </a:rPr>
              <a:t>El </a:t>
            </a:r>
            <a:r>
              <a:rPr lang="es-MX" b="1" dirty="0" smtClean="0">
                <a:solidFill>
                  <a:schemeClr val="dk1"/>
                </a:solidFill>
              </a:rPr>
              <a:t>estándar Candado-Etiqueta Plus (Lockout </a:t>
            </a:r>
            <a:r>
              <a:rPr lang="es-MX" b="1" dirty="0">
                <a:solidFill>
                  <a:schemeClr val="dk1"/>
                </a:solidFill>
              </a:rPr>
              <a:t>/ </a:t>
            </a:r>
            <a:r>
              <a:rPr lang="es-MX" b="1" dirty="0" err="1">
                <a:solidFill>
                  <a:schemeClr val="dk1"/>
                </a:solidFill>
              </a:rPr>
              <a:t>Tagout</a:t>
            </a:r>
            <a:r>
              <a:rPr lang="es-MX" b="1" dirty="0">
                <a:solidFill>
                  <a:schemeClr val="dk1"/>
                </a:solidFill>
              </a:rPr>
              <a:t> </a:t>
            </a:r>
            <a:r>
              <a:rPr lang="es-MX" b="1" dirty="0" smtClean="0">
                <a:solidFill>
                  <a:schemeClr val="dk1"/>
                </a:solidFill>
              </a:rPr>
              <a:t>Plus) </a:t>
            </a:r>
            <a:r>
              <a:rPr lang="es-MX" dirty="0">
                <a:solidFill>
                  <a:schemeClr val="dk1"/>
                </a:solidFill>
              </a:rPr>
              <a:t>especifica que los empleadores deben: establecer un </a:t>
            </a:r>
            <a:r>
              <a:rPr lang="es-MX" b="1" dirty="0">
                <a:solidFill>
                  <a:schemeClr val="dk1"/>
                </a:solidFill>
              </a:rPr>
              <a:t>programa</a:t>
            </a:r>
            <a:r>
              <a:rPr lang="es-MX" dirty="0">
                <a:solidFill>
                  <a:schemeClr val="dk1"/>
                </a:solidFill>
              </a:rPr>
              <a:t> de control de energía para garantizar que solo los empleados capacitados y autorizados aíslen las máquinas de sus fuentes de energía y las vuelvan inoperantes antes de realizar el servicio o mantenimiento.</a:t>
            </a:r>
          </a:p>
          <a:p>
            <a:r>
              <a:rPr lang="es-MX" b="1" dirty="0">
                <a:solidFill>
                  <a:schemeClr val="dk1"/>
                </a:solidFill>
              </a:rPr>
              <a:t>Contenido de formación general. </a:t>
            </a:r>
            <a:r>
              <a:rPr lang="es-MX" dirty="0">
                <a:solidFill>
                  <a:schemeClr val="dk1"/>
                </a:solidFill>
              </a:rPr>
              <a:t>El empleador deberá capacitar a cada empleado que se encuentre, o pueda estar, en un área donde se utilizan sistemas de bloqueo / etiquetado plus para que sepan:</a:t>
            </a:r>
          </a:p>
          <a:p>
            <a:r>
              <a:rPr lang="es-MX" dirty="0">
                <a:solidFill>
                  <a:schemeClr val="dk1"/>
                </a:solidFill>
              </a:rPr>
              <a:t>1915.89 (o) (2) (i)</a:t>
            </a:r>
          </a:p>
          <a:p>
            <a:r>
              <a:rPr lang="es-MX" dirty="0">
                <a:solidFill>
                  <a:schemeClr val="dk1"/>
                </a:solidFill>
              </a:rPr>
              <a:t>El propósito y la función del programa y los procedimientos de cierre patronal / etiquetas plus del empleador;</a:t>
            </a:r>
          </a:p>
          <a:p>
            <a:r>
              <a:rPr lang="es-MX" dirty="0">
                <a:solidFill>
                  <a:schemeClr val="dk1"/>
                </a:solidFill>
              </a:rPr>
              <a:t>1915.89 (o) (2) (ii)</a:t>
            </a:r>
          </a:p>
          <a:p>
            <a:r>
              <a:rPr lang="es-MX" dirty="0">
                <a:solidFill>
                  <a:schemeClr val="dk1"/>
                </a:solidFill>
              </a:rPr>
              <a:t>La identidad única de las cerraduras y etiquetas que se utilizarán en el sistema de bloqueo / etiquetas más, así como el color, la forma o el tamaño estandarizados de estos dispositivos;</a:t>
            </a:r>
          </a:p>
          <a:p>
            <a:r>
              <a:rPr lang="es-MX" dirty="0">
                <a:solidFill>
                  <a:schemeClr val="dk1"/>
                </a:solidFill>
              </a:rPr>
              <a:t>1915.89 (o) (2) (iii)</a:t>
            </a:r>
          </a:p>
          <a:p>
            <a:r>
              <a:rPr lang="es-MX" dirty="0">
                <a:solidFill>
                  <a:schemeClr val="dk1"/>
                </a:solidFill>
              </a:rPr>
              <a:t>Los componentes básicos del sistema </a:t>
            </a:r>
            <a:r>
              <a:rPr lang="es-MX" dirty="0" err="1">
                <a:solidFill>
                  <a:schemeClr val="dk1"/>
                </a:solidFill>
              </a:rPr>
              <a:t>tags</a:t>
            </a:r>
            <a:r>
              <a:rPr lang="es-MX" dirty="0">
                <a:solidFill>
                  <a:schemeClr val="dk1"/>
                </a:solidFill>
              </a:rPr>
              <a:t>-plus: un dispositivo de aislamiento de energía con una etiqueta pegada y una medida de seguridad adicional;</a:t>
            </a:r>
          </a:p>
          <a:p>
            <a:r>
              <a:rPr lang="es-MX" dirty="0">
                <a:solidFill>
                  <a:schemeClr val="dk1"/>
                </a:solidFill>
              </a:rPr>
              <a:t>1915.89 (o) (3) (i) El uso del programa y procedimientos de cierre patronal / etiquetas plus del empleador;</a:t>
            </a:r>
            <a:endParaRPr lang="en-US" dirty="0">
              <a:solidFill>
                <a:schemeClr val="dk1"/>
              </a:solidFill>
            </a:endParaRP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637CF1D1-F8E6-433C-BD38-C76CA9F377F2}" type="slidenum">
              <a:rPr lang="en-US" altLang="en-US"/>
              <a:pPr>
                <a:spcBef>
                  <a:spcPct val="0"/>
                </a:spcBef>
              </a:pPr>
              <a:t>14</a:t>
            </a:fld>
            <a:endParaRPr lang="en-US" altLang="en-US"/>
          </a:p>
        </p:txBody>
      </p:sp>
    </p:spTree>
    <p:extLst>
      <p:ext uri="{BB962C8B-B14F-4D97-AF65-F5344CB8AC3E}">
        <p14:creationId xmlns:p14="http://schemas.microsoft.com/office/powerpoint/2010/main" val="271654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ChangeArrowheads="1" noTextEdit="1"/>
          </p:cNvSpPr>
          <p:nvPr>
            <p:ph type="sldImg"/>
          </p:nvPr>
        </p:nvSpPr>
        <p:spPr>
          <a:ln/>
        </p:spPr>
      </p:sp>
      <p:sp>
        <p:nvSpPr>
          <p:cNvPr id="336899" name="Notes Placeholder 2">
            <a:extLst>
              <a:ext uri="{FF2B5EF4-FFF2-40B4-BE49-F238E27FC236}"/>
            </a:extLst>
          </p:cNvPr>
          <p:cNvSpPr>
            <a:spLocks noGrp="1"/>
          </p:cNvSpPr>
          <p:nvPr>
            <p:ph type="body" idx="1"/>
          </p:nvPr>
        </p:nvSpPr>
        <p:spPr>
          <a:xfrm>
            <a:off x="700088" y="4414838"/>
            <a:ext cx="5670550" cy="41830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171450" indent="-171450">
              <a:buFont typeface="Arial" panose="020B0604020202020204" pitchFamily="34" charset="0"/>
              <a:buChar char="•"/>
              <a:defRPr/>
            </a:pPr>
            <a:r>
              <a:rPr lang="es-MX" altLang="en-US" sz="1000" dirty="0">
                <a:latin typeface="Arial" pitchFamily="34" charset="0"/>
              </a:rPr>
              <a:t>   </a:t>
            </a:r>
            <a:r>
              <a:rPr lang="es-MX" altLang="en-US" sz="1050" b="1" dirty="0">
                <a:latin typeface="Arial" pitchFamily="34" charset="0"/>
              </a:rPr>
              <a:t>Candado/Etiquetado en Muelles / Astilleros</a:t>
            </a:r>
          </a:p>
          <a:p>
            <a:pPr marL="280988" indent="-280988">
              <a:buFontTx/>
              <a:buChar char="•"/>
              <a:defRPr/>
            </a:pPr>
            <a:endParaRPr lang="es-MX" altLang="en-US" sz="1050" dirty="0">
              <a:latin typeface="Arial" pitchFamily="34" charset="0"/>
            </a:endParaRPr>
          </a:p>
          <a:p>
            <a:pPr marL="280988" indent="-280988">
              <a:buFontTx/>
              <a:buChar char="•"/>
              <a:defRPr/>
            </a:pPr>
            <a:r>
              <a:rPr lang="es-MX" altLang="en-US" sz="1050" dirty="0">
                <a:latin typeface="Arial" pitchFamily="34" charset="0"/>
              </a:rPr>
              <a:t>Hay muchas maneras diferentes de bloquear una pieza de equipo. Comúnmente, el interruptor de desconexión principal tiene una abertura donde un bloqueo puede ser colocado.</a:t>
            </a:r>
          </a:p>
          <a:p>
            <a:pPr marL="280988" indent="-280988">
              <a:buFontTx/>
              <a:buChar char="•"/>
              <a:defRPr/>
            </a:pPr>
            <a:endParaRPr lang="es-MX" altLang="en-US" sz="1050" dirty="0">
              <a:latin typeface="Arial" pitchFamily="34" charset="0"/>
            </a:endParaRPr>
          </a:p>
          <a:p>
            <a:pPr marL="280988" indent="-280988">
              <a:buFontTx/>
              <a:buChar char="•"/>
              <a:defRPr/>
            </a:pPr>
            <a:r>
              <a:rPr lang="es-MX" altLang="en-US" sz="1050" dirty="0">
                <a:latin typeface="Arial" pitchFamily="34" charset="0"/>
              </a:rPr>
              <a:t>Cuando más de un empleado trabaja en cualquier equipo, se debe utilizar un adaptador de bloqueo diseñado para la instalación de varios bloqueos, lo que permite a todos los trabajadores bloquear la máquina con sus cerraduras individuales.</a:t>
            </a:r>
          </a:p>
          <a:p>
            <a:pPr marL="280988" indent="-280988">
              <a:buFontTx/>
              <a:buChar char="•"/>
              <a:defRPr/>
            </a:pPr>
            <a:endParaRPr lang="es-MX" altLang="en-US" sz="1050" dirty="0">
              <a:latin typeface="Arial" pitchFamily="34" charset="0"/>
            </a:endParaRPr>
          </a:p>
          <a:p>
            <a:pPr marL="280988" indent="-280988">
              <a:buFontTx/>
              <a:buChar char="•"/>
              <a:defRPr/>
            </a:pPr>
            <a:r>
              <a:rPr lang="es-MX" altLang="en-US" sz="1050" dirty="0">
                <a:latin typeface="Arial" pitchFamily="34" charset="0"/>
              </a:rPr>
              <a:t>Si los interruptores están en una caja metálica, la caja debe estar bloqueada.</a:t>
            </a:r>
          </a:p>
          <a:p>
            <a:pPr marL="280988" indent="-280988">
              <a:buFontTx/>
              <a:buChar char="•"/>
              <a:defRPr/>
            </a:pPr>
            <a:endParaRPr lang="es-MX" altLang="en-US" sz="1050" dirty="0">
              <a:latin typeface="Arial" pitchFamily="34" charset="0"/>
            </a:endParaRPr>
          </a:p>
          <a:p>
            <a:pPr marL="280988" indent="-280988">
              <a:buFontTx/>
              <a:buChar char="•"/>
              <a:defRPr/>
            </a:pPr>
            <a:r>
              <a:rPr lang="es-MX" altLang="en-US" sz="1050" dirty="0">
                <a:latin typeface="Arial" pitchFamily="34" charset="0"/>
              </a:rPr>
              <a:t>Si se ha retirado un fusible para </a:t>
            </a:r>
            <a:r>
              <a:rPr lang="es-MX" altLang="en-US" sz="1050" dirty="0" err="1">
                <a:latin typeface="Arial" pitchFamily="34" charset="0"/>
              </a:rPr>
              <a:t>desenergizar</a:t>
            </a:r>
            <a:r>
              <a:rPr lang="es-MX" altLang="en-US" sz="1050" dirty="0">
                <a:latin typeface="Arial" pitchFamily="34" charset="0"/>
              </a:rPr>
              <a:t> el equipo, debe bloquearse la caja de fusibles.</a:t>
            </a:r>
          </a:p>
          <a:p>
            <a:pPr marL="280988" indent="-280988">
              <a:buFontTx/>
              <a:buChar char="•"/>
              <a:defRPr/>
            </a:pPr>
            <a:endParaRPr lang="es-MX" altLang="en-US" sz="1050" dirty="0">
              <a:latin typeface="Arial" pitchFamily="34" charset="0"/>
            </a:endParaRPr>
          </a:p>
          <a:p>
            <a:pPr marL="280988" indent="-280988">
              <a:buFontTx/>
              <a:buChar char="•"/>
              <a:defRPr/>
            </a:pPr>
            <a:r>
              <a:rPr lang="es-MX" altLang="en-US" sz="1050" dirty="0">
                <a:latin typeface="Arial" pitchFamily="34" charset="0"/>
              </a:rPr>
              <a:t>Si los controles están en una caja cubierta de metal, un cerrojo puede ser soldado o clavado en la puerta, junto con una grapa de bloqueo. Las cajas de fusibles también se pueden bloquear de esta manera.</a:t>
            </a:r>
          </a:p>
          <a:p>
            <a:pPr marL="280988" indent="-280988">
              <a:buFontTx/>
              <a:buChar char="•"/>
              <a:defRPr/>
            </a:pPr>
            <a:endParaRPr lang="es-MX" altLang="en-US" sz="1050" dirty="0">
              <a:latin typeface="Arial" pitchFamily="34" charset="0"/>
            </a:endParaRPr>
          </a:p>
          <a:p>
            <a:pPr marL="280988" indent="-280988">
              <a:buFontTx/>
              <a:buChar char="•"/>
              <a:defRPr/>
            </a:pPr>
            <a:r>
              <a:rPr lang="es-MX" altLang="en-US" sz="1050" dirty="0">
                <a:latin typeface="Arial" pitchFamily="34" charset="0"/>
              </a:rPr>
              <a:t>Las máquinas activadas por aire comprimido o vapor tendrán válvulas que controlan el movimiento. Estas válvulas deben ser bloqueadas y desangradas para liberar cualquier contrapresión.</a:t>
            </a:r>
          </a:p>
          <a:p>
            <a:pPr marL="280988" indent="-280988">
              <a:buFontTx/>
              <a:buChar char="•"/>
              <a:defRPr/>
            </a:pPr>
            <a:endParaRPr lang="en-US" altLang="en-US" sz="1000" dirty="0">
              <a:latin typeface="Arial" pitchFamily="34" charset="0"/>
            </a:endParaRP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0CC1D717-B32D-4A92-ACCE-0E9C2BD8EBD7}" type="slidenum">
              <a:rPr lang="en-US" altLang="en-US"/>
              <a:pPr>
                <a:spcBef>
                  <a:spcPct val="0"/>
                </a:spcBef>
              </a:pPr>
              <a:t>15</a:t>
            </a:fld>
            <a:endParaRPr lang="en-US" altLang="en-US"/>
          </a:p>
        </p:txBody>
      </p:sp>
    </p:spTree>
    <p:extLst>
      <p:ext uri="{BB962C8B-B14F-4D97-AF65-F5344CB8AC3E}">
        <p14:creationId xmlns:p14="http://schemas.microsoft.com/office/powerpoint/2010/main" val="2679551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E1046993-047E-443F-925F-B24E308D1153}" type="slidenum">
              <a:rPr lang="en-US" altLang="en-US"/>
              <a:pPr>
                <a:spcBef>
                  <a:spcPct val="0"/>
                </a:spcBef>
              </a:pPr>
              <a:t>16</a:t>
            </a:fld>
            <a:endParaRPr lang="en-US" altLang="en-US"/>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a:latin typeface="Arial" pitchFamily="34" charset="0"/>
              </a:rPr>
              <a:t>Etiquetando un Buque de la Naval</a:t>
            </a:r>
          </a:p>
          <a:p>
            <a:endParaRPr lang="es-MX" altLang="en-US" dirty="0">
              <a:latin typeface="Arial" pitchFamily="34" charset="0"/>
            </a:endParaRPr>
          </a:p>
          <a:p>
            <a:r>
              <a:rPr lang="es-MX" altLang="en-US" dirty="0">
                <a:latin typeface="Arial" pitchFamily="34" charset="0"/>
              </a:rPr>
              <a:t>Al etiquetar en una nave naval hay requisitos adicionales y específicos.  El siguiente contenido de capacitación está sujeto a cambios, ya que las reglas del astillero y las regulaciones gubernamentales cambian. Debe seguir los procedimientos, normas y reglamentos de su empresa. También debe estudiar las normas de </a:t>
            </a:r>
            <a:r>
              <a:rPr lang="es-MX" altLang="en-US" dirty="0" err="1">
                <a:latin typeface="Arial" pitchFamily="34" charset="0"/>
              </a:rPr>
              <a:t>OSHA</a:t>
            </a:r>
            <a:r>
              <a:rPr lang="es-MX" altLang="en-US" dirty="0">
                <a:latin typeface="Arial" pitchFamily="34" charset="0"/>
              </a:rPr>
              <a:t> (federales y de California) y </a:t>
            </a:r>
            <a:r>
              <a:rPr lang="es-MX" altLang="en-US" dirty="0" err="1">
                <a:latin typeface="Arial" pitchFamily="34" charset="0"/>
              </a:rPr>
              <a:t>NAVSEA</a:t>
            </a:r>
            <a:r>
              <a:rPr lang="es-MX" altLang="en-US" dirty="0">
                <a:latin typeface="Arial" pitchFamily="34" charset="0"/>
              </a:rPr>
              <a:t> aplicables y las mejores prácticas antes de comenzar el trabajo.</a:t>
            </a:r>
          </a:p>
          <a:p>
            <a:endParaRPr lang="es-MX" altLang="en-US" dirty="0">
              <a:latin typeface="Arial" pitchFamily="34" charset="0"/>
            </a:endParaRPr>
          </a:p>
          <a:p>
            <a:r>
              <a:rPr lang="es-MX" altLang="en-US" dirty="0">
                <a:latin typeface="Arial" pitchFamily="34" charset="0"/>
              </a:rPr>
              <a:t>Este es un método incorrecto para aplicar una etiqueta de peligro a los fusibles retirados de un panel.  No es obvio de qué componentes se han quitado los fusibles</a:t>
            </a:r>
            <a:r>
              <a:rPr lang="es-MX" altLang="en-US" dirty="0" smtClean="0">
                <a:latin typeface="Arial" pitchFamily="34" charset="0"/>
              </a:rPr>
              <a:t>.</a:t>
            </a:r>
          </a:p>
          <a:p>
            <a:endParaRPr lang="es-MX" altLang="en-US" dirty="0">
              <a:latin typeface="Arial" pitchFamily="34" charset="0"/>
            </a:endParaRPr>
          </a:p>
          <a:p>
            <a:r>
              <a:rPr lang="es-MX" altLang="en-US" b="1" dirty="0">
                <a:latin typeface="Arial" pitchFamily="34" charset="0"/>
              </a:rPr>
              <a:t>Nota al párrafo (c) (4) de esta sección: </a:t>
            </a:r>
            <a:r>
              <a:rPr lang="es-MX" altLang="en-US" dirty="0">
                <a:latin typeface="Arial" pitchFamily="34" charset="0"/>
              </a:rPr>
              <a:t>Cuando </a:t>
            </a:r>
            <a:r>
              <a:rPr lang="es-MX" altLang="en-US" dirty="0" smtClean="0">
                <a:latin typeface="Arial" pitchFamily="34" charset="0"/>
              </a:rPr>
              <a:t>el personal del buque de la Naval </a:t>
            </a:r>
            <a:r>
              <a:rPr lang="es-MX" altLang="en-US" dirty="0">
                <a:latin typeface="Arial" pitchFamily="34" charset="0"/>
              </a:rPr>
              <a:t>mantiene el control de la maquinaria, el equipo o los sistemas en un barco y ha implementado las medidas adicionales que determina que son necesarias, las disposiciones del párrafo (c) ( 4) (ii) de esta sección no se aplicará, siempre que el empleador cumpla con los procedimientos de verificación en el párrafo (g) de esta sección.</a:t>
            </a:r>
            <a:endParaRPr lang="en-US" altLang="en-US" dirty="0" smtClean="0">
              <a:latin typeface="Arial" pitchFamily="34" charset="0"/>
            </a:endParaRPr>
          </a:p>
        </p:txBody>
      </p:sp>
    </p:spTree>
    <p:extLst>
      <p:ext uri="{BB962C8B-B14F-4D97-AF65-F5344CB8AC3E}">
        <p14:creationId xmlns:p14="http://schemas.microsoft.com/office/powerpoint/2010/main" val="233758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837D1D9D-959E-436E-B26F-9B835FD54B4F}" type="slidenum">
              <a:rPr lang="en-US" altLang="en-US"/>
              <a:pPr>
                <a:spcBef>
                  <a:spcPct val="0"/>
                </a:spcBef>
              </a:pPr>
              <a:t>17</a:t>
            </a:fld>
            <a:endParaRPr lang="en-US" altLang="en-US"/>
          </a:p>
        </p:txBody>
      </p:sp>
      <p:sp>
        <p:nvSpPr>
          <p:cNvPr id="285699" name="Rectangle 2"/>
          <p:cNvSpPr>
            <a:spLocks noGrp="1" noRot="1" noChangeAspect="1" noChangeArrowheads="1" noTextEdit="1"/>
          </p:cNvSpPr>
          <p:nvPr>
            <p:ph type="sldImg"/>
          </p:nvPr>
        </p:nvSpPr>
        <p:spPr>
          <a:ln/>
        </p:spPr>
      </p:sp>
      <p:sp>
        <p:nvSpPr>
          <p:cNvPr id="228356" name="Rectangle 3">
            <a:extLst>
              <a:ext uri="{FF2B5EF4-FFF2-40B4-BE49-F238E27FC236}"/>
            </a:extLst>
          </p:cNvPr>
          <p:cNvSpPr>
            <a:spLocks noGrp="1" noChangeArrowheads="1"/>
          </p:cNvSpPr>
          <p:nvPr>
            <p:ph type="body" idx="1"/>
          </p:nvPr>
        </p:nvSpPr>
        <p:spPr>
          <a:xfrm>
            <a:off x="700088" y="4414838"/>
            <a:ext cx="5610225" cy="4340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anose="020B0604020202020204" pitchFamily="34" charset="0"/>
              </a:rPr>
              <a:t>Colocación Apropiada de las Etiquetas</a:t>
            </a:r>
          </a:p>
          <a:p>
            <a:pPr>
              <a:defRPr/>
            </a:pPr>
            <a:endParaRPr lang="es-MX" altLang="en-US" dirty="0">
              <a:latin typeface="Arial" panose="020B0604020202020204" pitchFamily="34" charset="0"/>
            </a:endParaRPr>
          </a:p>
          <a:p>
            <a:pPr marL="228600" indent="-228600">
              <a:buFont typeface="+mj-lt"/>
              <a:buAutoNum type="arabicPeriod"/>
              <a:defRPr/>
            </a:pPr>
            <a:r>
              <a:rPr lang="es-MX" altLang="en-US" dirty="0">
                <a:latin typeface="Arial" panose="020B0604020202020204" pitchFamily="34" charset="0"/>
              </a:rPr>
              <a:t>Esta es la forma correcta de colocar una etiqueta en un disyuntor (grande o pequeño).  La etiqueta se inserta a través del orificio del mango del disyuntor.</a:t>
            </a:r>
          </a:p>
          <a:p>
            <a:pPr marL="228600" indent="-228600">
              <a:buFont typeface="+mj-lt"/>
              <a:buAutoNum type="arabicPeriod"/>
              <a:defRPr/>
            </a:pPr>
            <a:endParaRPr lang="es-MX" altLang="en-US" dirty="0">
              <a:latin typeface="Arial" panose="020B0604020202020204" pitchFamily="34" charset="0"/>
            </a:endParaRPr>
          </a:p>
          <a:p>
            <a:pPr marL="228600" indent="-228600">
              <a:buFont typeface="+mj-lt"/>
              <a:buAutoNum type="arabicPeriod"/>
              <a:defRPr/>
            </a:pPr>
            <a:r>
              <a:rPr lang="es-MX" altLang="en-US" dirty="0">
                <a:latin typeface="Arial" panose="020B0604020202020204" pitchFamily="34" charset="0"/>
              </a:rPr>
              <a:t>Este es el método correcto para colocar una etiqueta de peligro a una válvula.  Las etiquetas se pueden colocar en el vástago en los casos en que el volante se debe quitar para el mantenimiento</a:t>
            </a:r>
          </a:p>
          <a:p>
            <a:pPr marL="228600" indent="-228600">
              <a:buFont typeface="+mj-lt"/>
              <a:buAutoNum type="arabicPeriod"/>
              <a:defRPr/>
            </a:pPr>
            <a:endParaRPr lang="es-MX" altLang="en-US" dirty="0">
              <a:latin typeface="Arial" panose="020B0604020202020204" pitchFamily="34" charset="0"/>
            </a:endParaRPr>
          </a:p>
          <a:p>
            <a:pPr marL="228600" indent="-228600">
              <a:buFont typeface="+mj-lt"/>
              <a:buAutoNum type="arabicPeriod"/>
              <a:defRPr/>
            </a:pPr>
            <a:r>
              <a:rPr lang="es-MX" altLang="en-US" dirty="0">
                <a:latin typeface="Arial" panose="020B0604020202020204" pitchFamily="34" charset="0"/>
              </a:rPr>
              <a:t>Este es el método correcto para colocar  una etiqueta de peligro a un disyuntor empotrado.  La etiqueta se adjunta al tirador del disyuntor.</a:t>
            </a:r>
          </a:p>
          <a:p>
            <a:pPr marL="228600" indent="-228600">
              <a:buFont typeface="+mj-lt"/>
              <a:buAutoNum type="arabicPeriod"/>
              <a:defRPr/>
            </a:pPr>
            <a:endParaRPr lang="es-MX" altLang="en-US" dirty="0">
              <a:latin typeface="Arial" panose="020B0604020202020204" pitchFamily="34" charset="0"/>
            </a:endParaRPr>
          </a:p>
          <a:p>
            <a:pPr marL="228600" indent="-228600">
              <a:buFont typeface="+mj-lt"/>
              <a:buAutoNum type="arabicPeriod"/>
              <a:defRPr/>
            </a:pPr>
            <a:r>
              <a:rPr lang="es-MX" altLang="en-US" dirty="0">
                <a:latin typeface="Arial" panose="020B0604020202020204" pitchFamily="34" charset="0"/>
              </a:rPr>
              <a:t>Este es el método correcto para adjuntar una etiqueta de peligro a un panel de energía.  La etiqueta se adjunta sobre la placa de la etiqueta de una manera que permite la visualización de la placa debajo de la etiqueta.</a:t>
            </a: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965169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0EC2B8D3-A430-4514-8003-39836B6FAC7B}" type="slidenum">
              <a:rPr lang="en-US" altLang="en-US"/>
              <a:pPr>
                <a:spcBef>
                  <a:spcPct val="0"/>
                </a:spcBef>
              </a:pPr>
              <a:t>18</a:t>
            </a:fld>
            <a:endParaRPr lang="en-US" altLang="en-US"/>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xfrm>
            <a:off x="700088" y="4414838"/>
            <a:ext cx="5610225" cy="295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¿Cuál de las anteriores esta  incorrecta?</a:t>
            </a:r>
          </a:p>
          <a:p>
            <a:endParaRPr lang="es-MX" altLang="en-US" smtClean="0">
              <a:latin typeface="Arial" pitchFamily="34" charset="0"/>
            </a:endParaRPr>
          </a:p>
          <a:p>
            <a:r>
              <a:rPr lang="es-MX" altLang="en-US" smtClean="0">
                <a:latin typeface="Arial" pitchFamily="34" charset="0"/>
              </a:rPr>
              <a:t>¿Es una etiqueta un control administrativo o un control de ingeniería?</a:t>
            </a:r>
          </a:p>
          <a:p>
            <a:endParaRPr lang="en-US" altLang="en-US" smtClean="0">
              <a:latin typeface="Arial" pitchFamily="34" charset="0"/>
            </a:endParaRPr>
          </a:p>
        </p:txBody>
      </p:sp>
    </p:spTree>
    <p:extLst>
      <p:ext uri="{BB962C8B-B14F-4D97-AF65-F5344CB8AC3E}">
        <p14:creationId xmlns:p14="http://schemas.microsoft.com/office/powerpoint/2010/main" val="108454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19</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defRPr/>
            </a:pPr>
            <a:r>
              <a:rPr lang="en-US" altLang="en-US" b="1" dirty="0" err="1" smtClean="0">
                <a:latin typeface="Arial" panose="020B0604020202020204" pitchFamily="34" charset="0"/>
              </a:rPr>
              <a:t>Qué</a:t>
            </a:r>
            <a:r>
              <a:rPr lang="en-US" altLang="en-US" b="1" dirty="0" smtClean="0">
                <a:latin typeface="Arial" panose="020B0604020202020204" pitchFamily="34" charset="0"/>
              </a:rPr>
              <a:t> </a:t>
            </a:r>
            <a:r>
              <a:rPr lang="en-US" altLang="en-US" b="1" dirty="0" err="1" smtClean="0">
                <a:latin typeface="Arial" panose="020B0604020202020204" pitchFamily="34" charset="0"/>
              </a:rPr>
              <a:t>Hacer</a:t>
            </a:r>
            <a:r>
              <a:rPr lang="en-US" altLang="en-US" b="1" dirty="0" smtClean="0">
                <a:latin typeface="Arial" panose="020B0604020202020204" pitchFamily="34" charset="0"/>
              </a:rPr>
              <a:t> y No </a:t>
            </a:r>
            <a:r>
              <a:rPr lang="en-US" altLang="en-US" b="1" dirty="0" err="1" smtClean="0">
                <a:latin typeface="Arial" panose="020B0604020202020204" pitchFamily="34" charset="0"/>
              </a:rPr>
              <a:t>Hacer</a:t>
            </a:r>
            <a:r>
              <a:rPr lang="en-US" altLang="en-US" b="1" dirty="0" smtClean="0">
                <a:latin typeface="Arial" panose="020B0604020202020204" pitchFamily="34" charset="0"/>
              </a:rPr>
              <a:t> – Video</a:t>
            </a:r>
          </a:p>
          <a:p>
            <a:pPr algn="just">
              <a:spcAft>
                <a:spcPct val="50000"/>
              </a:spcAft>
              <a:buFontTx/>
              <a:buChar char="•"/>
              <a:defRPr/>
            </a:pPr>
            <a:endParaRPr lang="en-US" altLang="en-US" b="1" i="1"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491587"/>
              </p:ext>
            </p:extLst>
          </p:nvPr>
        </p:nvGraphicFramePr>
        <p:xfrm>
          <a:off x="824707" y="4939984"/>
          <a:ext cx="5053806" cy="3235960"/>
        </p:xfrm>
        <a:graphic>
          <a:graphicData uri="http://schemas.openxmlformats.org/drawingml/2006/table">
            <a:tbl>
              <a:tblPr firstRow="1" bandRow="1">
                <a:tableStyleId>{5C22544A-7EE6-4342-B048-85BDC9FD1C3A}</a:tableStyleId>
              </a:tblPr>
              <a:tblGrid>
                <a:gridCol w="5053806"/>
              </a:tblGrid>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1" dirty="0" smtClean="0">
                          <a:latin typeface="Arial" panose="020B0604020202020204" pitchFamily="34" charset="0"/>
                        </a:rPr>
                        <a:t>A </a:t>
                      </a:r>
                      <a:r>
                        <a:rPr lang="en-US" altLang="en-US" b="1" dirty="0" err="1" smtClean="0">
                          <a:latin typeface="Arial" panose="020B0604020202020204" pitchFamily="34" charset="0"/>
                        </a:rPr>
                        <a:t>continuació</a:t>
                      </a:r>
                      <a:r>
                        <a:rPr lang="en-US" altLang="en-US" b="1" dirty="0" smtClean="0">
                          <a:latin typeface="Arial" panose="020B0604020202020204" pitchFamily="34" charset="0"/>
                        </a:rPr>
                        <a:t> tome </a:t>
                      </a:r>
                      <a:r>
                        <a:rPr lang="en-US" altLang="en-US" b="1" dirty="0" err="1" smtClean="0">
                          <a:latin typeface="Arial" panose="020B0604020202020204" pitchFamily="34" charset="0"/>
                        </a:rPr>
                        <a:t>notas</a:t>
                      </a:r>
                      <a:r>
                        <a:rPr lang="en-US" altLang="en-US" b="1" dirty="0" smtClean="0">
                          <a:latin typeface="Arial" panose="020B0604020202020204" pitchFamily="34" charset="0"/>
                        </a:rPr>
                        <a:t> de </a:t>
                      </a:r>
                      <a:r>
                        <a:rPr lang="en-US" altLang="en-US" b="1" dirty="0" err="1" smtClean="0">
                          <a:latin typeface="Arial" panose="020B0604020202020204" pitchFamily="34" charset="0"/>
                        </a:rPr>
                        <a:t>informació</a:t>
                      </a:r>
                      <a:r>
                        <a:rPr lang="en-US" altLang="en-US" b="1" dirty="0" smtClean="0">
                          <a:latin typeface="Arial" panose="020B0604020202020204" pitchFamily="34" charset="0"/>
                        </a:rPr>
                        <a:t> </a:t>
                      </a:r>
                      <a:r>
                        <a:rPr lang="en-US" altLang="en-US" b="1" dirty="0" err="1" smtClean="0">
                          <a:latin typeface="Arial" panose="020B0604020202020204" pitchFamily="34" charset="0"/>
                        </a:rPr>
                        <a:t>pertinente</a:t>
                      </a:r>
                      <a:r>
                        <a:rPr lang="en-US" altLang="en-US" b="1" dirty="0" smtClean="0">
                          <a:latin typeface="Arial" panose="020B0604020202020204" pitchFamily="34" charset="0"/>
                        </a:rPr>
                        <a:t>.</a:t>
                      </a:r>
                    </a:p>
                  </a:txBody>
                  <a:tcPr>
                    <a:solidFill>
                      <a:schemeClr val="tx2"/>
                    </a:solidFill>
                  </a:tcPr>
                </a:tc>
              </a:tr>
              <a:tr h="370840">
                <a:tc>
                  <a:txBody>
                    <a:bodyPr/>
                    <a:lstStyle/>
                    <a:p>
                      <a:endParaRPr lang="en-US"/>
                    </a:p>
                  </a:txBody>
                  <a:tcPr/>
                </a:tc>
              </a:tr>
              <a:tr h="370840">
                <a:tc>
                  <a:txBody>
                    <a:bodyPr/>
                    <a:lstStyle/>
                    <a:p>
                      <a:endParaRPr lang="en-US"/>
                    </a:p>
                  </a:txBody>
                  <a:tcPr/>
                </a:tc>
              </a:tr>
              <a:tr h="370840">
                <a:tc>
                  <a:txBody>
                    <a:bodyPr/>
                    <a:lstStyle/>
                    <a:p>
                      <a:endParaRPr lang="en-US"/>
                    </a:p>
                  </a:txBody>
                  <a:tcPr/>
                </a:tc>
              </a:tr>
              <a:tr h="370840">
                <a:tc>
                  <a:txBody>
                    <a:bodyPr/>
                    <a:lstStyle/>
                    <a:p>
                      <a:endParaRPr lang="en-US"/>
                    </a:p>
                  </a:txBody>
                  <a:tcPr/>
                </a:tc>
              </a:tr>
              <a:tr h="370840">
                <a:tc>
                  <a:txBody>
                    <a:bodyPr/>
                    <a:lstStyle/>
                    <a:p>
                      <a:endParaRPr lang="en-US"/>
                    </a:p>
                  </a:txBody>
                  <a:tcPr/>
                </a:tc>
              </a:tr>
              <a:tr h="370840">
                <a:tc>
                  <a:txBody>
                    <a:bodyPr/>
                    <a:lstStyle/>
                    <a:p>
                      <a:endParaRPr lang="en-US"/>
                    </a:p>
                  </a:txBody>
                  <a:tcPr/>
                </a:tc>
              </a:tr>
              <a:tr h="370840">
                <a:tc>
                  <a:txBody>
                    <a:bodyPr/>
                    <a:lstStyle/>
                    <a:p>
                      <a:endParaRPr lang="en-US" dirty="0"/>
                    </a:p>
                  </a:txBody>
                  <a:tcPr/>
                </a:tc>
              </a:tr>
            </a:tbl>
          </a:graphicData>
        </a:graphic>
      </p:graphicFrame>
    </p:spTree>
    <p:extLst>
      <p:ext uri="{BB962C8B-B14F-4D97-AF65-F5344CB8AC3E}">
        <p14:creationId xmlns:p14="http://schemas.microsoft.com/office/powerpoint/2010/main" val="3334239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29451E0C-DF7F-4BFB-B536-3F5062F447EB}" type="slidenum">
              <a:rPr lang="en-US" altLang="en-US"/>
              <a:pPr>
                <a:spcBef>
                  <a:spcPct val="0"/>
                </a:spcBef>
              </a:pPr>
              <a:t>2</a:t>
            </a:fld>
            <a:endParaRPr lang="en-US" altLang="en-US"/>
          </a:p>
        </p:txBody>
      </p:sp>
      <p:sp>
        <p:nvSpPr>
          <p:cNvPr id="261123" name="Rectangle 2"/>
          <p:cNvSpPr>
            <a:spLocks noGrp="1" noRot="1" noChangeAspect="1" noChangeArrowheads="1" noTextEdit="1"/>
          </p:cNvSpPr>
          <p:nvPr>
            <p:ph type="sldImg"/>
          </p:nvPr>
        </p:nvSpPr>
        <p:spPr>
          <a:xfrm>
            <a:off x="1238250" y="739775"/>
            <a:ext cx="4533900" cy="3402013"/>
          </a:xfrm>
          <a:ln/>
        </p:spPr>
      </p:sp>
      <p:sp>
        <p:nvSpPr>
          <p:cNvPr id="261124" name="Rectangle 3"/>
          <p:cNvSpPr txBox="1">
            <a:spLocks noChangeArrowheads="1"/>
          </p:cNvSpPr>
          <p:nvPr/>
        </p:nvSpPr>
        <p:spPr bwMode="auto">
          <a:xfrm>
            <a:off x="703263" y="4648200"/>
            <a:ext cx="56038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r>
              <a:rPr lang="en-US" altLang="en-US" b="1" dirty="0" err="1"/>
              <a:t>Tópicos</a:t>
            </a:r>
            <a:endParaRPr lang="en-US" altLang="en-US" b="1" dirty="0"/>
          </a:p>
          <a:p>
            <a:endParaRPr lang="en-US" altLang="en-US" sz="800" b="1" dirty="0"/>
          </a:p>
          <a:p>
            <a:pPr lvl="3">
              <a:buFont typeface="+mj-lt"/>
              <a:buAutoNum type="arabicPeriod"/>
            </a:pPr>
            <a:r>
              <a:rPr lang="en-US" altLang="en-US" dirty="0" smtClean="0"/>
              <a:t>OSHA Requirements</a:t>
            </a:r>
          </a:p>
          <a:p>
            <a:pPr lvl="3">
              <a:buFont typeface="+mj-lt"/>
              <a:buAutoNum type="arabicPeriod"/>
            </a:pPr>
            <a:endParaRPr lang="en-US" altLang="en-US" dirty="0"/>
          </a:p>
          <a:p>
            <a:pPr lvl="3">
              <a:buFont typeface="+mj-lt"/>
              <a:buAutoNum type="arabicPeriod"/>
            </a:pPr>
            <a:r>
              <a:rPr lang="en-US" altLang="en-US" dirty="0" err="1" smtClean="0"/>
              <a:t>Terminología</a:t>
            </a:r>
            <a:endParaRPr lang="es-MX" altLang="en-US" dirty="0"/>
          </a:p>
          <a:p>
            <a:pPr lvl="3">
              <a:buFont typeface="+mj-lt"/>
              <a:buAutoNum type="arabicPeriod"/>
            </a:pPr>
            <a:endParaRPr lang="es-MX" altLang="en-US" dirty="0" smtClean="0"/>
          </a:p>
          <a:p>
            <a:pPr lvl="3">
              <a:buFont typeface="+mj-lt"/>
              <a:buAutoNum type="arabicPeriod"/>
            </a:pPr>
            <a:r>
              <a:rPr lang="es-MX" altLang="en-US" dirty="0" smtClean="0"/>
              <a:t>Peligros </a:t>
            </a:r>
            <a:r>
              <a:rPr lang="es-MX" altLang="en-US" dirty="0"/>
              <a:t>no eléctricos</a:t>
            </a:r>
          </a:p>
          <a:p>
            <a:pPr lvl="3">
              <a:buFont typeface="+mj-lt"/>
              <a:buAutoNum type="arabicPeriod"/>
            </a:pPr>
            <a:endParaRPr lang="es-MX" altLang="en-US" dirty="0" smtClean="0"/>
          </a:p>
          <a:p>
            <a:pPr lvl="3">
              <a:buFont typeface="+mj-lt"/>
              <a:buAutoNum type="arabicPeriod"/>
            </a:pPr>
            <a:r>
              <a:rPr lang="es-MX" altLang="en-US" dirty="0" smtClean="0"/>
              <a:t>Dispositivos </a:t>
            </a:r>
            <a:r>
              <a:rPr lang="es-MX" altLang="en-US" dirty="0"/>
              <a:t>y procesos de </a:t>
            </a:r>
            <a:r>
              <a:rPr lang="es-MX" altLang="en-US" dirty="0" smtClean="0"/>
              <a:t>protección</a:t>
            </a:r>
          </a:p>
          <a:p>
            <a:pPr lvl="3">
              <a:buFont typeface="+mj-lt"/>
              <a:buAutoNum type="arabicPeriod"/>
            </a:pPr>
            <a:endParaRPr lang="es-MX" altLang="en-US" dirty="0" smtClean="0"/>
          </a:p>
          <a:p>
            <a:pPr lvl="3">
              <a:buFont typeface="+mj-lt"/>
              <a:buAutoNum type="arabicPeriod"/>
            </a:pPr>
            <a:r>
              <a:rPr lang="es-MX" altLang="en-US" dirty="0" smtClean="0"/>
              <a:t>Los Requisitos de su Empresa</a:t>
            </a:r>
          </a:p>
          <a:p>
            <a:pPr lvl="3">
              <a:buFont typeface="+mj-lt"/>
              <a:buAutoNum type="arabicPeriod"/>
            </a:pPr>
            <a:endParaRPr lang="es-MX" altLang="en-US" dirty="0"/>
          </a:p>
          <a:p>
            <a:pPr lvl="3">
              <a:buFont typeface="+mj-lt"/>
              <a:buAutoNum type="arabicPeriod"/>
            </a:pPr>
            <a:r>
              <a:rPr lang="es-MX" altLang="en-US" dirty="0" smtClean="0"/>
              <a:t>Candado-Etiquetado</a:t>
            </a:r>
          </a:p>
          <a:p>
            <a:pPr lvl="3">
              <a:buFont typeface="+mj-lt"/>
              <a:buAutoNum type="arabicPeriod"/>
            </a:pPr>
            <a:endParaRPr lang="es-MX" altLang="en-US" dirty="0"/>
          </a:p>
          <a:p>
            <a:pPr lvl="3">
              <a:buFont typeface="+mj-lt"/>
              <a:buAutoNum type="arabicPeriod"/>
            </a:pPr>
            <a:r>
              <a:rPr lang="es-MX" altLang="en-US" dirty="0"/>
              <a:t>Resumen</a:t>
            </a:r>
          </a:p>
          <a:p>
            <a:endParaRPr lang="en-US" altLang="en-US" dirty="0"/>
          </a:p>
          <a:p>
            <a:endParaRPr lang="en-US" altLang="en-US" u="sng" dirty="0">
              <a:solidFill>
                <a:schemeClr val="tx2"/>
              </a:solidFill>
            </a:endParaRPr>
          </a:p>
          <a:p>
            <a:endParaRPr lang="en-US" altLang="en-US" b="1" u="sng" dirty="0"/>
          </a:p>
        </p:txBody>
      </p:sp>
    </p:spTree>
    <p:extLst>
      <p:ext uri="{BB962C8B-B14F-4D97-AF65-F5344CB8AC3E}">
        <p14:creationId xmlns:p14="http://schemas.microsoft.com/office/powerpoint/2010/main" val="3231143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20</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defRPr/>
            </a:pPr>
            <a:r>
              <a:rPr lang="es-MX" altLang="en-US" sz="1100" b="1" dirty="0">
                <a:latin typeface="Arial" panose="020B0604020202020204" pitchFamily="34" charset="0"/>
              </a:rPr>
              <a:t>Nunca</a:t>
            </a:r>
          </a:p>
          <a:p>
            <a:pPr algn="just">
              <a:spcAft>
                <a:spcPct val="50000"/>
              </a:spcAft>
              <a:defRPr/>
            </a:pPr>
            <a:r>
              <a:rPr lang="es-MX" altLang="en-US" sz="1100" dirty="0" smtClean="0">
                <a:latin typeface="Arial" panose="020B0604020202020204" pitchFamily="34" charset="0"/>
              </a:rPr>
              <a:t>1. Trabajar </a:t>
            </a:r>
            <a:r>
              <a:rPr lang="es-MX" altLang="en-US" sz="1100" dirty="0">
                <a:latin typeface="Arial" panose="020B0604020202020204" pitchFamily="34" charset="0"/>
              </a:rPr>
              <a:t>en un dispositivo energizado (a menos que se realice una prueba)</a:t>
            </a:r>
          </a:p>
          <a:p>
            <a:pPr algn="just">
              <a:spcAft>
                <a:spcPct val="50000"/>
              </a:spcAft>
              <a:defRPr/>
            </a:pPr>
            <a:endParaRPr lang="es-MX" altLang="en-US" sz="1100" dirty="0">
              <a:latin typeface="Arial" panose="020B0604020202020204" pitchFamily="34" charset="0"/>
            </a:endParaRPr>
          </a:p>
          <a:p>
            <a:pPr algn="just">
              <a:spcAft>
                <a:spcPct val="50000"/>
              </a:spcAft>
              <a:defRPr/>
            </a:pPr>
            <a:r>
              <a:rPr lang="es-MX" altLang="en-US" sz="1100" dirty="0" smtClean="0">
                <a:latin typeface="Arial" panose="020B0604020202020204" pitchFamily="34" charset="0"/>
              </a:rPr>
              <a:t>2. Operar </a:t>
            </a:r>
            <a:r>
              <a:rPr lang="es-MX" altLang="en-US" sz="1100" dirty="0">
                <a:latin typeface="Arial" panose="020B0604020202020204" pitchFamily="34" charset="0"/>
              </a:rPr>
              <a:t>un dispositivo etiquetado</a:t>
            </a:r>
          </a:p>
          <a:p>
            <a:pPr algn="just">
              <a:spcAft>
                <a:spcPct val="50000"/>
              </a:spcAft>
              <a:defRPr/>
            </a:pPr>
            <a:endParaRPr lang="es-MX" altLang="en-US" sz="1100" dirty="0">
              <a:latin typeface="Arial" panose="020B0604020202020204" pitchFamily="34" charset="0"/>
            </a:endParaRPr>
          </a:p>
          <a:p>
            <a:pPr algn="just">
              <a:spcAft>
                <a:spcPct val="50000"/>
              </a:spcAft>
              <a:defRPr/>
            </a:pPr>
            <a:r>
              <a:rPr lang="es-MX" altLang="en-US" sz="1100" dirty="0" smtClean="0">
                <a:latin typeface="Arial" panose="020B0604020202020204" pitchFamily="34" charset="0"/>
              </a:rPr>
              <a:t>3. Revitalícese </a:t>
            </a:r>
            <a:r>
              <a:rPr lang="es-MX" altLang="en-US" sz="1100" dirty="0">
                <a:latin typeface="Arial" panose="020B0604020202020204" pitchFamily="34" charset="0"/>
              </a:rPr>
              <a:t>sin el etiquetado adecuado</a:t>
            </a:r>
          </a:p>
          <a:p>
            <a:pPr algn="just">
              <a:spcAft>
                <a:spcPct val="50000"/>
              </a:spcAft>
              <a:defRPr/>
            </a:pPr>
            <a:endParaRPr lang="es-MX" altLang="en-US" sz="1100" dirty="0">
              <a:latin typeface="Arial" panose="020B0604020202020204" pitchFamily="34" charset="0"/>
            </a:endParaRPr>
          </a:p>
          <a:p>
            <a:pPr algn="just">
              <a:spcAft>
                <a:spcPct val="50000"/>
              </a:spcAft>
              <a:defRPr/>
            </a:pPr>
            <a:r>
              <a:rPr lang="es-MX" altLang="en-US" sz="1100" dirty="0">
                <a:latin typeface="Arial" panose="020B0604020202020204" pitchFamily="34" charset="0"/>
              </a:rPr>
              <a:t>1915.89 (o) (2) (v) La prohibición de reiniciar o reactivar cualquier maquinaria, equipo o sistema que se esté reparando bajo un sistema de bloqueo / etiquetas-plus.</a:t>
            </a:r>
          </a:p>
          <a:p>
            <a:pPr algn="just">
              <a:spcAft>
                <a:spcPct val="50000"/>
              </a:spcAft>
              <a:defRPr/>
            </a:pPr>
            <a:endParaRPr lang="es-MX" altLang="en-US" sz="1100" dirty="0">
              <a:latin typeface="Arial" panose="020B0604020202020204" pitchFamily="34" charset="0"/>
            </a:endParaRPr>
          </a:p>
          <a:p>
            <a:pPr algn="just">
              <a:spcAft>
                <a:spcPct val="50000"/>
              </a:spcAft>
              <a:defRPr/>
            </a:pPr>
            <a:r>
              <a:rPr lang="es-MX" altLang="en-US" sz="1100" dirty="0">
                <a:latin typeface="Arial" panose="020B0604020202020204" pitchFamily="34" charset="0"/>
              </a:rPr>
              <a:t>4. ¡Bloquee o etiquete un dispositivo a menos que esté específicamente capacitado y autorizado para realizar esta función!</a:t>
            </a:r>
          </a:p>
          <a:p>
            <a:pPr algn="just">
              <a:spcAft>
                <a:spcPct val="50000"/>
              </a:spcAft>
              <a:defRPr/>
            </a:pPr>
            <a:r>
              <a:rPr lang="es-MX" altLang="en-US" sz="1100" dirty="0">
                <a:latin typeface="Arial" panose="020B0604020202020204" pitchFamily="34" charset="0"/>
              </a:rPr>
              <a:t>5. Manipular o quitar un candado o una etiqueta</a:t>
            </a:r>
          </a:p>
          <a:p>
            <a:pPr algn="just">
              <a:spcAft>
                <a:spcPct val="50000"/>
              </a:spcAft>
              <a:defRPr/>
            </a:pPr>
            <a:r>
              <a:rPr lang="es-MX" altLang="en-US" sz="1100" dirty="0">
                <a:latin typeface="Arial" panose="020B0604020202020204" pitchFamily="34" charset="0"/>
              </a:rPr>
              <a:t>1915.89 (o) (2) (iv) La prohibición de manipular o eliminar cualquier sistema de bloqueo / etiquetas-plus;</a:t>
            </a:r>
            <a:endParaRPr lang="en-US" altLang="en-US" sz="1100"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89052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21</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smtClean="0">
                <a:latin typeface="Arial" panose="020B0604020202020204" pitchFamily="34" charset="0"/>
              </a:rPr>
              <a:t>Nunca</a:t>
            </a:r>
          </a:p>
          <a:p>
            <a:pPr>
              <a:defRPr/>
            </a:pPr>
            <a:endParaRPr lang="es-MX" altLang="en-US" b="1" dirty="0">
              <a:latin typeface="Arial" panose="020B0604020202020204" pitchFamily="34" charset="0"/>
            </a:endParaRPr>
          </a:p>
          <a:p>
            <a:pPr>
              <a:defRPr/>
            </a:pPr>
            <a:r>
              <a:rPr lang="es-MX" altLang="en-US" dirty="0" smtClean="0">
                <a:latin typeface="Arial" panose="020B0604020202020204" pitchFamily="34" charset="0"/>
              </a:rPr>
              <a:t>Se </a:t>
            </a:r>
            <a:r>
              <a:rPr lang="es-MX" altLang="en-US" dirty="0" err="1" smtClean="0">
                <a:latin typeface="Arial" panose="020B0604020202020204" pitchFamily="34" charset="0"/>
              </a:rPr>
              <a:t>conctate</a:t>
            </a:r>
            <a:r>
              <a:rPr lang="es-MX" altLang="en-US" dirty="0" smtClean="0">
                <a:latin typeface="Arial" panose="020B0604020202020204" pitchFamily="34" charset="0"/>
              </a:rPr>
              <a:t> a la energía </a:t>
            </a:r>
            <a:r>
              <a:rPr lang="es-MX" altLang="en-US" dirty="0">
                <a:latin typeface="Arial" panose="020B0604020202020204" pitchFamily="34" charset="0"/>
              </a:rPr>
              <a:t>del barco sin permiso</a:t>
            </a:r>
          </a:p>
          <a:p>
            <a:pPr marL="171450" indent="-171450">
              <a:buFont typeface="Arial" panose="020B0604020202020204" pitchFamily="34" charset="0"/>
              <a:buChar char="•"/>
              <a:defRPr/>
            </a:pPr>
            <a:r>
              <a:rPr lang="es-MX" altLang="en-US" dirty="0">
                <a:latin typeface="Arial" panose="020B0604020202020204" pitchFamily="34" charset="0"/>
              </a:rPr>
              <a:t> </a:t>
            </a:r>
            <a:r>
              <a:rPr lang="es-MX" altLang="en-US" b="1" dirty="0">
                <a:latin typeface="Arial" panose="020B0604020202020204" pitchFamily="34" charset="0"/>
              </a:rPr>
              <a:t> Use la etiqueta de otro contratista. Su empresa debe iniciar un </a:t>
            </a:r>
            <a:r>
              <a:rPr lang="es-MX" altLang="en-US" b="1" dirty="0" err="1">
                <a:latin typeface="Arial" panose="020B0604020202020204" pitchFamily="34" charset="0"/>
              </a:rPr>
              <a:t>WAF</a:t>
            </a:r>
            <a:r>
              <a:rPr lang="es-MX" altLang="en-US" b="1" dirty="0">
                <a:latin typeface="Arial" panose="020B0604020202020204" pitchFamily="34" charset="0"/>
              </a:rPr>
              <a:t> para trabajar en un sistema</a:t>
            </a:r>
          </a:p>
          <a:p>
            <a:pPr>
              <a:defRPr/>
            </a:pPr>
            <a:r>
              <a:rPr lang="es-MX" altLang="en-US" b="1" i="1" dirty="0">
                <a:latin typeface="Arial" panose="020B0604020202020204" pitchFamily="34" charset="0"/>
              </a:rPr>
              <a:t>¡Retire, modifique o altere un candado o una etiqueta (o el dispositivo al que está adherido)!</a:t>
            </a:r>
          </a:p>
          <a:p>
            <a:pPr marL="171450" indent="-171450">
              <a:buFont typeface="Arial" panose="020B0604020202020204" pitchFamily="34" charset="0"/>
              <a:buChar char="•"/>
              <a:defRPr/>
            </a:pPr>
            <a:r>
              <a:rPr lang="es-MX" altLang="en-US" dirty="0" smtClean="0">
                <a:latin typeface="Arial" panose="020B0604020202020204" pitchFamily="34" charset="0"/>
              </a:rPr>
              <a:t>Demuestre intencionalmente el </a:t>
            </a:r>
            <a:r>
              <a:rPr lang="es-MX" altLang="en-US" dirty="0">
                <a:latin typeface="Arial" panose="020B0604020202020204" pitchFamily="34" charset="0"/>
              </a:rPr>
              <a:t>incumplimiento de los procedimientos de bloqueo / etiquetado</a:t>
            </a:r>
          </a:p>
          <a:p>
            <a:pPr>
              <a:defRPr/>
            </a:pPr>
            <a:endParaRPr lang="es-MX" altLang="en-US" dirty="0">
              <a:latin typeface="Arial" panose="020B0604020202020204" pitchFamily="34" charset="0"/>
            </a:endParaRPr>
          </a:p>
          <a:p>
            <a:pPr algn="ctr">
              <a:defRPr/>
            </a:pPr>
            <a:r>
              <a:rPr lang="es-MX" altLang="en-US" b="1" dirty="0">
                <a:latin typeface="Arial" panose="020B0604020202020204" pitchFamily="34" charset="0"/>
              </a:rPr>
              <a:t>El incumplimiento o la violación de estas políticas y / o procedimientos resultará en una acción disciplinaria inmediata en la primera ofensa hasta e incluyendo la terminación</a:t>
            </a:r>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493468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ChangeArrowheads="1" noTextEdit="1"/>
          </p:cNvSpPr>
          <p:nvPr>
            <p:ph type="sldImg"/>
          </p:nvPr>
        </p:nvSpPr>
        <p:spPr>
          <a:ln/>
        </p:spPr>
      </p:sp>
      <p:sp>
        <p:nvSpPr>
          <p:cNvPr id="90115" name="Notes Placeholder 2">
            <a:extLst>
              <a:ext uri="{FF2B5EF4-FFF2-40B4-BE49-F238E27FC236}"/>
            </a:extLst>
          </p:cNvPr>
          <p:cNvSpPr>
            <a:spLocks noGrp="1"/>
          </p:cNvSpPr>
          <p:nvPr>
            <p:ph type="body" idx="1"/>
          </p:nvPr>
        </p:nvSpPr>
        <p:spPr>
          <a:xfrm>
            <a:off x="700088" y="4414838"/>
            <a:ext cx="5610225" cy="3333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b="1" dirty="0"/>
              <a:t>Haga</a:t>
            </a:r>
          </a:p>
          <a:p>
            <a:pPr marL="169857" indent="-169857">
              <a:buFont typeface="Arial" pitchFamily="34" charset="0"/>
              <a:buChar char="•"/>
              <a:defRPr/>
            </a:pPr>
            <a:endParaRPr lang="es-MX" dirty="0"/>
          </a:p>
          <a:p>
            <a:pPr marL="169857" indent="-169857">
              <a:buFont typeface="Arial" pitchFamily="34" charset="0"/>
              <a:buChar char="•"/>
              <a:defRPr/>
            </a:pPr>
            <a:r>
              <a:rPr lang="es-MX" dirty="0"/>
              <a:t>¡Siempre pruebe el circuito antes de trabajar en él!</a:t>
            </a:r>
          </a:p>
          <a:p>
            <a:pPr marL="169857" indent="-169857">
              <a:buFont typeface="Arial" pitchFamily="34" charset="0"/>
              <a:buChar char="•"/>
              <a:defRPr/>
            </a:pPr>
            <a:endParaRPr lang="es-MX" dirty="0"/>
          </a:p>
          <a:p>
            <a:pPr marL="169857" indent="-169857">
              <a:buFont typeface="Arial" pitchFamily="34" charset="0"/>
              <a:buChar char="•"/>
              <a:defRPr/>
            </a:pPr>
            <a:r>
              <a:rPr lang="es-MX" dirty="0"/>
              <a:t>Verifique etiquetas</a:t>
            </a:r>
          </a:p>
          <a:p>
            <a:pPr marL="169857" indent="-169857">
              <a:buFont typeface="Arial" pitchFamily="34" charset="0"/>
              <a:buChar char="•"/>
              <a:defRPr/>
            </a:pPr>
            <a:endParaRPr lang="es-MX" dirty="0"/>
          </a:p>
          <a:p>
            <a:pPr marL="169857" indent="-169857">
              <a:buFont typeface="Arial" pitchFamily="34" charset="0"/>
              <a:buChar char="•"/>
              <a:defRPr/>
            </a:pPr>
            <a:r>
              <a:rPr lang="es-MX" dirty="0"/>
              <a:t>Prueba en la fuente</a:t>
            </a:r>
          </a:p>
          <a:p>
            <a:pPr marL="169857" indent="-169857">
              <a:buFont typeface="Arial" pitchFamily="34" charset="0"/>
              <a:buChar char="•"/>
              <a:defRPr/>
            </a:pPr>
            <a:endParaRPr lang="es-MX" dirty="0"/>
          </a:p>
          <a:p>
            <a:pPr marL="169857" indent="-169857">
              <a:buFont typeface="Arial" pitchFamily="34" charset="0"/>
              <a:buChar char="•"/>
              <a:defRPr/>
            </a:pPr>
            <a:r>
              <a:rPr lang="es-MX" dirty="0"/>
              <a:t>Cuando vea una etiqueta "flotante" (una etiqueta que ya no está conectada a un dispositivo como una válvula) notifique al personal del buque y a su supervisor cierre inmediatamente.</a:t>
            </a:r>
          </a:p>
          <a:p>
            <a:pPr marL="169857" indent="-169857">
              <a:buFont typeface="Arial" pitchFamily="34" charset="0"/>
              <a:buChar char="•"/>
              <a:defRPr/>
            </a:pPr>
            <a:r>
              <a:rPr lang="es-MX" dirty="0"/>
              <a:t>Pequeños incidentes (</a:t>
            </a:r>
            <a:r>
              <a:rPr lang="es-MX" dirty="0" err="1"/>
              <a:t>Close</a:t>
            </a:r>
            <a:r>
              <a:rPr lang="es-MX" dirty="0"/>
              <a:t> </a:t>
            </a:r>
            <a:r>
              <a:rPr lang="es-MX" dirty="0" err="1"/>
              <a:t>calls</a:t>
            </a:r>
            <a:r>
              <a:rPr lang="es-MX" dirty="0"/>
              <a:t>): Reporte “cualquier descarga pequeña"</a:t>
            </a:r>
          </a:p>
          <a:p>
            <a:pPr marL="169857" indent="-169857">
              <a:buFont typeface="Arial" pitchFamily="34" charset="0"/>
              <a:buChar char="•"/>
              <a:defRPr/>
            </a:pPr>
            <a:endParaRPr lang="es-MX" dirty="0"/>
          </a:p>
          <a:p>
            <a:pPr marL="169857" indent="-169857">
              <a:buFont typeface="Arial" pitchFamily="34" charset="0"/>
              <a:buChar char="•"/>
              <a:defRPr/>
            </a:pPr>
            <a:r>
              <a:rPr lang="es-MX" dirty="0"/>
              <a:t>¡Re-pruebe en la fuente!</a:t>
            </a:r>
          </a:p>
          <a:p>
            <a:pPr marL="169857" indent="-169857">
              <a:buFont typeface="Arial" pitchFamily="34" charset="0"/>
              <a:buChar char="•"/>
              <a:defRPr/>
            </a:pPr>
            <a:endParaRPr lang="es-MX" dirty="0"/>
          </a:p>
          <a:p>
            <a:pPr marL="169857" indent="-169857">
              <a:buFont typeface="Arial" pitchFamily="34" charset="0"/>
              <a:buChar char="•"/>
              <a:defRPr/>
            </a:pPr>
            <a:endParaRPr lang="en-US" dirty="0"/>
          </a:p>
          <a:p>
            <a:pPr>
              <a:defRPr/>
            </a:pPr>
            <a:endParaRPr lang="en-US" dirty="0"/>
          </a:p>
        </p:txBody>
      </p:sp>
      <p:sp>
        <p:nvSpPr>
          <p:cNvPr id="29184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D824E573-1893-43C9-8D3D-8A7A60170781}" type="slidenum">
              <a:rPr lang="en-US" altLang="en-US"/>
              <a:pPr>
                <a:spcBef>
                  <a:spcPct val="0"/>
                </a:spcBef>
              </a:pPr>
              <a:t>22</a:t>
            </a:fld>
            <a:endParaRPr lang="en-US" altLang="en-US"/>
          </a:p>
        </p:txBody>
      </p:sp>
    </p:spTree>
    <p:extLst>
      <p:ext uri="{BB962C8B-B14F-4D97-AF65-F5344CB8AC3E}">
        <p14:creationId xmlns:p14="http://schemas.microsoft.com/office/powerpoint/2010/main" val="781125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ChangeArrowheads="1" noTextEdit="1"/>
          </p:cNvSpPr>
          <p:nvPr>
            <p:ph type="sldImg"/>
          </p:nvPr>
        </p:nvSpPr>
        <p:spPr>
          <a:ln/>
        </p:spPr>
      </p:sp>
      <p:sp>
        <p:nvSpPr>
          <p:cNvPr id="90115" name="Notes Placeholder 2">
            <a:extLst>
              <a:ext uri="{FF2B5EF4-FFF2-40B4-BE49-F238E27FC236}"/>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b="1" dirty="0"/>
              <a:t>¡Tome Acción!</a:t>
            </a:r>
          </a:p>
          <a:p>
            <a:pPr>
              <a:defRPr/>
            </a:pPr>
            <a:endParaRPr lang="es-MX" b="1" dirty="0"/>
          </a:p>
          <a:p>
            <a:pPr>
              <a:defRPr/>
            </a:pPr>
            <a:r>
              <a:rPr lang="es-MX" dirty="0"/>
              <a:t>Cuando encuentre un equipo defectuoso, que necesite reparación o que no sea seguro:</a:t>
            </a:r>
          </a:p>
          <a:p>
            <a:pPr marL="169857" indent="-169857">
              <a:buFont typeface="Arial" pitchFamily="34" charset="0"/>
              <a:buChar char="•"/>
              <a:defRPr/>
            </a:pPr>
            <a:r>
              <a:rPr lang="es-MX" dirty="0"/>
              <a:t> Apague el equipo para protegerse</a:t>
            </a:r>
          </a:p>
          <a:p>
            <a:pPr marL="169857" indent="-169857">
              <a:buFont typeface="Arial" pitchFamily="34" charset="0"/>
              <a:buChar char="•"/>
              <a:defRPr/>
            </a:pPr>
            <a:r>
              <a:rPr lang="es-MX" dirty="0"/>
              <a:t> Coloque una etiqueta de advertencia o una barrera en el equipo para evitar que otros lo utilicen</a:t>
            </a:r>
          </a:p>
          <a:p>
            <a:pPr marL="169857" indent="-169857">
              <a:buFont typeface="Arial" pitchFamily="34" charset="0"/>
              <a:buChar char="•"/>
              <a:defRPr/>
            </a:pPr>
            <a:r>
              <a:rPr lang="es-MX" dirty="0"/>
              <a:t> Notifique a su supervisor de la condición</a:t>
            </a:r>
          </a:p>
          <a:p>
            <a:pPr marL="169857" indent="-169857">
              <a:buFont typeface="Arial" pitchFamily="34" charset="0"/>
              <a:buChar char="•"/>
              <a:defRPr/>
            </a:pPr>
            <a:endParaRPr lang="en-US" dirty="0"/>
          </a:p>
          <a:p>
            <a:pPr>
              <a:defRPr/>
            </a:pPr>
            <a:endParaRPr lang="en-US" dirty="0"/>
          </a:p>
        </p:txBody>
      </p:sp>
      <p:sp>
        <p:nvSpPr>
          <p:cNvPr id="2938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66D5E206-46F4-450B-9410-5A7DF1892CC0}" type="slidenum">
              <a:rPr lang="en-US" altLang="en-US"/>
              <a:pPr>
                <a:spcBef>
                  <a:spcPct val="0"/>
                </a:spcBef>
              </a:pPr>
              <a:t>23</a:t>
            </a:fld>
            <a:endParaRPr lang="en-US" altLang="en-US"/>
          </a:p>
        </p:txBody>
      </p:sp>
    </p:spTree>
    <p:extLst>
      <p:ext uri="{BB962C8B-B14F-4D97-AF65-F5344CB8AC3E}">
        <p14:creationId xmlns:p14="http://schemas.microsoft.com/office/powerpoint/2010/main" val="3703690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ChangeArrowheads="1" noTextEdit="1"/>
          </p:cNvSpPr>
          <p:nvPr>
            <p:ph type="sldImg"/>
          </p:nvPr>
        </p:nvSpPr>
        <p:spPr>
          <a:ln/>
        </p:spPr>
      </p:sp>
      <p:sp>
        <p:nvSpPr>
          <p:cNvPr id="295939" name="Notes Placeholder 2">
            <a:extLst>
              <a:ext uri="{FF2B5EF4-FFF2-40B4-BE49-F238E27FC236}"/>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anose="020B0604020202020204" pitchFamily="34" charset="0"/>
              </a:rPr>
              <a:t>En caso de una Emergencia </a:t>
            </a:r>
          </a:p>
          <a:p>
            <a:pPr>
              <a:defRPr/>
            </a:pPr>
            <a:endParaRPr lang="es-MX" altLang="en-US" dirty="0">
              <a:latin typeface="Arial" panose="020B0604020202020204" pitchFamily="34" charset="0"/>
            </a:endParaRPr>
          </a:p>
          <a:p>
            <a:pPr marL="171450" indent="-171450">
              <a:buFont typeface="Arial" panose="020B0604020202020204" pitchFamily="34" charset="0"/>
              <a:buChar char="•"/>
              <a:defRPr/>
            </a:pPr>
            <a:r>
              <a:rPr lang="es-MX" altLang="en-US" dirty="0">
                <a:latin typeface="Arial" panose="020B0604020202020204" pitchFamily="34" charset="0"/>
              </a:rPr>
              <a:t>¡No toque a alguien que está recibiendo una descarga eléctrica!</a:t>
            </a:r>
          </a:p>
          <a:p>
            <a:pPr marL="171450" indent="-171450">
              <a:buFont typeface="Arial" panose="020B0604020202020204" pitchFamily="34" charset="0"/>
              <a:buChar char="•"/>
              <a:defRPr/>
            </a:pPr>
            <a:endParaRPr lang="es-MX" altLang="en-US" dirty="0">
              <a:latin typeface="Arial" panose="020B0604020202020204" pitchFamily="34" charset="0"/>
            </a:endParaRPr>
          </a:p>
          <a:p>
            <a:pPr marL="171450" indent="-171450">
              <a:buFont typeface="Arial" panose="020B0604020202020204" pitchFamily="34" charset="0"/>
              <a:buChar char="•"/>
              <a:defRPr/>
            </a:pPr>
            <a:r>
              <a:rPr lang="es-MX" altLang="en-US" dirty="0">
                <a:latin typeface="Arial" panose="020B0604020202020204" pitchFamily="34" charset="0"/>
              </a:rPr>
              <a:t>Pida Ayuda</a:t>
            </a:r>
          </a:p>
          <a:p>
            <a:pPr marL="171450" indent="-171450">
              <a:buFont typeface="Arial" panose="020B0604020202020204" pitchFamily="34" charset="0"/>
              <a:buChar char="•"/>
              <a:defRPr/>
            </a:pPr>
            <a:endParaRPr lang="es-MX" altLang="en-US" dirty="0">
              <a:latin typeface="Arial" panose="020B0604020202020204" pitchFamily="34" charset="0"/>
            </a:endParaRPr>
          </a:p>
          <a:p>
            <a:pPr marL="171450" indent="-171450">
              <a:buFont typeface="Arial" panose="020B0604020202020204" pitchFamily="34" charset="0"/>
              <a:buChar char="•"/>
              <a:defRPr/>
            </a:pPr>
            <a:r>
              <a:rPr lang="es-MX" altLang="en-US" dirty="0">
                <a:latin typeface="Arial" panose="020B0604020202020204" pitchFamily="34" charset="0"/>
              </a:rPr>
              <a:t>Asegure la energía inmediatamente</a:t>
            </a:r>
          </a:p>
          <a:p>
            <a:pPr marL="171450" indent="-171450">
              <a:buFont typeface="Arial" panose="020B0604020202020204" pitchFamily="34" charset="0"/>
              <a:buChar char="•"/>
              <a:defRPr/>
            </a:pPr>
            <a:endParaRPr lang="es-MX" altLang="en-US" dirty="0">
              <a:latin typeface="Arial" panose="020B0604020202020204" pitchFamily="34" charset="0"/>
            </a:endParaRPr>
          </a:p>
          <a:p>
            <a:pPr marL="171450" indent="-171450">
              <a:buFont typeface="Arial" panose="020B0604020202020204" pitchFamily="34" charset="0"/>
              <a:buChar char="•"/>
              <a:defRPr/>
            </a:pPr>
            <a:r>
              <a:rPr lang="es-MX" altLang="en-US" dirty="0">
                <a:latin typeface="Arial" panose="020B0604020202020204" pitchFamily="34" charset="0"/>
              </a:rPr>
              <a:t>Quítelos de la fuente con un material no conductor, tal como algo hecho con caucho o plástico (Asegúrese de que el material no esté mojado)</a:t>
            </a:r>
          </a:p>
          <a:p>
            <a:pPr marL="171450" indent="-171450">
              <a:buFont typeface="Arial" panose="020B0604020202020204" pitchFamily="34" charset="0"/>
              <a:buChar char="•"/>
              <a:defRPr/>
            </a:pPr>
            <a:endParaRPr lang="es-MX" altLang="en-US" dirty="0">
              <a:latin typeface="Arial" panose="020B0604020202020204" pitchFamily="34" charset="0"/>
            </a:endParaRPr>
          </a:p>
          <a:p>
            <a:pPr marL="171450" indent="-171450">
              <a:buFont typeface="Arial" panose="020B0604020202020204" pitchFamily="34" charset="0"/>
              <a:buChar char="•"/>
              <a:defRPr/>
            </a:pPr>
            <a:r>
              <a:rPr lang="es-MX" altLang="en-US" dirty="0">
                <a:latin typeface="Arial" panose="020B0604020202020204" pitchFamily="34" charset="0"/>
              </a:rPr>
              <a:t>Después de que la persona sea removido de la fuente eléctrica , </a:t>
            </a:r>
            <a:r>
              <a:rPr lang="es-MX" altLang="en-US" i="1" dirty="0">
                <a:latin typeface="Arial" panose="020B0604020202020204" pitchFamily="34" charset="0"/>
              </a:rPr>
              <a:t>¡</a:t>
            </a:r>
            <a:r>
              <a:rPr lang="es-MX" altLang="en-US" b="1" i="1" dirty="0">
                <a:latin typeface="Arial" panose="020B0604020202020204" pitchFamily="34" charset="0"/>
              </a:rPr>
              <a:t>comience la RCP si es necesario y usted está entrenado!</a:t>
            </a:r>
          </a:p>
          <a:p>
            <a:pPr marL="171450" indent="-171450">
              <a:buFont typeface="Arial" panose="020B0604020202020204" pitchFamily="34" charset="0"/>
              <a:buChar char="•"/>
              <a:defRPr/>
            </a:pPr>
            <a:endParaRPr lang="en-US" altLang="en-US" dirty="0">
              <a:latin typeface="Arial" panose="020B0604020202020204" pitchFamily="34" charset="0"/>
            </a:endParaRPr>
          </a:p>
        </p:txBody>
      </p:sp>
      <p:sp>
        <p:nvSpPr>
          <p:cNvPr id="29594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573BF48F-186A-4ED8-9192-85B4434EEE82}" type="slidenum">
              <a:rPr lang="en-US" altLang="en-US"/>
              <a:pPr>
                <a:spcBef>
                  <a:spcPct val="0"/>
                </a:spcBef>
              </a:pPr>
              <a:t>24</a:t>
            </a:fld>
            <a:endParaRPr lang="en-US" altLang="en-US"/>
          </a:p>
        </p:txBody>
      </p:sp>
    </p:spTree>
    <p:extLst>
      <p:ext uri="{BB962C8B-B14F-4D97-AF65-F5344CB8AC3E}">
        <p14:creationId xmlns:p14="http://schemas.microsoft.com/office/powerpoint/2010/main" val="2738276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ChangeArrowheads="1" noTextEdit="1"/>
          </p:cNvSpPr>
          <p:nvPr>
            <p:ph type="sldImg"/>
          </p:nvPr>
        </p:nvSpPr>
        <p:spPr>
          <a:ln/>
        </p:spPr>
      </p:sp>
      <p:sp>
        <p:nvSpPr>
          <p:cNvPr id="99331" name="Notes Placeholder 2">
            <a:extLst>
              <a:ext uri="{FF2B5EF4-FFF2-40B4-BE49-F238E27FC236}"/>
            </a:extLst>
          </p:cNvPr>
          <p:cNvSpPr>
            <a:spLocks noGrp="1"/>
          </p:cNvSpPr>
          <p:nvPr>
            <p:ph type="body" idx="1"/>
          </p:nvPr>
        </p:nvSpPr>
        <p:spPr>
          <a:xfrm>
            <a:off x="700088" y="4414838"/>
            <a:ext cx="5610225" cy="4013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b="1" dirty="0"/>
              <a:t>Capacitación</a:t>
            </a:r>
          </a:p>
          <a:p>
            <a:pPr>
              <a:defRPr/>
            </a:pPr>
            <a:endParaRPr lang="es-MX" dirty="0"/>
          </a:p>
          <a:p>
            <a:pPr marL="171450" indent="-171450">
              <a:buFont typeface="Arial" panose="020B0604020202020204" pitchFamily="34" charset="0"/>
              <a:buChar char="•"/>
              <a:defRPr/>
            </a:pPr>
            <a:r>
              <a:rPr lang="es-MX" b="1" dirty="0"/>
              <a:t>OSHA 1915.89 (o) (2) </a:t>
            </a:r>
            <a:r>
              <a:rPr lang="es-MX" dirty="0"/>
              <a:t>C</a:t>
            </a:r>
            <a:r>
              <a:rPr lang="es-MX" i="1" dirty="0"/>
              <a:t>ontenido de capacitación general</a:t>
            </a:r>
            <a:r>
              <a:rPr lang="es-MX" dirty="0"/>
              <a:t>. El empleador capacitará a cada empleado que esté o pueda estar en un área donde se utilicen sistemas de bloqueo/etiquetas-Plus.</a:t>
            </a:r>
          </a:p>
          <a:p>
            <a:pPr marL="171450" indent="-171450">
              <a:buFont typeface="Arial" panose="020B0604020202020204" pitchFamily="34" charset="0"/>
              <a:buChar char="•"/>
              <a:defRPr/>
            </a:pPr>
            <a:r>
              <a:rPr lang="es-MX" dirty="0"/>
              <a:t>La capacitación debe llevarse a cabo con cualquier empleado nuevo que esté involucrado con actividades de etiquetado a bordo.</a:t>
            </a:r>
          </a:p>
          <a:p>
            <a:pPr marL="171450" indent="-171450">
              <a:buFont typeface="Arial" panose="020B0604020202020204" pitchFamily="34" charset="0"/>
              <a:buChar char="•"/>
              <a:defRPr/>
            </a:pPr>
            <a:r>
              <a:rPr lang="es-MX" dirty="0"/>
              <a:t>Se dará capacitación anual a todos los empleados autorizados.</a:t>
            </a:r>
          </a:p>
          <a:p>
            <a:pPr marL="171450" indent="-171450">
              <a:buFont typeface="Arial" panose="020B0604020202020204" pitchFamily="34" charset="0"/>
              <a:buChar char="•"/>
              <a:defRPr/>
            </a:pPr>
            <a:r>
              <a:rPr lang="es-MX" b="1" dirty="0"/>
              <a:t>OSHA 1915.89 (o) (7) A</a:t>
            </a:r>
            <a:r>
              <a:rPr lang="es-MX" dirty="0"/>
              <a:t>l completar la capacitación de los empleados, el empleador mantendrá un registro de que el empleado logró la capacitación, y que esta capacitación es actual. El expediente de capacitación contendrá al menos el nombre del empleado, la fecha de capacitación y el tema de la capacitación.</a:t>
            </a:r>
          </a:p>
          <a:p>
            <a:pPr marL="171450" indent="-171450">
              <a:buFont typeface="Arial" panose="020B0604020202020204" pitchFamily="34" charset="0"/>
              <a:buChar char="•"/>
              <a:defRPr/>
            </a:pPr>
            <a:r>
              <a:rPr lang="es-MX" b="1" dirty="0"/>
              <a:t>OSHA 1915.89 (o) (6) (i) a (III) </a:t>
            </a:r>
            <a:r>
              <a:rPr lang="es-MX" dirty="0"/>
              <a:t>Los empleados pueden necesitar una nueva capacitación basada en nuevas asignaciones de empleo, cambios en el equipo, cambios en el procedimiento, cambios de aptitud, investigaciones y/o auditorías del programa, o evidencia de que hay una falta de conocimiento.  La reformación debe garantizar el conocimiento y el dominio de los empleados requeridos en el programa y los procedimientos del empleador.</a:t>
            </a:r>
          </a:p>
          <a:p>
            <a:pPr>
              <a:defRPr/>
            </a:pPr>
            <a:endParaRPr lang="en-US" dirty="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9BA5429B-E405-41CD-A860-666D57B1BA8A}" type="slidenum">
              <a:rPr lang="en-GB" altLang="en-GB">
                <a:latin typeface="ITCFranklinGothic LT Book" pitchFamily="18" charset="0"/>
              </a:rPr>
              <a:pPr>
                <a:spcBef>
                  <a:spcPct val="0"/>
                </a:spcBef>
              </a:pPr>
              <a:t>25</a:t>
            </a:fld>
            <a:endParaRPr lang="en-GB" altLang="en-GB">
              <a:latin typeface="ITCFranklinGothic LT Book" pitchFamily="18" charset="0"/>
            </a:endParaRPr>
          </a:p>
        </p:txBody>
      </p:sp>
    </p:spTree>
    <p:extLst>
      <p:ext uri="{BB962C8B-B14F-4D97-AF65-F5344CB8AC3E}">
        <p14:creationId xmlns:p14="http://schemas.microsoft.com/office/powerpoint/2010/main" val="2245037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033ED362-3E3B-44EB-B63F-972CE8E39D3A}" type="slidenum">
              <a:rPr lang="en-US" altLang="en-US"/>
              <a:pPr>
                <a:spcBef>
                  <a:spcPct val="0"/>
                </a:spcBef>
              </a:pPr>
              <a:t>26</a:t>
            </a:fld>
            <a:endParaRPr lang="en-US" altLang="en-US"/>
          </a:p>
        </p:txBody>
      </p:sp>
      <p:sp>
        <p:nvSpPr>
          <p:cNvPr id="300035" name="Rectangle 7"/>
          <p:cNvSpPr txBox="1">
            <a:spLocks noGrp="1" noChangeArrowheads="1"/>
          </p:cNvSpPr>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59EED0D-89AF-4BC8-A495-E02081B8A448}" type="slidenum">
              <a:rPr lang="en-US" altLang="en-US"/>
              <a:pPr algn="r" eaLnBrk="1" hangingPunct="1">
                <a:spcBef>
                  <a:spcPct val="0"/>
                </a:spcBef>
              </a:pPr>
              <a:t>26</a:t>
            </a:fld>
            <a:endParaRPr lang="en-US" altLang="en-US"/>
          </a:p>
        </p:txBody>
      </p:sp>
      <p:sp>
        <p:nvSpPr>
          <p:cNvPr id="300036" name="Rectangle 2"/>
          <p:cNvSpPr>
            <a:spLocks noGrp="1" noRot="1" noChangeAspect="1" noChangeArrowheads="1" noTextEdit="1"/>
          </p:cNvSpPr>
          <p:nvPr>
            <p:ph type="sldImg"/>
          </p:nvPr>
        </p:nvSpPr>
        <p:spPr>
          <a:ln/>
        </p:spPr>
      </p:sp>
      <p:graphicFrame>
        <p:nvGraphicFramePr>
          <p:cNvPr id="422917" name="Group 5">
            <a:extLst>
              <a:ext uri="{FF2B5EF4-FFF2-40B4-BE49-F238E27FC236}"/>
            </a:extLst>
          </p:cNvPr>
          <p:cNvGraphicFramePr>
            <a:graphicFrameLocks noGrp="1"/>
          </p:cNvGraphicFramePr>
          <p:nvPr/>
        </p:nvGraphicFramePr>
        <p:xfrm>
          <a:off x="1150938" y="4457700"/>
          <a:ext cx="4673600" cy="4441828"/>
        </p:xfrm>
        <a:graphic>
          <a:graphicData uri="http://schemas.openxmlformats.org/drawingml/2006/table">
            <a:tbl>
              <a:tblPr/>
              <a:tblGrid>
                <a:gridCol w="4673600">
                  <a:extLst>
                    <a:ext uri="{9D8B030D-6E8A-4147-A177-3AD203B41FA5}"/>
                  </a:extLst>
                </a:gridCol>
              </a:tblGrid>
              <a:tr h="4586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1</a:t>
                      </a:r>
                      <a:r>
                        <a:rPr kumimoji="0" lang="es-MX" sz="1200" b="1" i="0" u="none" strike="noStrike" cap="none" normalizeH="0" baseline="0" dirty="0">
                          <a:ln>
                            <a:noFill/>
                          </a:ln>
                          <a:solidFill>
                            <a:schemeClr val="tx1"/>
                          </a:solidFill>
                          <a:effectLst/>
                          <a:latin typeface="Arial" charset="0"/>
                        </a:rPr>
                        <a:t>¿Cuál de los siguientes dispositivos no es un dispositivo de </a:t>
                      </a:r>
                      <a:r>
                        <a:rPr kumimoji="0" lang="es-MX" sz="1200" b="1" i="0" u="none" strike="noStrike" cap="none" normalizeH="0" baseline="0" dirty="0" err="1">
                          <a:ln>
                            <a:noFill/>
                          </a:ln>
                          <a:solidFill>
                            <a:schemeClr val="tx1"/>
                          </a:solidFill>
                          <a:effectLst/>
                          <a:latin typeface="Arial" charset="0"/>
                        </a:rPr>
                        <a:t>sobrecorriente</a:t>
                      </a:r>
                      <a:r>
                        <a:rPr kumimoji="0" lang="es-MX" sz="1200" b="1" i="0" u="none" strike="noStrike" cap="none" normalizeH="0" baseline="0" dirty="0">
                          <a:ln>
                            <a:noFill/>
                          </a:ln>
                          <a:solidFill>
                            <a:schemeClr val="tx1"/>
                          </a:solidFill>
                          <a:effectLst/>
                          <a:latin typeface="Arial" charset="0"/>
                        </a:rPr>
                        <a:t>?</a:t>
                      </a:r>
                      <a:endParaRPr kumimoji="0" lang="en-US" sz="1200" b="1" i="0" u="none" strike="noStrike" cap="none" normalizeH="0" baseline="0" dirty="0">
                        <a:ln>
                          <a:noFill/>
                        </a:ln>
                        <a:solidFill>
                          <a:schemeClr val="tx1"/>
                        </a:solidFill>
                        <a:effectLst/>
                        <a:latin typeface="Arial" charset="0"/>
                      </a:endParaRP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  GFCI</a:t>
                      </a: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b)  Fusible</a:t>
                      </a: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c)  </a:t>
                      </a:r>
                      <a:r>
                        <a:rPr kumimoji="0" lang="en-US" sz="1200" b="0" i="0" u="none" strike="noStrike" cap="none" normalizeH="0" baseline="0" dirty="0" err="1">
                          <a:ln>
                            <a:noFill/>
                          </a:ln>
                          <a:solidFill>
                            <a:schemeClr val="tx1"/>
                          </a:solidFill>
                          <a:effectLst/>
                          <a:latin typeface="Arial" charset="0"/>
                        </a:rPr>
                        <a:t>Interruptor</a:t>
                      </a:r>
                      <a:r>
                        <a:rPr kumimoji="0" lang="en-US" sz="1200" b="0" i="0" u="none" strike="noStrike" cap="none" normalizeH="0" baseline="0" dirty="0">
                          <a:ln>
                            <a:noFill/>
                          </a:ln>
                          <a:solidFill>
                            <a:schemeClr val="tx1"/>
                          </a:solidFill>
                          <a:effectLst/>
                          <a:latin typeface="Arial" charset="0"/>
                        </a:rPr>
                        <a:t> de </a:t>
                      </a:r>
                      <a:r>
                        <a:rPr kumimoji="0" lang="en-US" sz="1200" b="0" i="0" u="none" strike="noStrike" cap="none" normalizeH="0" baseline="0" dirty="0" err="1">
                          <a:ln>
                            <a:noFill/>
                          </a:ln>
                          <a:solidFill>
                            <a:schemeClr val="tx1"/>
                          </a:solidFill>
                          <a:effectLst/>
                          <a:latin typeface="Arial" charset="0"/>
                        </a:rPr>
                        <a:t>Circuito</a:t>
                      </a:r>
                      <a:endParaRPr kumimoji="0" lang="en-US" sz="1200" b="0" i="0" u="none" strike="noStrike" cap="none" normalizeH="0" baseline="0" dirty="0">
                        <a:ln>
                          <a:noFill/>
                        </a:ln>
                        <a:solidFill>
                          <a:srgbClr val="FF0000"/>
                        </a:solidFill>
                        <a:effectLst/>
                        <a:latin typeface="Arial" charset="0"/>
                      </a:endParaRP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d) </a:t>
                      </a:r>
                      <a:r>
                        <a:rPr kumimoji="0" lang="en-US" sz="1200" b="0" i="0" u="none" strike="noStrike" cap="none" normalizeH="0" baseline="0" dirty="0" err="1">
                          <a:ln>
                            <a:noFill/>
                          </a:ln>
                          <a:solidFill>
                            <a:schemeClr val="tx1"/>
                          </a:solidFill>
                          <a:effectLst/>
                          <a:latin typeface="Arial" charset="0"/>
                        </a:rPr>
                        <a:t>Todos</a:t>
                      </a:r>
                      <a:r>
                        <a:rPr kumimoji="0" lang="en-US" sz="1200" b="0" i="0" u="none" strike="noStrike" cap="none" normalizeH="0" baseline="0" dirty="0">
                          <a:ln>
                            <a:noFill/>
                          </a:ln>
                          <a:solidFill>
                            <a:schemeClr val="tx1"/>
                          </a:solidFill>
                          <a:effectLst/>
                          <a:latin typeface="Arial" charset="0"/>
                        </a:rPr>
                        <a:t> lo son</a:t>
                      </a: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2.  Una de las </a:t>
                      </a:r>
                      <a:r>
                        <a:rPr kumimoji="0" lang="en-US" sz="1200" b="1" i="0" u="none" strike="noStrike" cap="none" normalizeH="0" baseline="0" dirty="0" err="1">
                          <a:ln>
                            <a:noFill/>
                          </a:ln>
                          <a:solidFill>
                            <a:schemeClr val="tx1"/>
                          </a:solidFill>
                          <a:effectLst/>
                          <a:latin typeface="Arial" charset="0"/>
                        </a:rPr>
                        <a:t>Tres</a:t>
                      </a:r>
                      <a:r>
                        <a:rPr kumimoji="0" lang="en-US" sz="1200" b="1" i="0" u="none" strike="noStrike" cap="none" normalizeH="0" baseline="0" dirty="0">
                          <a:ln>
                            <a:noFill/>
                          </a:ln>
                          <a:solidFill>
                            <a:schemeClr val="tx1"/>
                          </a:solidFill>
                          <a:effectLst/>
                          <a:latin typeface="Arial" charset="0"/>
                        </a:rPr>
                        <a:t> </a:t>
                      </a:r>
                      <a:r>
                        <a:rPr kumimoji="0" lang="en-US" sz="1200" b="1" i="0" u="none" strike="noStrike" cap="none" normalizeH="0" baseline="0" dirty="0" err="1">
                          <a:ln>
                            <a:noFill/>
                          </a:ln>
                          <a:solidFill>
                            <a:schemeClr val="tx1"/>
                          </a:solidFill>
                          <a:effectLst/>
                          <a:latin typeface="Arial" charset="0"/>
                        </a:rPr>
                        <a:t>Reglas</a:t>
                      </a:r>
                      <a:r>
                        <a:rPr kumimoji="0" lang="en-US" sz="1200" b="1" i="0" u="none" strike="noStrike" cap="none" normalizeH="0" baseline="0" dirty="0">
                          <a:ln>
                            <a:noFill/>
                          </a:ln>
                          <a:solidFill>
                            <a:schemeClr val="tx1"/>
                          </a:solidFill>
                          <a:effectLst/>
                          <a:latin typeface="Arial" charset="0"/>
                        </a:rPr>
                        <a:t> </a:t>
                      </a:r>
                      <a:r>
                        <a:rPr kumimoji="0" lang="en-US" sz="1200" b="1" i="0" u="none" strike="noStrike" cap="none" normalizeH="0" baseline="0" dirty="0" err="1">
                          <a:ln>
                            <a:noFill/>
                          </a:ln>
                          <a:solidFill>
                            <a:schemeClr val="tx1"/>
                          </a:solidFill>
                          <a:effectLst/>
                          <a:latin typeface="Arial" charset="0"/>
                        </a:rPr>
                        <a:t>Básicas</a:t>
                      </a:r>
                      <a:r>
                        <a:rPr kumimoji="0" lang="en-US" sz="1200" b="1" i="0" u="none" strike="noStrike" cap="none" normalizeH="0" baseline="0" dirty="0">
                          <a:ln>
                            <a:noFill/>
                          </a:ln>
                          <a:solidFill>
                            <a:schemeClr val="tx1"/>
                          </a:solidFill>
                          <a:effectLst/>
                          <a:latin typeface="Arial" charset="0"/>
                        </a:rPr>
                        <a:t> </a:t>
                      </a:r>
                      <a:r>
                        <a:rPr kumimoji="0" lang="en-US" sz="1200" b="1" i="0" u="none" strike="noStrike" cap="none" normalizeH="0" baseline="0" dirty="0" err="1">
                          <a:ln>
                            <a:noFill/>
                          </a:ln>
                          <a:solidFill>
                            <a:schemeClr val="tx1"/>
                          </a:solidFill>
                          <a:effectLst/>
                          <a:latin typeface="Arial" charset="0"/>
                        </a:rPr>
                        <a:t>es</a:t>
                      </a:r>
                      <a:r>
                        <a:rPr kumimoji="0" lang="en-US" sz="1200" b="1" i="0" u="none" strike="noStrike" cap="none" normalizeH="0" baseline="0" dirty="0">
                          <a:ln>
                            <a:noFill/>
                          </a:ln>
                          <a:solidFill>
                            <a:schemeClr val="tx1"/>
                          </a:solidFill>
                          <a:effectLst/>
                          <a:latin typeface="Arial" charset="0"/>
                        </a:rPr>
                        <a:t>:</a:t>
                      </a: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a:t>
                      </a:r>
                      <a:r>
                        <a:rPr kumimoji="0" lang="es-MX" sz="1200" b="0" i="0" u="none" strike="noStrike" cap="none" normalizeH="0" baseline="0" dirty="0">
                          <a:ln>
                            <a:noFill/>
                          </a:ln>
                          <a:solidFill>
                            <a:schemeClr val="tx1"/>
                          </a:solidFill>
                          <a:effectLst/>
                          <a:latin typeface="Arial" charset="0"/>
                        </a:rPr>
                        <a:t> Nunca trabaje (repare) un sistema energizado</a:t>
                      </a:r>
                      <a:endParaRPr kumimoji="0" lang="en-US" sz="1200" b="0" i="0" u="none" strike="noStrike" cap="none" normalizeH="0" baseline="0" dirty="0">
                        <a:ln>
                          <a:noFill/>
                        </a:ln>
                        <a:solidFill>
                          <a:schemeClr val="tx1"/>
                        </a:solidFill>
                        <a:effectLst/>
                        <a:latin typeface="Arial" charset="0"/>
                      </a:endParaRP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586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b)</a:t>
                      </a:r>
                      <a:r>
                        <a:rPr kumimoji="0" lang="es-MX" sz="1200" b="0" i="0" u="none" strike="noStrike" cap="none" normalizeH="0" baseline="0" dirty="0">
                          <a:ln>
                            <a:noFill/>
                          </a:ln>
                          <a:solidFill>
                            <a:schemeClr val="tx1"/>
                          </a:solidFill>
                          <a:effectLst/>
                          <a:latin typeface="Arial" charset="0"/>
                        </a:rPr>
                        <a:t> Asegúrese de que los candados  y/o etiquetas se eliminan antes de utilizar el equipo</a:t>
                      </a:r>
                      <a:endParaRPr kumimoji="0" lang="en-US" sz="1200" b="0" i="0" u="none" strike="noStrike" cap="none" normalizeH="0" baseline="0" dirty="0">
                        <a:ln>
                          <a:noFill/>
                        </a:ln>
                        <a:solidFill>
                          <a:schemeClr val="tx1"/>
                        </a:solidFill>
                        <a:effectLst/>
                        <a:latin typeface="Arial" charset="0"/>
                      </a:endParaRP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c)  </a:t>
                      </a:r>
                      <a:r>
                        <a:rPr kumimoji="0" lang="en-US" sz="1200" b="0" i="0" u="none" strike="noStrike" cap="none" normalizeH="0" baseline="0" dirty="0" err="1">
                          <a:ln>
                            <a:noFill/>
                          </a:ln>
                          <a:solidFill>
                            <a:schemeClr val="tx1"/>
                          </a:solidFill>
                          <a:effectLst/>
                          <a:latin typeface="Arial" charset="0"/>
                        </a:rPr>
                        <a:t>Ambas</a:t>
                      </a:r>
                      <a:r>
                        <a:rPr kumimoji="0" lang="en-US" sz="1200" b="0" i="0" u="none" strike="noStrike" cap="none" normalizeH="0" baseline="0" dirty="0">
                          <a:ln>
                            <a:noFill/>
                          </a:ln>
                          <a:solidFill>
                            <a:schemeClr val="tx1"/>
                          </a:solidFill>
                          <a:effectLst/>
                          <a:latin typeface="Arial" charset="0"/>
                        </a:rPr>
                        <a:t> a y b</a:t>
                      </a: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586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3. </a:t>
                      </a:r>
                      <a:r>
                        <a:rPr kumimoji="0" lang="es-MX" sz="1200" b="1" i="0" u="none" strike="noStrike" cap="none" normalizeH="0" baseline="0" dirty="0">
                          <a:ln>
                            <a:noFill/>
                          </a:ln>
                          <a:solidFill>
                            <a:schemeClr val="tx1"/>
                          </a:solidFill>
                          <a:effectLst/>
                          <a:latin typeface="Arial" charset="0"/>
                        </a:rPr>
                        <a:t>¿Quién eliminará las etiquetas y volverá al funcionamiento normal?</a:t>
                      </a:r>
                      <a:endParaRPr kumimoji="0" lang="en-US" sz="1200" b="1" i="0" u="none" strike="noStrike" cap="none" normalizeH="0" baseline="0" dirty="0">
                        <a:ln>
                          <a:noFill/>
                        </a:ln>
                        <a:solidFill>
                          <a:schemeClr val="tx1"/>
                        </a:solidFill>
                        <a:effectLst/>
                        <a:latin typeface="Arial" charset="0"/>
                      </a:endParaRP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  Supervisor</a:t>
                      </a: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b)  </a:t>
                      </a:r>
                      <a:r>
                        <a:rPr kumimoji="0" lang="en-US" sz="1200" b="0" i="0" u="none" strike="noStrike" cap="none" normalizeH="0" baseline="0" dirty="0" err="1">
                          <a:ln>
                            <a:noFill/>
                          </a:ln>
                          <a:solidFill>
                            <a:schemeClr val="tx1"/>
                          </a:solidFill>
                          <a:effectLst/>
                          <a:latin typeface="Arial" charset="0"/>
                        </a:rPr>
                        <a:t>Jornalero</a:t>
                      </a:r>
                      <a:endParaRPr kumimoji="0" lang="en-US" sz="1200" b="0" i="0" u="none" strike="noStrike" cap="none" normalizeH="0" baseline="0" dirty="0">
                        <a:ln>
                          <a:noFill/>
                        </a:ln>
                        <a:solidFill>
                          <a:schemeClr val="tx1"/>
                        </a:solidFill>
                        <a:effectLst/>
                        <a:latin typeface="Arial" charset="0"/>
                      </a:endParaRP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c)  Personal del Barco</a:t>
                      </a: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8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d)  </a:t>
                      </a:r>
                      <a:r>
                        <a:rPr kumimoji="0" lang="en-US" sz="1200" b="0" i="0" u="none" strike="noStrike" cap="none" normalizeH="0" baseline="0" dirty="0" err="1">
                          <a:ln>
                            <a:noFill/>
                          </a:ln>
                          <a:solidFill>
                            <a:schemeClr val="tx1"/>
                          </a:solidFill>
                          <a:effectLst/>
                          <a:latin typeface="Arial" charset="0"/>
                        </a:rPr>
                        <a:t>Técnico</a:t>
                      </a:r>
                      <a:r>
                        <a:rPr kumimoji="0" lang="en-US" sz="1200" b="0" i="0" u="none" strike="noStrike" cap="none" normalizeH="0" baseline="0" dirty="0">
                          <a:ln>
                            <a:noFill/>
                          </a:ln>
                          <a:solidFill>
                            <a:schemeClr val="tx1"/>
                          </a:solidFill>
                          <a:effectLst/>
                          <a:latin typeface="Arial" charset="0"/>
                        </a:rPr>
                        <a:t> de </a:t>
                      </a:r>
                      <a:r>
                        <a:rPr kumimoji="0" lang="en-US" sz="1200" b="0" i="0" u="none" strike="noStrike" cap="none" normalizeH="0" baseline="0" dirty="0" err="1">
                          <a:ln>
                            <a:noFill/>
                          </a:ln>
                          <a:solidFill>
                            <a:schemeClr val="tx1"/>
                          </a:solidFill>
                          <a:effectLst/>
                          <a:latin typeface="Arial" charset="0"/>
                        </a:rPr>
                        <a:t>Seguridad</a:t>
                      </a:r>
                      <a:endParaRPr kumimoji="0" lang="en-US" sz="1200" b="0" i="0" u="none" strike="noStrike" cap="none" normalizeH="0" baseline="0" dirty="0">
                        <a:ln>
                          <a:noFill/>
                        </a:ln>
                        <a:solidFill>
                          <a:schemeClr val="tx1"/>
                        </a:solidFill>
                        <a:effectLst/>
                        <a:latin typeface="Arial" charset="0"/>
                      </a:endParaRPr>
                    </a:p>
                  </a:txBody>
                  <a:tcPr marL="93472" marR="93472" marT="46437" marB="464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extLst>
      <p:ext uri="{BB962C8B-B14F-4D97-AF65-F5344CB8AC3E}">
        <p14:creationId xmlns:p14="http://schemas.microsoft.com/office/powerpoint/2010/main" val="72160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Contenido </a:t>
            </a:r>
            <a:r>
              <a:rPr lang="es-MX" b="1" dirty="0" smtClean="0"/>
              <a:t>de la capacitación general</a:t>
            </a:r>
            <a:r>
              <a:rPr lang="es-MX" dirty="0"/>
              <a:t>. El empleador deberá capacitar a cada empleado que se encuentre, o pueda estar, en un área donde se utilizan sistemas de bloqueo / etiquetado plus para que sepan:</a:t>
            </a:r>
          </a:p>
          <a:p>
            <a:r>
              <a:rPr lang="es-MX" dirty="0"/>
              <a:t>1915.89 (o) (2) (i)</a:t>
            </a:r>
          </a:p>
          <a:p>
            <a:r>
              <a:rPr lang="es-MX" dirty="0"/>
              <a:t>El propósito y la función del programa y los procedimientos de cierre patronal / etiquetas plus del empleador;</a:t>
            </a:r>
          </a:p>
          <a:p>
            <a:r>
              <a:rPr lang="es-MX" dirty="0"/>
              <a:t>1915.89 (o) (2) (ii)</a:t>
            </a:r>
          </a:p>
          <a:p>
            <a:r>
              <a:rPr lang="es-MX" dirty="0"/>
              <a:t>La identidad única de las cerraduras y etiquetas que se utilizarán en el sistema de bloqueo / etiquetas más, así como el color, la forma o el tamaño estandarizados de estos dispositivos;</a:t>
            </a:r>
          </a:p>
          <a:p>
            <a:r>
              <a:rPr lang="es-MX" dirty="0"/>
              <a:t>1915.89 (o) (2) (iii)</a:t>
            </a:r>
          </a:p>
          <a:p>
            <a:r>
              <a:rPr lang="es-MX" dirty="0"/>
              <a:t>Los componentes básicos del sistema </a:t>
            </a:r>
            <a:r>
              <a:rPr lang="es-MX" dirty="0" err="1"/>
              <a:t>tags</a:t>
            </a:r>
            <a:r>
              <a:rPr lang="es-MX" dirty="0"/>
              <a:t>-plus: un dispositivo de aislamiento de energía con una etiqueta pegada y una medida de seguridad adicional;</a:t>
            </a:r>
          </a:p>
          <a:p>
            <a:r>
              <a:rPr lang="es-MX" dirty="0"/>
              <a:t>1915.89 (o) (2) (iv)</a:t>
            </a:r>
          </a:p>
          <a:p>
            <a:r>
              <a:rPr lang="es-MX" dirty="0"/>
              <a:t>La prohibición de manipular o eliminar cualquier sistema de bloqueo / etiquetado plus; y</a:t>
            </a:r>
          </a:p>
          <a:p>
            <a:r>
              <a:rPr lang="es-MX" dirty="0"/>
              <a:t>1915.89 (o) (2) (v)</a:t>
            </a:r>
          </a:p>
          <a:p>
            <a:r>
              <a:rPr lang="es-MX" dirty="0"/>
              <a:t>La prohibición de reiniciar o revitalizar cualquier maquinaria, equipo o sistema que se esté reparando bajo un sistema de bloqueo / etiquetado plus.</a:t>
            </a:r>
            <a:endParaRPr lang="en-US"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a:t>
            </a:fld>
            <a:endParaRPr lang="en-US" altLang="en-US"/>
          </a:p>
        </p:txBody>
      </p:sp>
    </p:spTree>
    <p:extLst>
      <p:ext uri="{BB962C8B-B14F-4D97-AF65-F5344CB8AC3E}">
        <p14:creationId xmlns:p14="http://schemas.microsoft.com/office/powerpoint/2010/main" val="258620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s-MX" b="1" dirty="0">
                <a:latin typeface="Calibri" panose="020F0502020204030204" pitchFamily="34" charset="0"/>
                <a:ea typeface="Calibri" panose="020F0502020204030204" pitchFamily="34" charset="0"/>
                <a:cs typeface="Times New Roman" panose="02020603050405020304" pitchFamily="18" charset="0"/>
              </a:rPr>
              <a:t>1915.89 (o) (3) Requisitos de capacitación adicionales para los empleados afectados.</a:t>
            </a:r>
          </a:p>
          <a:p>
            <a:pPr>
              <a:lnSpc>
                <a:spcPct val="107000"/>
              </a:lnSpc>
              <a:spcBef>
                <a:spcPts val="0"/>
              </a:spcBef>
              <a:spcAft>
                <a:spcPts val="0"/>
              </a:spcAft>
            </a:pPr>
            <a:endParaRPr lang="es-MX"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s-MX" dirty="0">
                <a:latin typeface="+mn-lt"/>
                <a:ea typeface="Calibri" panose="020F0502020204030204" pitchFamily="34" charset="0"/>
                <a:cs typeface="Times New Roman" panose="02020603050405020304" pitchFamily="18" charset="0"/>
              </a:rPr>
              <a:t>Además de capacitar a los empleados afectados en los requisitos del párrafo (o) (2) de esta sección, el empleador también capacitará a cada empleado afectado para que sepa:</a:t>
            </a:r>
          </a:p>
          <a:p>
            <a:pPr>
              <a:lnSpc>
                <a:spcPct val="107000"/>
              </a:lnSpc>
              <a:spcBef>
                <a:spcPts val="0"/>
              </a:spcBef>
              <a:spcAft>
                <a:spcPts val="0"/>
              </a:spcAft>
            </a:pPr>
            <a:endParaRPr lang="es-MX" dirty="0">
              <a:latin typeface="+mn-l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s-MX" dirty="0">
                <a:latin typeface="+mn-lt"/>
                <a:ea typeface="Calibri" panose="020F0502020204030204" pitchFamily="34" charset="0"/>
                <a:cs typeface="Times New Roman" panose="02020603050405020304" pitchFamily="18" charset="0"/>
              </a:rPr>
              <a:t>1915.89 (o) (3) (i) El uso del programa y procedimientos de cierre patronal / etiquetas plus del empleador;</a:t>
            </a:r>
          </a:p>
          <a:p>
            <a:pPr>
              <a:lnSpc>
                <a:spcPct val="107000"/>
              </a:lnSpc>
              <a:spcBef>
                <a:spcPts val="0"/>
              </a:spcBef>
              <a:spcAft>
                <a:spcPts val="0"/>
              </a:spcAft>
            </a:pPr>
            <a:endParaRPr lang="es-MX" dirty="0">
              <a:latin typeface="+mn-l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s-MX" dirty="0">
                <a:latin typeface="+mn-lt"/>
                <a:ea typeface="Calibri" panose="020F0502020204030204" pitchFamily="34" charset="0"/>
                <a:cs typeface="Times New Roman" panose="02020603050405020304" pitchFamily="18" charset="0"/>
              </a:rPr>
              <a:t>1915.89 (o) (3) (ii) Que los empleados afectados no deben aplicar ni eliminar ningún sistema de bloqueo / etiquetado plus; y</a:t>
            </a:r>
          </a:p>
          <a:p>
            <a:pPr>
              <a:lnSpc>
                <a:spcPct val="107000"/>
              </a:lnSpc>
              <a:spcBef>
                <a:spcPts val="0"/>
              </a:spcBef>
              <a:spcAft>
                <a:spcPts val="0"/>
              </a:spcAft>
            </a:pPr>
            <a:endParaRPr lang="es-MX" dirty="0">
              <a:latin typeface="+mn-l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s-MX" dirty="0">
                <a:latin typeface="+mn-lt"/>
                <a:ea typeface="Calibri" panose="020F0502020204030204" pitchFamily="34" charset="0"/>
                <a:cs typeface="Times New Roman" panose="02020603050405020304" pitchFamily="18" charset="0"/>
              </a:rPr>
              <a:t>1915.89 (o) (3) (iii) Que los empleados afectados no deben omitir, ignorar o </a:t>
            </a:r>
            <a:r>
              <a:rPr lang="es-MX" dirty="0" smtClean="0">
                <a:latin typeface="+mn-lt"/>
                <a:ea typeface="Calibri" panose="020F0502020204030204" pitchFamily="34" charset="0"/>
                <a:cs typeface="Times New Roman" panose="02020603050405020304" pitchFamily="18" charset="0"/>
              </a:rPr>
              <a:t>anular </a:t>
            </a:r>
            <a:r>
              <a:rPr lang="es-MX" dirty="0">
                <a:latin typeface="+mn-lt"/>
                <a:ea typeface="Calibri" panose="020F0502020204030204" pitchFamily="34" charset="0"/>
                <a:cs typeface="Times New Roman" panose="02020603050405020304" pitchFamily="18" charset="0"/>
              </a:rPr>
              <a:t>cualquier sistema de bloqueo / etiquetado plus.</a:t>
            </a:r>
          </a:p>
          <a:p>
            <a:endParaRPr lang="en-US"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4</a:t>
            </a:fld>
            <a:endParaRPr lang="en-US" altLang="en-US"/>
          </a:p>
        </p:txBody>
      </p:sp>
    </p:spTree>
    <p:extLst>
      <p:ext uri="{BB962C8B-B14F-4D97-AF65-F5344CB8AC3E}">
        <p14:creationId xmlns:p14="http://schemas.microsoft.com/office/powerpoint/2010/main" val="340645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21925D63-D682-4549-8FDD-4657DF82562B}" type="slidenum">
              <a:rPr lang="en-US" altLang="en-US"/>
              <a:pPr>
                <a:spcBef>
                  <a:spcPct val="0"/>
                </a:spcBef>
              </a:pPr>
              <a:t>5</a:t>
            </a:fld>
            <a:endParaRPr lang="en-US" altLang="en-US"/>
          </a:p>
        </p:txBody>
      </p:sp>
      <p:sp>
        <p:nvSpPr>
          <p:cNvPr id="263171" name="Rectangle 2"/>
          <p:cNvSpPr>
            <a:spLocks noGrp="1" noRot="1" noChangeAspect="1" noChangeArrowheads="1" noTextEdit="1"/>
          </p:cNvSpPr>
          <p:nvPr>
            <p:ph type="sldImg"/>
          </p:nvPr>
        </p:nvSpPr>
        <p:spPr>
          <a:xfrm>
            <a:off x="1238250" y="739775"/>
            <a:ext cx="4533900" cy="3402013"/>
          </a:xfrm>
          <a:ln/>
        </p:spPr>
      </p:sp>
      <p:sp>
        <p:nvSpPr>
          <p:cNvPr id="263172" name="Rectangle 3"/>
          <p:cNvSpPr>
            <a:spLocks noGrp="1" noChangeArrowheads="1"/>
          </p:cNvSpPr>
          <p:nvPr>
            <p:ph type="body" idx="1"/>
          </p:nvPr>
        </p:nvSpPr>
        <p:spPr>
          <a:xfrm>
            <a:off x="933450" y="4413250"/>
            <a:ext cx="54546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Términos Comunes</a:t>
            </a:r>
          </a:p>
          <a:p>
            <a:r>
              <a:rPr lang="es-MX" altLang="en-US" b="1" smtClean="0">
                <a:latin typeface="Arial" pitchFamily="34" charset="0"/>
              </a:rPr>
              <a:t>Amperes (amperios) </a:t>
            </a:r>
            <a:r>
              <a:rPr lang="es-MX" altLang="en-US" smtClean="0">
                <a:latin typeface="Arial" pitchFamily="34" charset="0"/>
              </a:rPr>
              <a:t>– amperaje (A) es una medida del flujo de corriente, es decir, cuántos electrones fluyen a través de algo por segundo. Un amplificador es de aproximadamente 6.milleones de trillones electrones por segundo. Este flujo de electrones es lo que realmente causa daño al tejido o al sistema nervioso. Todos esos electrones que pasan a través de un cuerpo queman tejidos o interfieren con señales eléctricas esenciales, como las que causan que el corazón latiera.</a:t>
            </a:r>
          </a:p>
          <a:p>
            <a:r>
              <a:rPr lang="es-MX" altLang="en-US" smtClean="0">
                <a:latin typeface="Arial" pitchFamily="34" charset="0"/>
              </a:rPr>
              <a:t>Este último fenómeno es por qué una electrocución por encima de un cierto amperaje hará que sus músculos se aprieten y hacen imposible que una persona deje ir la fuente actual. Ser físicamente incapaz de dejar ir un alambre vivo se llama Contracción tetánica.</a:t>
            </a:r>
          </a:p>
          <a:p>
            <a:endParaRPr lang="es-MX" altLang="en-US" smtClean="0">
              <a:latin typeface="Arial" pitchFamily="34" charset="0"/>
            </a:endParaRPr>
          </a:p>
          <a:p>
            <a:r>
              <a:rPr lang="es-MX" altLang="en-US" b="1" smtClean="0">
                <a:latin typeface="Arial" pitchFamily="34" charset="0"/>
              </a:rPr>
              <a:t>Conductores</a:t>
            </a:r>
            <a:r>
              <a:rPr lang="es-MX" altLang="en-US" smtClean="0">
                <a:latin typeface="Arial" pitchFamily="34" charset="0"/>
              </a:rPr>
              <a:t> – sustancias, tales como metales, que tienen poca resistencia a la electricidad</a:t>
            </a:r>
          </a:p>
          <a:p>
            <a:endParaRPr lang="es-MX" altLang="en-US" smtClean="0">
              <a:latin typeface="Arial" pitchFamily="34" charset="0"/>
            </a:endParaRPr>
          </a:p>
          <a:p>
            <a:r>
              <a:rPr lang="es-MX" altLang="en-US" b="1" smtClean="0">
                <a:latin typeface="Arial" pitchFamily="34" charset="0"/>
              </a:rPr>
              <a:t>Corriente</a:t>
            </a:r>
            <a:r>
              <a:rPr lang="es-MX" altLang="en-US" smtClean="0">
                <a:latin typeface="Arial" pitchFamily="34" charset="0"/>
              </a:rPr>
              <a:t> – el movimiento de la carga eléctrica</a:t>
            </a:r>
          </a:p>
          <a:p>
            <a:endParaRPr lang="es-MX" altLang="en-US" smtClean="0">
              <a:latin typeface="Arial" pitchFamily="34" charset="0"/>
            </a:endParaRPr>
          </a:p>
          <a:p>
            <a:r>
              <a:rPr lang="es-MX" altLang="en-US" b="1" smtClean="0">
                <a:latin typeface="Arial" pitchFamily="34" charset="0"/>
              </a:rPr>
              <a:t>Choque eléctrico – ver amperios (amps) arriba</a:t>
            </a:r>
          </a:p>
          <a:p>
            <a:endParaRPr lang="en-US" altLang="en-US" sz="800" b="1" smtClean="0">
              <a:latin typeface="Arial" pitchFamily="34" charset="0"/>
            </a:endParaRPr>
          </a:p>
          <a:p>
            <a:endParaRPr lang="en-US" altLang="en-US" smtClean="0">
              <a:latin typeface="Arial" pitchFamily="34" charset="0"/>
            </a:endParaRPr>
          </a:p>
          <a:p>
            <a:endParaRPr lang="en-US" altLang="en-US" sz="900" smtClean="0">
              <a:latin typeface="Arial" pitchFamily="34" charset="0"/>
            </a:endParaRPr>
          </a:p>
          <a:p>
            <a:endParaRPr lang="en-US" altLang="en-US" sz="900" smtClean="0">
              <a:latin typeface="Arial" pitchFamily="34" charset="0"/>
            </a:endParaRPr>
          </a:p>
        </p:txBody>
      </p:sp>
    </p:spTree>
    <p:extLst>
      <p:ext uri="{BB962C8B-B14F-4D97-AF65-F5344CB8AC3E}">
        <p14:creationId xmlns:p14="http://schemas.microsoft.com/office/powerpoint/2010/main" val="75834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040ED555-B646-4486-B2BA-464399CCF0E7}" type="slidenum">
              <a:rPr lang="en-US" altLang="en-US"/>
              <a:pPr>
                <a:spcBef>
                  <a:spcPct val="0"/>
                </a:spcBef>
              </a:pPr>
              <a:t>6</a:t>
            </a:fld>
            <a:endParaRPr lang="en-US" altLang="en-US"/>
          </a:p>
        </p:txBody>
      </p:sp>
      <p:sp>
        <p:nvSpPr>
          <p:cNvPr id="265219" name="Rectangle 2"/>
          <p:cNvSpPr>
            <a:spLocks noGrp="1" noRot="1" noChangeAspect="1" noChangeArrowheads="1" noTextEdit="1"/>
          </p:cNvSpPr>
          <p:nvPr>
            <p:ph type="sldImg"/>
          </p:nvPr>
        </p:nvSpPr>
        <p:spPr>
          <a:xfrm>
            <a:off x="1238250" y="739775"/>
            <a:ext cx="4533900" cy="3402013"/>
          </a:xfrm>
          <a:ln/>
        </p:spPr>
      </p:sp>
      <p:sp>
        <p:nvSpPr>
          <p:cNvPr id="265220" name="Rectangle 3"/>
          <p:cNvSpPr>
            <a:spLocks noGrp="1" noChangeArrowheads="1"/>
          </p:cNvSpPr>
          <p:nvPr>
            <p:ph type="body" idx="1"/>
          </p:nvPr>
        </p:nvSpPr>
        <p:spPr>
          <a:xfrm>
            <a:off x="933450" y="4413250"/>
            <a:ext cx="5454650" cy="434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1100" b="1" dirty="0" smtClean="0">
                <a:latin typeface="Arial" pitchFamily="34" charset="0"/>
              </a:rPr>
              <a:t>Términos Comunes</a:t>
            </a:r>
          </a:p>
          <a:p>
            <a:endParaRPr lang="es-MX" altLang="en-US" sz="1100" dirty="0" smtClean="0">
              <a:latin typeface="Arial" pitchFamily="34" charset="0"/>
            </a:endParaRPr>
          </a:p>
          <a:p>
            <a:r>
              <a:rPr lang="es-MX" altLang="en-US" sz="1100" b="1" dirty="0" err="1" smtClean="0">
                <a:latin typeface="Arial" pitchFamily="34" charset="0"/>
              </a:rPr>
              <a:t>Conección</a:t>
            </a:r>
            <a:r>
              <a:rPr lang="es-MX" altLang="en-US" sz="1100" b="1" dirty="0" smtClean="0">
                <a:latin typeface="Arial" pitchFamily="34" charset="0"/>
              </a:rPr>
              <a:t> a tierra </a:t>
            </a:r>
            <a:r>
              <a:rPr lang="es-MX" altLang="en-US" sz="1100" dirty="0" smtClean="0">
                <a:latin typeface="Arial" pitchFamily="34" charset="0"/>
              </a:rPr>
              <a:t>– una conexión conductiva a la tierra que actúa como una medida protectora</a:t>
            </a:r>
          </a:p>
          <a:p>
            <a:endParaRPr lang="es-MX" altLang="en-US" sz="1100" dirty="0" smtClean="0">
              <a:latin typeface="Arial" pitchFamily="34" charset="0"/>
            </a:endParaRPr>
          </a:p>
          <a:p>
            <a:r>
              <a:rPr lang="es-MX" altLang="en-US" sz="1100" b="1" dirty="0" smtClean="0">
                <a:latin typeface="Arial" pitchFamily="34" charset="0"/>
              </a:rPr>
              <a:t>Aisladores</a:t>
            </a:r>
            <a:r>
              <a:rPr lang="es-MX" altLang="en-US" sz="1100" dirty="0" smtClean="0">
                <a:latin typeface="Arial" pitchFamily="34" charset="0"/>
              </a:rPr>
              <a:t> – sustancias, como la madera, el caucho, el vidrio y la baquelita, que tienen una alta resistencia a la electricidad</a:t>
            </a:r>
          </a:p>
          <a:p>
            <a:endParaRPr lang="es-MX" altLang="en-US" sz="1100" dirty="0" smtClean="0">
              <a:latin typeface="Arial" pitchFamily="34" charset="0"/>
            </a:endParaRPr>
          </a:p>
          <a:p>
            <a:r>
              <a:rPr lang="es-MX" altLang="en-US" sz="1100" b="1" dirty="0" smtClean="0">
                <a:latin typeface="Arial" pitchFamily="34" charset="0"/>
              </a:rPr>
              <a:t>Resistencia</a:t>
            </a:r>
            <a:r>
              <a:rPr lang="es-MX" altLang="en-US" sz="1100" dirty="0" smtClean="0">
                <a:latin typeface="Arial" pitchFamily="34" charset="0"/>
              </a:rPr>
              <a:t> – oposición al flujo de corriente</a:t>
            </a:r>
          </a:p>
          <a:p>
            <a:endParaRPr lang="es-MX" altLang="en-US" sz="1100" dirty="0" smtClean="0">
              <a:latin typeface="Arial" pitchFamily="34" charset="0"/>
            </a:endParaRPr>
          </a:p>
          <a:p>
            <a:r>
              <a:rPr lang="es-MX" altLang="en-US" sz="1100" b="1" dirty="0" smtClean="0">
                <a:latin typeface="Arial" pitchFamily="34" charset="0"/>
              </a:rPr>
              <a:t>Contracción Tetánic</a:t>
            </a:r>
            <a:r>
              <a:rPr lang="es-MX" altLang="en-US" sz="1100" dirty="0" smtClean="0">
                <a:latin typeface="Arial" pitchFamily="34" charset="0"/>
              </a:rPr>
              <a:t>a-una contracción muscular sostenida que sucede cuando el nervio motor que encona un músculo esquelético emite potenciales de acción a una rango muy alto.</a:t>
            </a:r>
          </a:p>
          <a:p>
            <a:endParaRPr lang="es-MX" altLang="en-US" sz="1100" dirty="0" smtClean="0">
              <a:latin typeface="Arial" pitchFamily="34" charset="0"/>
            </a:endParaRPr>
          </a:p>
          <a:p>
            <a:r>
              <a:rPr lang="es-MX" altLang="en-US" sz="1100" b="1" dirty="0" smtClean="0">
                <a:latin typeface="Arial" pitchFamily="34" charset="0"/>
              </a:rPr>
              <a:t>Voltaje </a:t>
            </a:r>
            <a:r>
              <a:rPr lang="es-MX" altLang="en-US" sz="1100" dirty="0" smtClean="0">
                <a:latin typeface="Arial" pitchFamily="34" charset="0"/>
              </a:rPr>
              <a:t>– </a:t>
            </a:r>
            <a:r>
              <a:rPr lang="es-MX" altLang="en-US" sz="1100" i="1" dirty="0" smtClean="0">
                <a:latin typeface="Arial" pitchFamily="34" charset="0"/>
              </a:rPr>
              <a:t>voltaje</a:t>
            </a:r>
            <a:r>
              <a:rPr lang="es-MX" altLang="en-US" sz="1100" dirty="0" smtClean="0">
                <a:latin typeface="Arial" pitchFamily="34" charset="0"/>
              </a:rPr>
              <a:t> (V) es lo fuerte que el "impulso " es para que la corriente fluya. El voltaje es el empuje de los electrones. Una analogía aproximada es que la corriente es como las moléculas de agua, y el voltaje es como una pendiente. El más escarpado la cuesta, cuanto más las moléculas de agua quieren fluir abajo él. El voltaje cero entre dos puntos es como una meseta y, por lo tanto, no hay flujo de corriente.</a:t>
            </a:r>
          </a:p>
          <a:p>
            <a:r>
              <a:rPr lang="es-MX" altLang="en-US" sz="1100" b="1" dirty="0" smtClean="0">
                <a:latin typeface="Arial" pitchFamily="34" charset="0"/>
              </a:rPr>
              <a:t>Vatios</a:t>
            </a:r>
            <a:r>
              <a:rPr lang="es-MX" altLang="en-US" sz="1100" dirty="0" smtClean="0">
                <a:latin typeface="Arial" pitchFamily="34" charset="0"/>
              </a:rPr>
              <a:t> – una medida de la energía eléctrica. En una potencia del sistema eléctrico (P) es igual a la tensión multiplicada por los amplificadores.  W = P x A</a:t>
            </a:r>
          </a:p>
          <a:p>
            <a:endParaRPr lang="en-US" altLang="en-US" sz="900" dirty="0" smtClean="0">
              <a:latin typeface="Arial" pitchFamily="34" charset="0"/>
            </a:endParaRPr>
          </a:p>
          <a:p>
            <a:endParaRPr lang="en-US" altLang="en-US" sz="900" dirty="0" smtClean="0">
              <a:latin typeface="Arial" pitchFamily="34" charset="0"/>
            </a:endParaRPr>
          </a:p>
          <a:p>
            <a:endParaRPr lang="en-US" altLang="en-US" sz="900" dirty="0" smtClean="0">
              <a:latin typeface="Arial" pitchFamily="34" charset="0"/>
            </a:endParaRPr>
          </a:p>
        </p:txBody>
      </p:sp>
    </p:spTree>
    <p:extLst>
      <p:ext uri="{BB962C8B-B14F-4D97-AF65-F5344CB8AC3E}">
        <p14:creationId xmlns:p14="http://schemas.microsoft.com/office/powerpoint/2010/main" val="299348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3DFF009C-7CD7-48FD-BF50-5C009666CB79}" type="slidenum">
              <a:rPr lang="en-US" altLang="en-US"/>
              <a:pPr>
                <a:spcBef>
                  <a:spcPct val="0"/>
                </a:spcBef>
              </a:pPr>
              <a:t>7</a:t>
            </a:fld>
            <a:endParaRPr lang="en-US" alt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Fuentes Eléctricas a Bordo </a:t>
            </a:r>
            <a:r>
              <a:rPr lang="es-MX" altLang="en-US" smtClean="0">
                <a:latin typeface="Arial" pitchFamily="34" charset="0"/>
              </a:rPr>
              <a:t>(1915,181) (1915,157)</a:t>
            </a:r>
          </a:p>
          <a:p>
            <a:endParaRPr lang="es-MX" altLang="en-US" smtClean="0">
              <a:latin typeface="Arial" pitchFamily="34" charset="0"/>
            </a:endParaRPr>
          </a:p>
          <a:p>
            <a:r>
              <a:rPr lang="es-MX" altLang="en-US" smtClean="0">
                <a:latin typeface="Arial" pitchFamily="34" charset="0"/>
              </a:rPr>
              <a:t>Hay dos fuentes de energía eléctrica utilizadas durante la construcción y reparación de un buque--orilla y buque generados. (Ver diagrama).</a:t>
            </a:r>
            <a:br>
              <a:rPr lang="es-MX" altLang="en-US" smtClean="0">
                <a:latin typeface="Arial" pitchFamily="34" charset="0"/>
              </a:rPr>
            </a:br>
            <a:r>
              <a:rPr lang="es-MX" altLang="en-US" smtClean="0">
                <a:latin typeface="Arial" pitchFamily="34" charset="0"/>
              </a:rPr>
              <a:t/>
            </a:r>
            <a:br>
              <a:rPr lang="es-MX" altLang="en-US" smtClean="0">
                <a:latin typeface="Arial" pitchFamily="34" charset="0"/>
              </a:rPr>
            </a:br>
            <a:r>
              <a:rPr lang="es-MX" altLang="en-US" smtClean="0">
                <a:latin typeface="Arial" pitchFamily="34" charset="0"/>
              </a:rPr>
              <a:t>El potencial de los peligros de choque eléctrico es mayor en la construcción naval y la reparación </a:t>
            </a:r>
            <a:r>
              <a:rPr lang="es-MX" altLang="en-US" b="1" i="1" smtClean="0">
                <a:latin typeface="Arial" pitchFamily="34" charset="0"/>
              </a:rPr>
              <a:t>que en otras industrias</a:t>
            </a:r>
            <a:r>
              <a:rPr lang="es-MX" altLang="en-US" smtClean="0">
                <a:latin typeface="Arial" pitchFamily="34" charset="0"/>
              </a:rPr>
              <a:t>, porque los trabajadores están parados en cubiertas metálicas y a menudo trabajan en un ambiente húmedo. Trabajar en o alrededor de equipo eléctrico energizado, o el uso de herramientas eléctricas portátiles, puede exponer a los trabajadores a la electrocución, quemaduras, o choque eléctrico. Antes de realizar el trabajo, el equipo energizado debe estar bloqueado y/o etiquetado, protegido, desenergizado yel EPP apropiado debe ser  utilizado para prevenir la exposición de los trabajadores. </a:t>
            </a:r>
          </a:p>
          <a:p>
            <a:endParaRPr lang="es-MX" altLang="en-US" smtClean="0">
              <a:latin typeface="Arial" pitchFamily="34" charset="0"/>
            </a:endParaRPr>
          </a:p>
          <a:p>
            <a:r>
              <a:rPr lang="es-MX" altLang="en-US" smtClean="0">
                <a:latin typeface="Arial" pitchFamily="34" charset="0"/>
              </a:rPr>
              <a:t>Nunca se conecte a la energía de los buques sin permiso.</a:t>
            </a:r>
          </a:p>
          <a:p>
            <a:endParaRPr lang="en-US" altLang="en-US" smtClean="0">
              <a:latin typeface="Arial" pitchFamily="34" charset="0"/>
            </a:endParaRPr>
          </a:p>
        </p:txBody>
      </p:sp>
    </p:spTree>
    <p:extLst>
      <p:ext uri="{BB962C8B-B14F-4D97-AF65-F5344CB8AC3E}">
        <p14:creationId xmlns:p14="http://schemas.microsoft.com/office/powerpoint/2010/main" val="272732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4D35DA86-0A78-4EE6-8522-57332BDDAF23}" type="slidenum">
              <a:rPr lang="en-US" altLang="en-US"/>
              <a:pPr>
                <a:spcBef>
                  <a:spcPct val="0"/>
                </a:spcBef>
              </a:pPr>
              <a:t>8</a:t>
            </a:fld>
            <a:endParaRPr lang="en-US" alt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Peligros no eléctricos-¿Qé debería haberse hecho de manera diferente?</a:t>
            </a:r>
          </a:p>
          <a:p>
            <a:endParaRPr lang="en-US" altLang="en-US" sz="800" b="1" smtClean="0">
              <a:latin typeface="Arial" pitchFamily="34" charset="0"/>
            </a:endParaRPr>
          </a:p>
        </p:txBody>
      </p:sp>
      <p:graphicFrame>
        <p:nvGraphicFramePr>
          <p:cNvPr id="390148" name="Group 4">
            <a:extLst>
              <a:ext uri="{FF2B5EF4-FFF2-40B4-BE49-F238E27FC236}"/>
            </a:extLst>
          </p:cNvPr>
          <p:cNvGraphicFramePr>
            <a:graphicFrameLocks noGrp="1"/>
          </p:cNvGraphicFramePr>
          <p:nvPr/>
        </p:nvGraphicFramePr>
        <p:xfrm>
          <a:off x="1055688" y="4773613"/>
          <a:ext cx="4899025" cy="4030664"/>
        </p:xfrm>
        <a:graphic>
          <a:graphicData uri="http://schemas.openxmlformats.org/drawingml/2006/table">
            <a:tbl>
              <a:tblPr/>
              <a:tblGrid>
                <a:gridCol w="2735037">
                  <a:extLst>
                    <a:ext uri="{9D8B030D-6E8A-4147-A177-3AD203B41FA5}"/>
                  </a:extLst>
                </a:gridCol>
                <a:gridCol w="2163988">
                  <a:extLst>
                    <a:ext uri="{9D8B030D-6E8A-4147-A177-3AD203B41FA5}"/>
                  </a:extLst>
                </a:gridCol>
              </a:tblGrid>
              <a:tr h="4560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Fuente</a:t>
                      </a:r>
                    </a:p>
                  </a:txBody>
                  <a:tcPr marL="93428" marR="93428" marT="46475" marB="464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chemeClr val="tx1"/>
                          </a:solidFill>
                          <a:effectLst/>
                          <a:latin typeface="Arial" charset="0"/>
                        </a:rPr>
                        <a:t>Peligros</a:t>
                      </a:r>
                      <a:r>
                        <a:rPr kumimoji="0" lang="en-US" sz="1200" b="1" i="0" u="none" strike="noStrike" cap="none" normalizeH="0" baseline="0" dirty="0">
                          <a:ln>
                            <a:noFill/>
                          </a:ln>
                          <a:solidFill>
                            <a:schemeClr val="tx1"/>
                          </a:solidFill>
                          <a:effectLst/>
                          <a:latin typeface="Arial" charset="0"/>
                        </a:rPr>
                        <a:t> </a:t>
                      </a:r>
                      <a:r>
                        <a:rPr kumimoji="0" lang="en-US" sz="1200" b="1" i="0" u="none" strike="noStrike" cap="none" normalizeH="0" baseline="0" dirty="0" err="1">
                          <a:ln>
                            <a:noFill/>
                          </a:ln>
                          <a:solidFill>
                            <a:schemeClr val="tx1"/>
                          </a:solidFill>
                          <a:effectLst/>
                          <a:latin typeface="Arial" charset="0"/>
                        </a:rPr>
                        <a:t>en</a:t>
                      </a:r>
                      <a:r>
                        <a:rPr kumimoji="0" lang="en-US" sz="1200" b="1" i="0" u="none" strike="noStrike" cap="none" normalizeH="0" baseline="0" dirty="0">
                          <a:ln>
                            <a:noFill/>
                          </a:ln>
                          <a:solidFill>
                            <a:schemeClr val="tx1"/>
                          </a:solidFill>
                          <a:effectLst/>
                          <a:latin typeface="Arial" charset="0"/>
                        </a:rPr>
                        <a:t> el </a:t>
                      </a:r>
                      <a:r>
                        <a:rPr kumimoji="0" lang="en-US" sz="1200" b="1" i="0" u="none" strike="noStrike" cap="none" normalizeH="0" baseline="0" dirty="0" err="1">
                          <a:ln>
                            <a:noFill/>
                          </a:ln>
                          <a:solidFill>
                            <a:schemeClr val="tx1"/>
                          </a:solidFill>
                          <a:effectLst/>
                          <a:latin typeface="Arial" charset="0"/>
                        </a:rPr>
                        <a:t>Astillero</a:t>
                      </a:r>
                      <a:endParaRPr kumimoji="0" lang="en-US" sz="1200" b="1" i="0" u="none" strike="noStrike" cap="none" normalizeH="0" baseline="0" dirty="0">
                        <a:ln>
                          <a:noFill/>
                        </a:ln>
                        <a:solidFill>
                          <a:schemeClr val="tx1"/>
                        </a:solidFill>
                        <a:effectLst/>
                        <a:latin typeface="Arial" charset="0"/>
                      </a:endParaRPr>
                    </a:p>
                  </a:txBody>
                  <a:tcPr marL="93428" marR="93428" marT="46475" marB="464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8246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Mechanicos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marL="93428" marR="93428" marT="46475" marB="464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Elevadores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Cabrestantes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Escotillas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Puertas</a:t>
                      </a:r>
                      <a:endParaRPr kumimoji="0" lang="en-US" sz="1200" b="0" i="0" u="none" strike="noStrike" cap="none" normalizeH="0" baseline="0" dirty="0">
                        <a:ln>
                          <a:noFill/>
                        </a:ln>
                        <a:solidFill>
                          <a:schemeClr val="tx1"/>
                        </a:solidFill>
                        <a:effectLst/>
                        <a:latin typeface="Arial" charset="0"/>
                      </a:endParaRPr>
                    </a:p>
                  </a:txBody>
                  <a:tcPr marL="93428" marR="93428" marT="46475" marB="464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417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Hidraulicos</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fluidos</a:t>
                      </a:r>
                      <a:r>
                        <a:rPr kumimoji="0" lang="en-US" sz="1200" b="0" i="0" u="none" strike="noStrike" cap="none" normalizeH="0" baseline="0" dirty="0">
                          <a:ln>
                            <a:noFill/>
                          </a:ln>
                          <a:solidFill>
                            <a:schemeClr val="tx1"/>
                          </a:solidFill>
                          <a:effectLst/>
                          <a:latin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err="1">
                          <a:ln>
                            <a:noFill/>
                          </a:ln>
                          <a:solidFill>
                            <a:schemeClr val="tx1"/>
                          </a:solidFill>
                          <a:effectLst/>
                          <a:latin typeface="Arial" charset="0"/>
                        </a:rPr>
                        <a:t>Pneumaticos</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aire</a:t>
                      </a:r>
                      <a:r>
                        <a:rPr kumimoji="0" lang="en-US" sz="1200" b="0" i="0" u="none" strike="noStrike" cap="none" normalizeH="0" baseline="0" dirty="0">
                          <a:ln>
                            <a:noFill/>
                          </a:ln>
                          <a:solidFill>
                            <a:schemeClr val="tx1"/>
                          </a:solidFill>
                          <a:effectLst/>
                          <a:latin typeface="Arial" charset="0"/>
                        </a:rPr>
                        <a:t>)</a:t>
                      </a:r>
                    </a:p>
                  </a:txBody>
                  <a:tcPr marL="93428" marR="93428" marT="46475" marB="464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Tubería</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Bombas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Actuadores</a:t>
                      </a:r>
                      <a:endParaRPr kumimoji="0" lang="en-US" sz="1200" b="0" i="0" u="none" strike="noStrike" cap="none" normalizeH="0" baseline="0" dirty="0">
                        <a:ln>
                          <a:noFill/>
                        </a:ln>
                        <a:solidFill>
                          <a:schemeClr val="tx1"/>
                        </a:solidFill>
                        <a:effectLst/>
                        <a:latin typeface="Arial" charset="0"/>
                      </a:endParaRPr>
                    </a:p>
                  </a:txBody>
                  <a:tcPr marL="93428" marR="93428" marT="46475" marB="464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82469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err="1">
                          <a:ln>
                            <a:noFill/>
                          </a:ln>
                          <a:solidFill>
                            <a:schemeClr val="tx1"/>
                          </a:solidFill>
                          <a:effectLst/>
                          <a:latin typeface="Arial" charset="0"/>
                        </a:rPr>
                        <a:t>Témicos</a:t>
                      </a:r>
                      <a:r>
                        <a:rPr kumimoji="0" lang="en-US" sz="1200" b="0" i="0" u="none" strike="noStrike" cap="none" normalizeH="0" baseline="0" dirty="0">
                          <a:ln>
                            <a:noFill/>
                          </a:ln>
                          <a:solidFill>
                            <a:schemeClr val="tx1"/>
                          </a:solidFill>
                          <a:effectLst/>
                          <a:latin typeface="Arial" charset="0"/>
                        </a:rPr>
                        <a:t> o </a:t>
                      </a:r>
                      <a:r>
                        <a:rPr kumimoji="0" lang="en-US" sz="1200" b="0" i="0" u="none" strike="noStrike" cap="none" normalizeH="0" baseline="0" dirty="0" err="1">
                          <a:ln>
                            <a:noFill/>
                          </a:ln>
                          <a:solidFill>
                            <a:schemeClr val="tx1"/>
                          </a:solidFill>
                          <a:effectLst/>
                          <a:latin typeface="Arial" charset="0"/>
                        </a:rPr>
                        <a:t>Vapores</a:t>
                      </a:r>
                      <a:endParaRPr kumimoji="0" lang="en-US" sz="1200" b="0" i="0" u="none" strike="noStrike" cap="none" normalizeH="0" baseline="0" dirty="0">
                        <a:ln>
                          <a:noFill/>
                        </a:ln>
                        <a:solidFill>
                          <a:schemeClr val="tx1"/>
                        </a:solidFill>
                        <a:effectLst/>
                        <a:latin typeface="Arial" charset="0"/>
                      </a:endParaRPr>
                    </a:p>
                  </a:txBody>
                  <a:tcPr marL="93428" marR="93428" marT="46475" marB="464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Catapultas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Tubería</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Bombas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Calderas</a:t>
                      </a:r>
                    </a:p>
                  </a:txBody>
                  <a:tcPr marL="93428" marR="93428" marT="46475" marB="464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8246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Químicos</a:t>
                      </a:r>
                      <a:r>
                        <a:rPr kumimoji="0" lang="en-US" sz="1200" b="0" i="0" u="none" strike="noStrike" cap="none" normalizeH="0" baseline="0" dirty="0">
                          <a:ln>
                            <a:noFill/>
                          </a:ln>
                          <a:solidFill>
                            <a:schemeClr val="tx1"/>
                          </a:solidFill>
                          <a:effectLst/>
                          <a:latin typeface="Arial" charset="0"/>
                        </a:rPr>
                        <a:t> y </a:t>
                      </a:r>
                      <a:r>
                        <a:rPr kumimoji="0" lang="en-US" sz="1200" b="0" i="0" u="none" strike="noStrike" cap="none" normalizeH="0" baseline="0" dirty="0" err="1">
                          <a:ln>
                            <a:noFill/>
                          </a:ln>
                          <a:solidFill>
                            <a:schemeClr val="tx1"/>
                          </a:solidFill>
                          <a:effectLst/>
                          <a:latin typeface="Arial" charset="0"/>
                        </a:rPr>
                        <a:t>Biológicos</a:t>
                      </a:r>
                      <a:endParaRPr kumimoji="0" lang="en-US" sz="1200" b="0" i="0" u="none" strike="noStrike" cap="none" normalizeH="0" baseline="0" dirty="0">
                        <a:ln>
                          <a:noFill/>
                        </a:ln>
                        <a:solidFill>
                          <a:schemeClr val="tx1"/>
                        </a:solidFill>
                        <a:effectLst/>
                        <a:latin typeface="Arial" charset="0"/>
                      </a:endParaRPr>
                    </a:p>
                  </a:txBody>
                  <a:tcPr marL="93428" marR="93428" marT="46475" marB="464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Combustibles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Agentes</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reactivos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Productos</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químicos</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tóxicos</a:t>
                      </a:r>
                      <a:r>
                        <a:rPr kumimoji="0" lang="en-US" sz="1200" b="0" i="0" u="none" strike="noStrike" cap="none" normalizeH="0" baseline="0" dirty="0">
                          <a:ln>
                            <a:noFill/>
                          </a:ln>
                          <a:solidFill>
                            <a:schemeClr val="tx1"/>
                          </a:solidFill>
                          <a:effectLst/>
                          <a:latin typeface="Arial" charset="0"/>
                        </a:rPr>
                        <a:t> / </a:t>
                      </a:r>
                      <a:r>
                        <a:rPr kumimoji="0" lang="en-US" sz="1200" b="0" i="0" u="none" strike="noStrike" cap="none" normalizeH="0" baseline="0" dirty="0" err="1">
                          <a:ln>
                            <a:noFill/>
                          </a:ln>
                          <a:solidFill>
                            <a:schemeClr val="tx1"/>
                          </a:solidFill>
                          <a:effectLst/>
                          <a:latin typeface="Arial" charset="0"/>
                        </a:rPr>
                        <a:t>sustancias</a:t>
                      </a:r>
                      <a:endParaRPr kumimoji="0" lang="en-US" sz="1200" b="0" i="0" u="none" strike="noStrike" cap="none" normalizeH="0" baseline="0" dirty="0">
                        <a:ln>
                          <a:noFill/>
                        </a:ln>
                        <a:solidFill>
                          <a:schemeClr val="tx1"/>
                        </a:solidFill>
                        <a:effectLst/>
                        <a:latin typeface="Arial" charset="0"/>
                      </a:endParaRPr>
                    </a:p>
                  </a:txBody>
                  <a:tcPr marL="93428" marR="93428" marT="46475" marB="464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58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Radiación</a:t>
                      </a:r>
                      <a:endParaRPr kumimoji="0" lang="en-US" sz="1200" b="0" i="0" u="none" strike="noStrike" cap="none" normalizeH="0" baseline="0" dirty="0">
                        <a:ln>
                          <a:noFill/>
                        </a:ln>
                        <a:solidFill>
                          <a:schemeClr val="tx1"/>
                        </a:solidFill>
                        <a:effectLst/>
                        <a:latin typeface="Arial" charset="0"/>
                      </a:endParaRPr>
                    </a:p>
                  </a:txBody>
                  <a:tcPr marL="93428" marR="93428" marT="46475" marB="464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err="1">
                          <a:ln>
                            <a:noFill/>
                          </a:ln>
                          <a:solidFill>
                            <a:schemeClr val="tx1"/>
                          </a:solidFill>
                          <a:effectLst/>
                          <a:latin typeface="Arial" charset="0"/>
                        </a:rPr>
                        <a:t>Radares</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err="1">
                          <a:ln>
                            <a:noFill/>
                          </a:ln>
                          <a:solidFill>
                            <a:schemeClr val="tx1"/>
                          </a:solidFill>
                          <a:effectLst/>
                          <a:latin typeface="Arial" charset="0"/>
                        </a:rPr>
                        <a:t>Reactores</a:t>
                      </a:r>
                      <a:endParaRPr kumimoji="0" lang="en-US" sz="1200" b="0" i="0" u="none" strike="noStrike" cap="none" normalizeH="0" baseline="0" dirty="0">
                        <a:ln>
                          <a:noFill/>
                        </a:ln>
                        <a:solidFill>
                          <a:schemeClr val="tx1"/>
                        </a:solidFill>
                        <a:effectLst/>
                        <a:latin typeface="Arial" charset="0"/>
                      </a:endParaRPr>
                    </a:p>
                  </a:txBody>
                  <a:tcPr marL="93428" marR="93428" marT="46475" marB="464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extLst>
      <p:ext uri="{BB962C8B-B14F-4D97-AF65-F5344CB8AC3E}">
        <p14:creationId xmlns:p14="http://schemas.microsoft.com/office/powerpoint/2010/main" val="300982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DAC375E7-FB7F-45E0-A208-8235EDDD4CEF}" type="slidenum">
              <a:rPr lang="en-US" altLang="en-US"/>
              <a:pPr>
                <a:spcBef>
                  <a:spcPct val="0"/>
                </a:spcBef>
              </a:pPr>
              <a:t>9</a:t>
            </a:fld>
            <a:endParaRPr lang="en-US" altLang="en-US"/>
          </a:p>
        </p:txBody>
      </p:sp>
      <p:sp>
        <p:nvSpPr>
          <p:cNvPr id="271363" name="Rectangle 2"/>
          <p:cNvSpPr>
            <a:spLocks noGrp="1" noRot="1" noChangeAspect="1" noChangeArrowheads="1" noTextEdit="1"/>
          </p:cNvSpPr>
          <p:nvPr>
            <p:ph type="sldImg"/>
          </p:nvPr>
        </p:nvSpPr>
        <p:spPr>
          <a:xfrm>
            <a:off x="1181100" y="774700"/>
            <a:ext cx="4648200" cy="3486150"/>
          </a:xfrm>
          <a:ln/>
        </p:spPr>
      </p:sp>
      <p:sp>
        <p:nvSpPr>
          <p:cNvPr id="271364" name="Rectangle 3"/>
          <p:cNvSpPr>
            <a:spLocks noGrp="1" noChangeArrowheads="1"/>
          </p:cNvSpPr>
          <p:nvPr>
            <p:ph type="body" idx="1"/>
          </p:nvPr>
        </p:nvSpPr>
        <p:spPr>
          <a:xfrm>
            <a:off x="700088" y="4414838"/>
            <a:ext cx="5610225" cy="3890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b="1" dirty="0" smtClean="0">
                <a:latin typeface="Arial" pitchFamily="34" charset="0"/>
              </a:rPr>
              <a:t>Candado-Etiquetado</a:t>
            </a:r>
          </a:p>
          <a:p>
            <a:endParaRPr lang="es-MX" altLang="es-MX" dirty="0" smtClean="0">
              <a:latin typeface="Arial" pitchFamily="34" charset="0"/>
            </a:endParaRPr>
          </a:p>
          <a:p>
            <a:r>
              <a:rPr lang="es-MX" altLang="es-MX" dirty="0" smtClean="0">
                <a:latin typeface="Arial" pitchFamily="34" charset="0"/>
              </a:rPr>
              <a:t>Candado -Etiquetado es un procedimiento específico de seguridad laboral o práctica que protege a los empleados de la alimentación inesperada o puesta en marcha de maquinaria y equipo, o la liberación de energía</a:t>
            </a:r>
            <a:r>
              <a:rPr lang="es-MX" altLang="es-MX" dirty="0" smtClean="0">
                <a:solidFill>
                  <a:srgbClr val="FF0000"/>
                </a:solidFill>
                <a:latin typeface="Arial" pitchFamily="34" charset="0"/>
              </a:rPr>
              <a:t> </a:t>
            </a:r>
            <a:r>
              <a:rPr lang="es-MX" altLang="es-MX" dirty="0" smtClean="0">
                <a:latin typeface="Arial" pitchFamily="34" charset="0"/>
              </a:rPr>
              <a:t>peligrosa durante las actividades de servicio o mantenimiento.  Esta capacitación es una visión general del proceso y no pretende calificarlo para realizar procedimientos de bloqueo-etiquetado.</a:t>
            </a:r>
          </a:p>
          <a:p>
            <a:r>
              <a:rPr lang="es-MX" altLang="es-MX" dirty="0" smtClean="0">
                <a:latin typeface="Arial" pitchFamily="34" charset="0"/>
              </a:rPr>
              <a:t>¡ Pregunta inicial!                           Notas:</a:t>
            </a:r>
          </a:p>
          <a:p>
            <a:endParaRPr lang="es-MX" altLang="es-MX" dirty="0" smtClean="0">
              <a:latin typeface="Arial" pitchFamily="34" charset="0"/>
            </a:endParaRPr>
          </a:p>
          <a:p>
            <a:r>
              <a:rPr lang="es-MX" altLang="es-MX" dirty="0" smtClean="0">
                <a:latin typeface="Arial" pitchFamily="34" charset="0"/>
              </a:rPr>
              <a:t>Candado-etiquetado:</a:t>
            </a:r>
          </a:p>
          <a:p>
            <a:endParaRPr lang="es-MX" altLang="es-MX" dirty="0" smtClean="0">
              <a:latin typeface="Arial" pitchFamily="34" charset="0"/>
            </a:endParaRPr>
          </a:p>
          <a:p>
            <a:r>
              <a:rPr lang="es-MX" altLang="es-MX" dirty="0" smtClean="0">
                <a:latin typeface="Arial" pitchFamily="34" charset="0"/>
              </a:rPr>
              <a:t>a) ¿Requiere un Candado?</a:t>
            </a:r>
          </a:p>
          <a:p>
            <a:r>
              <a:rPr lang="es-MX" altLang="es-MX" dirty="0" smtClean="0">
                <a:latin typeface="Arial" pitchFamily="34" charset="0"/>
              </a:rPr>
              <a:t>b)  ¿Requiere una etiqueta?</a:t>
            </a:r>
          </a:p>
          <a:p>
            <a:r>
              <a:rPr lang="es-MX" altLang="es-MX" dirty="0" smtClean="0">
                <a:latin typeface="Arial" pitchFamily="34" charset="0"/>
              </a:rPr>
              <a:t>c)  ¿Requiere ambos?</a:t>
            </a:r>
          </a:p>
          <a:p>
            <a:r>
              <a:rPr lang="en-US" altLang="es-MX" dirty="0" smtClean="0">
                <a:latin typeface="Arial" pitchFamily="34" charset="0"/>
              </a:rPr>
              <a:t> d)   </a:t>
            </a:r>
            <a:r>
              <a:rPr lang="en-US" altLang="es-MX" dirty="0" err="1" smtClean="0">
                <a:latin typeface="Arial" pitchFamily="34" charset="0"/>
              </a:rPr>
              <a:t>Depende</a:t>
            </a:r>
            <a:endParaRPr lang="en-US" altLang="es-MX" dirty="0" smtClean="0">
              <a:latin typeface="Arial" pitchFamily="34" charset="0"/>
            </a:endParaRPr>
          </a:p>
          <a:p>
            <a:endParaRPr lang="en-US" altLang="es-MX" dirty="0" smtClean="0">
              <a:latin typeface="Arial" pitchFamily="34" charset="0"/>
            </a:endParaRPr>
          </a:p>
          <a:p>
            <a:endParaRPr lang="en-US" altLang="es-MX" dirty="0" smtClean="0">
              <a:latin typeface="Arial" pitchFamily="34" charset="0"/>
            </a:endParaRPr>
          </a:p>
          <a:p>
            <a:endParaRPr lang="en-US" altLang="es-MX" dirty="0" smtClean="0">
              <a:latin typeface="Arial" pitchFamily="34" charset="0"/>
            </a:endParaRPr>
          </a:p>
        </p:txBody>
      </p:sp>
      <p:sp>
        <p:nvSpPr>
          <p:cNvPr id="271365" name="TextBox 1"/>
          <p:cNvSpPr txBox="1">
            <a:spLocks noChangeArrowheads="1"/>
          </p:cNvSpPr>
          <p:nvPr/>
        </p:nvSpPr>
        <p:spPr bwMode="auto">
          <a:xfrm>
            <a:off x="3052763" y="6084888"/>
            <a:ext cx="25971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663" tIns="45331" rIns="90663" bIns="4533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p:txBody>
      </p:sp>
    </p:spTree>
    <p:extLst>
      <p:ext uri="{BB962C8B-B14F-4D97-AF65-F5344CB8AC3E}">
        <p14:creationId xmlns:p14="http://schemas.microsoft.com/office/powerpoint/2010/main" val="208823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1B9B9D5C-3907-4BD6-9793-BCDFDFF43DFC}" type="datetime1">
              <a:rPr lang="en-US"/>
              <a:pPr>
                <a:defRPr/>
              </a:pPr>
              <a:t>3/30/2020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7229D0EA-A57F-47D4-8766-DD37A9D24D70}" type="slidenum">
              <a:rPr lang="en-US" altLang="en-US"/>
              <a:pPr/>
              <a:t>‹#›</a:t>
            </a:fld>
            <a:endParaRPr lang="en-US" altLang="en-US"/>
          </a:p>
        </p:txBody>
      </p:sp>
    </p:spTree>
    <p:extLst>
      <p:ext uri="{BB962C8B-B14F-4D97-AF65-F5344CB8AC3E}">
        <p14:creationId xmlns:p14="http://schemas.microsoft.com/office/powerpoint/2010/main" val="373466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B52CCE11-1FE4-46C8-AE06-AF144DC4330C}" type="datetime1">
              <a:rPr lang="en-US"/>
              <a:pPr>
                <a:defRPr/>
              </a:pPr>
              <a:t>3/30/2020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6FB9C928-EE2F-47EC-947B-E3B551173702}" type="slidenum">
              <a:rPr lang="en-US" altLang="en-US"/>
              <a:pPr/>
              <a:t>‹#›</a:t>
            </a:fld>
            <a:endParaRPr lang="en-US" altLang="en-US"/>
          </a:p>
        </p:txBody>
      </p:sp>
    </p:spTree>
    <p:extLst>
      <p:ext uri="{BB962C8B-B14F-4D97-AF65-F5344CB8AC3E}">
        <p14:creationId xmlns:p14="http://schemas.microsoft.com/office/powerpoint/2010/main" val="34896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2DA14E34-730E-4272-B9A3-F589ECC2989E}" type="datetime1">
              <a:rPr lang="en-US"/>
              <a:pPr>
                <a:defRPr/>
              </a:pPr>
              <a:t>3/30/2020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9A688F0A-43D8-490F-B93E-AB690C81A202}" type="slidenum">
              <a:rPr lang="en-US" altLang="en-US"/>
              <a:pPr/>
              <a:t>‹#›</a:t>
            </a:fld>
            <a:endParaRPr lang="en-US" altLang="en-US"/>
          </a:p>
        </p:txBody>
      </p:sp>
    </p:spTree>
    <p:extLst>
      <p:ext uri="{BB962C8B-B14F-4D97-AF65-F5344CB8AC3E}">
        <p14:creationId xmlns:p14="http://schemas.microsoft.com/office/powerpoint/2010/main" val="339330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76400"/>
            <a:ext cx="4038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B8532813-6265-4E2B-8C9A-0E0579F5DCBA}" type="datetime1">
              <a:rPr lang="en-US"/>
              <a:pPr>
                <a:defRPr/>
              </a:pPr>
              <a:t>3/30/2020</a:t>
            </a:fld>
            <a:endParaRPr lang="en-US" dirty="0"/>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0EC58AD5-FE02-4D23-9F81-E79C6103D5EE}" type="slidenum">
              <a:rPr lang="en-US" altLang="en-US"/>
              <a:pPr/>
              <a:t>‹#›</a:t>
            </a:fld>
            <a:endParaRPr lang="en-US" altLang="en-US"/>
          </a:p>
        </p:txBody>
      </p:sp>
    </p:spTree>
    <p:extLst>
      <p:ext uri="{BB962C8B-B14F-4D97-AF65-F5344CB8AC3E}">
        <p14:creationId xmlns:p14="http://schemas.microsoft.com/office/powerpoint/2010/main" val="345265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BF755E4D-A574-4FE2-BBD0-DCF82DE59D4A}" type="datetime1">
              <a:rPr lang="en-US"/>
              <a:pPr>
                <a:defRPr/>
              </a:pPr>
              <a:t>3/30/2020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2D5D8109-1A12-408B-82C4-4C3C6C4038A2}" type="slidenum">
              <a:rPr lang="en-US" altLang="en-US"/>
              <a:pPr/>
              <a:t>‹#›</a:t>
            </a:fld>
            <a:endParaRPr lang="en-US" altLang="en-US"/>
          </a:p>
        </p:txBody>
      </p:sp>
    </p:spTree>
    <p:extLst>
      <p:ext uri="{BB962C8B-B14F-4D97-AF65-F5344CB8AC3E}">
        <p14:creationId xmlns:p14="http://schemas.microsoft.com/office/powerpoint/2010/main" val="55070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F5ADBE5F-5815-4178-851C-3776A3DAD8A6}" type="datetime1">
              <a:rPr lang="en-US"/>
              <a:pPr>
                <a:defRPr/>
              </a:pPr>
              <a:t>3/30/2020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97831AA1-1FD8-4FD5-86B5-57BB6CF40AAB}" type="slidenum">
              <a:rPr lang="en-US" altLang="en-US"/>
              <a:pPr/>
              <a:t>‹#›</a:t>
            </a:fld>
            <a:endParaRPr lang="en-US" altLang="en-US"/>
          </a:p>
        </p:txBody>
      </p:sp>
    </p:spTree>
    <p:extLst>
      <p:ext uri="{BB962C8B-B14F-4D97-AF65-F5344CB8AC3E}">
        <p14:creationId xmlns:p14="http://schemas.microsoft.com/office/powerpoint/2010/main" val="94547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A9A04F74-3653-47A6-ACF4-198568021D81}" type="datetime1">
              <a:rPr lang="en-US"/>
              <a:pPr>
                <a:defRPr/>
              </a:pPr>
              <a:t>3/30/2020</a:t>
            </a:fld>
            <a:endParaRPr lang="en-US" dirty="0"/>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07EF438E-E8DA-4E74-B6FA-7AF4F12F4D38}" type="slidenum">
              <a:rPr lang="en-US" altLang="en-US"/>
              <a:pPr/>
              <a:t>‹#›</a:t>
            </a:fld>
            <a:endParaRPr lang="en-US" altLang="en-US"/>
          </a:p>
        </p:txBody>
      </p:sp>
    </p:spTree>
    <p:extLst>
      <p:ext uri="{BB962C8B-B14F-4D97-AF65-F5344CB8AC3E}">
        <p14:creationId xmlns:p14="http://schemas.microsoft.com/office/powerpoint/2010/main" val="340678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4F80F1D0-FDD2-4BE6-B3C2-7F8DB145E079}" type="datetime1">
              <a:rPr lang="en-US"/>
              <a:pPr>
                <a:defRPr/>
              </a:pPr>
              <a:t>3/30/2020</a:t>
            </a:fld>
            <a:endParaRPr lang="en-US" dirty="0"/>
          </a:p>
        </p:txBody>
      </p:sp>
      <p:sp>
        <p:nvSpPr>
          <p:cNvPr id="8" name="Rectangle 6">
            <a:extLst>
              <a:ext uri="{FF2B5EF4-FFF2-40B4-BE49-F238E27FC236}"/>
            </a:extLst>
          </p:cNvPr>
          <p:cNvSpPr>
            <a:spLocks noGrp="1" noChangeArrowheads="1"/>
          </p:cNvSpPr>
          <p:nvPr>
            <p:ph type="sldNum" sz="quarter" idx="11"/>
          </p:nvPr>
        </p:nvSpPr>
        <p:spPr>
          <a:ln/>
        </p:spPr>
        <p:txBody>
          <a:bodyPr/>
          <a:lstStyle>
            <a:lvl1pPr>
              <a:defRPr/>
            </a:lvl1pPr>
          </a:lstStyle>
          <a:p>
            <a:fld id="{C3F3913C-42F3-41E2-8FA2-A57FB3B96D84}" type="slidenum">
              <a:rPr lang="en-US" altLang="en-US"/>
              <a:pPr/>
              <a:t>‹#›</a:t>
            </a:fld>
            <a:endParaRPr lang="en-US" altLang="en-US"/>
          </a:p>
        </p:txBody>
      </p:sp>
    </p:spTree>
    <p:extLst>
      <p:ext uri="{BB962C8B-B14F-4D97-AF65-F5344CB8AC3E}">
        <p14:creationId xmlns:p14="http://schemas.microsoft.com/office/powerpoint/2010/main" val="3940046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CFD37ACE-F827-486E-B2C4-CF07437D3190}" type="datetime1">
              <a:rPr lang="en-US"/>
              <a:pPr>
                <a:defRPr/>
              </a:pPr>
              <a:t>3/30/2020</a:t>
            </a:fld>
            <a:endParaRPr lang="en-US" dirty="0"/>
          </a:p>
        </p:txBody>
      </p:sp>
      <p:sp>
        <p:nvSpPr>
          <p:cNvPr id="4" name="Rectangle 6">
            <a:extLst>
              <a:ext uri="{FF2B5EF4-FFF2-40B4-BE49-F238E27FC236}"/>
            </a:extLst>
          </p:cNvPr>
          <p:cNvSpPr>
            <a:spLocks noGrp="1" noChangeArrowheads="1"/>
          </p:cNvSpPr>
          <p:nvPr>
            <p:ph type="sldNum" sz="quarter" idx="11"/>
          </p:nvPr>
        </p:nvSpPr>
        <p:spPr>
          <a:ln/>
        </p:spPr>
        <p:txBody>
          <a:bodyPr/>
          <a:lstStyle>
            <a:lvl1pPr>
              <a:defRPr/>
            </a:lvl1pPr>
          </a:lstStyle>
          <a:p>
            <a:fld id="{8F646E37-F5E8-4244-95B7-AFB9CF2268EB}" type="slidenum">
              <a:rPr lang="en-US" altLang="en-US"/>
              <a:pPr/>
              <a:t>‹#›</a:t>
            </a:fld>
            <a:endParaRPr lang="en-US" altLang="en-US"/>
          </a:p>
        </p:txBody>
      </p:sp>
    </p:spTree>
    <p:extLst>
      <p:ext uri="{BB962C8B-B14F-4D97-AF65-F5344CB8AC3E}">
        <p14:creationId xmlns:p14="http://schemas.microsoft.com/office/powerpoint/2010/main" val="72841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EB9F7B36-02B9-4E9A-8737-401F43A728B7}" type="datetime1">
              <a:rPr lang="en-US"/>
              <a:pPr>
                <a:defRPr/>
              </a:pPr>
              <a:t>3/30/2020</a:t>
            </a:fld>
            <a:endParaRPr lang="en-US" dirty="0"/>
          </a:p>
        </p:txBody>
      </p:sp>
      <p:sp>
        <p:nvSpPr>
          <p:cNvPr id="3" name="Rectangle 6">
            <a:extLst>
              <a:ext uri="{FF2B5EF4-FFF2-40B4-BE49-F238E27FC236}"/>
            </a:extLst>
          </p:cNvPr>
          <p:cNvSpPr>
            <a:spLocks noGrp="1" noChangeArrowheads="1"/>
          </p:cNvSpPr>
          <p:nvPr>
            <p:ph type="sldNum" sz="quarter" idx="11"/>
          </p:nvPr>
        </p:nvSpPr>
        <p:spPr>
          <a:ln/>
        </p:spPr>
        <p:txBody>
          <a:bodyPr/>
          <a:lstStyle>
            <a:lvl1pPr>
              <a:defRPr/>
            </a:lvl1pPr>
          </a:lstStyle>
          <a:p>
            <a:fld id="{55D8FCE1-EC49-4BA5-A970-25FB6E79C648}" type="slidenum">
              <a:rPr lang="en-US" altLang="en-US"/>
              <a:pPr/>
              <a:t>‹#›</a:t>
            </a:fld>
            <a:endParaRPr lang="en-US" altLang="en-US"/>
          </a:p>
        </p:txBody>
      </p:sp>
    </p:spTree>
    <p:extLst>
      <p:ext uri="{BB962C8B-B14F-4D97-AF65-F5344CB8AC3E}">
        <p14:creationId xmlns:p14="http://schemas.microsoft.com/office/powerpoint/2010/main" val="125425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B16C6AEF-A538-4CE3-B74D-8FBA8824D0E9}" type="datetime1">
              <a:rPr lang="en-US"/>
              <a:pPr>
                <a:defRPr/>
              </a:pPr>
              <a:t>3/30/2020</a:t>
            </a:fld>
            <a:endParaRPr lang="en-US" dirty="0"/>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60DD2E1A-2BD9-4245-B1AE-CE321AB624D0}" type="slidenum">
              <a:rPr lang="en-US" altLang="en-US"/>
              <a:pPr/>
              <a:t>‹#›</a:t>
            </a:fld>
            <a:endParaRPr lang="en-US" altLang="en-US"/>
          </a:p>
        </p:txBody>
      </p:sp>
    </p:spTree>
    <p:extLst>
      <p:ext uri="{BB962C8B-B14F-4D97-AF65-F5344CB8AC3E}">
        <p14:creationId xmlns:p14="http://schemas.microsoft.com/office/powerpoint/2010/main" val="961768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1CC8787D-24B2-4261-9CF7-052CA4123504}" type="datetime1">
              <a:rPr lang="en-US"/>
              <a:pPr>
                <a:defRPr/>
              </a:pPr>
              <a:t>3/30/2020</a:t>
            </a:fld>
            <a:endParaRPr lang="en-US" dirty="0"/>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A99E78C3-34A5-416E-8458-8436A6DDEEF5}" type="slidenum">
              <a:rPr lang="en-US" altLang="en-US"/>
              <a:pPr/>
              <a:t>‹#›</a:t>
            </a:fld>
            <a:endParaRPr lang="en-US" altLang="en-US"/>
          </a:p>
        </p:txBody>
      </p:sp>
    </p:spTree>
    <p:extLst>
      <p:ext uri="{BB962C8B-B14F-4D97-AF65-F5344CB8AC3E}">
        <p14:creationId xmlns:p14="http://schemas.microsoft.com/office/powerpoint/2010/main" val="151318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extLst>
          </p:cNvPr>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86A388E9-97AE-4F0D-A305-14E91BB427BA}" type="datetime1">
              <a:rPr lang="en-US"/>
              <a:pPr>
                <a:defRPr/>
              </a:pPr>
              <a:t>3/30/2020</a:t>
            </a:fld>
            <a:endParaRPr lang="en-US" dirty="0"/>
          </a:p>
        </p:txBody>
      </p:sp>
      <p:sp>
        <p:nvSpPr>
          <p:cNvPr id="1030" name="Rectangle 6">
            <a:extLst>
              <a:ext uri="{FF2B5EF4-FFF2-40B4-BE49-F238E27FC236}"/>
            </a:extLst>
          </p:cNvPr>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C20EBFF-0398-46EC-92F8-EE9520CA01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PSDSRA%20LOTO%20Edited.avi"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6.%20Steam%20Fatality%20Engine%20Room%20LOTO.m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sz="2800" dirty="0"/>
              <a:t>Seguridad Eléctrica/Candado-Etiquetado</a:t>
            </a:r>
            <a:r>
              <a:rPr lang="es-ES" sz="3600" dirty="0"/>
              <a:t/>
            </a:r>
            <a:br>
              <a:rPr lang="es-ES" sz="3600" dirty="0"/>
            </a:br>
            <a:r>
              <a:rPr lang="es-ES" sz="2800" b="0" dirty="0"/>
              <a:t>Etiqueta Siendo Escrita </a:t>
            </a:r>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1</a:t>
            </a:fld>
            <a:endParaRPr lang="en-US" altLang="en-US"/>
          </a:p>
        </p:txBody>
      </p:sp>
      <p:pic>
        <p:nvPicPr>
          <p:cNvPr id="5" name="Content Placeholder 4" title="Etiqueta Siendo Escrit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417638"/>
            <a:ext cx="6631093" cy="44145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6019800"/>
            <a:ext cx="7315200" cy="738664"/>
          </a:xfrm>
          <a:prstGeom prst="rect">
            <a:avLst/>
          </a:prstGeom>
          <a:noFill/>
        </p:spPr>
        <p:txBody>
          <a:bodyPr wrap="square" rtlCol="0">
            <a:spAutoFit/>
          </a:bodyPr>
          <a:lstStyle/>
          <a:p>
            <a:r>
              <a:rPr lang="es-MX" sz="800" dirty="0"/>
              <a:t>Este material fue producido bajo la subvención </a:t>
            </a:r>
            <a:r>
              <a:rPr lang="es-MX" sz="800" dirty="0" err="1"/>
              <a:t>SH</a:t>
            </a:r>
            <a:r>
              <a:rPr lang="es-MX" sz="800" dirty="0"/>
              <a:t>-05055-</a:t>
            </a:r>
            <a:r>
              <a:rPr lang="es-MX" sz="800" dirty="0" err="1"/>
              <a:t>SH8</a:t>
            </a:r>
            <a:r>
              <a:rPr lang="es-MX" sz="800" dirty="0"/>
              <a:t> de la Administración de Seguridad y Salud Ocupacional, Departamento de Trabajo de los Estados Unidos. No refleja necesariamente los puntos de vista o las políticas del Departamento de Trabajo de los EE. UU., Ni la mención </a:t>
            </a:r>
            <a:r>
              <a:rPr lang="es-MX" sz="800"/>
              <a:t>de </a:t>
            </a:r>
            <a:r>
              <a:rPr lang="es-MX" sz="800" smtClean="0"/>
              <a:t>nombres </a:t>
            </a:r>
            <a:r>
              <a:rPr lang="es-MX" sz="800" smtClean="0"/>
              <a:t>comerciales</a:t>
            </a:r>
            <a:r>
              <a:rPr lang="es-MX" sz="800" dirty="0"/>
              <a:t>, productos comerciales u organizaciones implica el respaldo del Gobierno de los EE. UU.</a:t>
            </a:r>
          </a:p>
          <a:p>
            <a:endParaRPr lang="es-MX" dirty="0"/>
          </a:p>
        </p:txBody>
      </p:sp>
    </p:spTree>
    <p:extLst>
      <p:ext uri="{BB962C8B-B14F-4D97-AF65-F5344CB8AC3E}">
        <p14:creationId xmlns:p14="http://schemas.microsoft.com/office/powerpoint/2010/main" val="3779659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274638"/>
            <a:ext cx="8305800" cy="1143000"/>
          </a:xfrm>
        </p:spPr>
        <p:txBody>
          <a:bodyPr/>
          <a:lstStyle/>
          <a:p>
            <a:pPr algn="l"/>
            <a:r>
              <a:rPr lang="en-US" altLang="en-US" smtClean="0"/>
              <a:t>Terminología-Empleado Afectado</a:t>
            </a:r>
            <a:br>
              <a:rPr lang="en-US" altLang="en-US" smtClean="0"/>
            </a:br>
            <a:r>
              <a:rPr lang="en-US" altLang="en-US" smtClean="0"/>
              <a:t>Etiqueta Roja</a:t>
            </a:r>
            <a:endParaRPr lang="en-US" altLang="en-US" sz="2800" smtClean="0"/>
          </a:p>
        </p:txBody>
      </p:sp>
      <p:pic>
        <p:nvPicPr>
          <p:cNvPr id="272387" name="Picture 3" title="Etiqueta Roja DA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6294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10</a:t>
            </a:fld>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57200"/>
            <a:ext cx="8229600" cy="1143000"/>
          </a:xfrm>
        </p:spPr>
        <p:txBody>
          <a:bodyPr/>
          <a:lstStyle/>
          <a:p>
            <a:pPr algn="l"/>
            <a:r>
              <a:rPr lang="en-US" altLang="en-US" smtClean="0"/>
              <a:t>Dispositivos de Sobre Corriente</a:t>
            </a:r>
            <a:br>
              <a:rPr lang="en-US" altLang="en-US" smtClean="0"/>
            </a:br>
            <a:r>
              <a:rPr lang="en-US" altLang="en-US" sz="2800" smtClean="0"/>
              <a:t>Panel de Interruptor de Circuito</a:t>
            </a:r>
          </a:p>
        </p:txBody>
      </p:sp>
      <p:pic>
        <p:nvPicPr>
          <p:cNvPr id="274435" name="Picture 3" title="Panel de Interruptor de Circu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6705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11</a:t>
            </a:fld>
            <a:endParaRPr lang="en-US" alt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algn="l"/>
            <a:r>
              <a:rPr lang="en-US" altLang="en-US" smtClean="0"/>
              <a:t>Palabra Clave:  ¡Des-Energizar!</a:t>
            </a:r>
            <a:br>
              <a:rPr lang="en-US" altLang="en-US" smtClean="0"/>
            </a:br>
            <a:r>
              <a:rPr lang="en-US" altLang="en-US" sz="2800" smtClean="0"/>
              <a:t>Circuito Bloqueado y Etiquetado</a:t>
            </a:r>
          </a:p>
        </p:txBody>
      </p:sp>
      <p:pic>
        <p:nvPicPr>
          <p:cNvPr id="276483" name="Picture 3" title="Circuito Bloqueado y Etiquet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620000" cy="3943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12</a:t>
            </a:fld>
            <a:endParaRPr lang="en-US"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fld id="{8792EF33-6D72-4053-AA26-3D970013A33A}" type="slidenum">
              <a:rPr lang="en-US" altLang="en-US" sz="1400"/>
              <a:pPr algn="r" eaLnBrk="1" hangingPunct="1">
                <a:spcBef>
                  <a:spcPct val="0"/>
                </a:spcBef>
                <a:buFontTx/>
                <a:buNone/>
              </a:pPr>
              <a:t>13</a:t>
            </a:fld>
            <a:endParaRPr lang="en-US" altLang="en-US" sz="1400"/>
          </a:p>
        </p:txBody>
      </p:sp>
      <p:sp>
        <p:nvSpPr>
          <p:cNvPr id="278531" name="Rectangle 2"/>
          <p:cNvSpPr>
            <a:spLocks noGrp="1" noChangeArrowheads="1"/>
          </p:cNvSpPr>
          <p:nvPr>
            <p:ph type="title" idx="4294967295"/>
          </p:nvPr>
        </p:nvSpPr>
        <p:spPr>
          <a:xfrm>
            <a:off x="457200" y="228600"/>
            <a:ext cx="8229600" cy="1189038"/>
          </a:xfrm>
        </p:spPr>
        <p:txBody>
          <a:bodyPr/>
          <a:lstStyle/>
          <a:p>
            <a:pPr algn="l"/>
            <a:r>
              <a:rPr lang="en-US" altLang="en-US" smtClean="0"/>
              <a:t>Energía Peligrosa/Teminología </a:t>
            </a:r>
            <a:r>
              <a:rPr lang="en-US" altLang="en-US" sz="3600" smtClean="0"/>
              <a:t> EXAMEN	</a:t>
            </a:r>
          </a:p>
        </p:txBody>
      </p:sp>
      <p:pic>
        <p:nvPicPr>
          <p:cNvPr id="278532" name="Picture 2" title="Exam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811338"/>
            <a:ext cx="81565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3" name="Picture 3" title="Pregunta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133600"/>
            <a:ext cx="1633538"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fld id="{55D8FCE1-EC49-4BA5-A970-25FB6E79C648}" type="slidenum">
              <a:rPr lang="en-US" altLang="en-US" smtClean="0"/>
              <a:pPr/>
              <a:t>13</a:t>
            </a:fld>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81000" y="152400"/>
            <a:ext cx="8229600" cy="1600200"/>
          </a:xfrm>
        </p:spPr>
        <p:txBody>
          <a:bodyPr/>
          <a:lstStyle/>
          <a:p>
            <a:pPr algn="l" eaLnBrk="1" hangingPunct="1"/>
            <a:r>
              <a:rPr lang="en-US" altLang="en-US" dirty="0" smtClean="0">
                <a:solidFill>
                  <a:schemeClr val="tx1"/>
                </a:solidFill>
              </a:rPr>
              <a:t>Los </a:t>
            </a:r>
            <a:r>
              <a:rPr lang="en-US" altLang="en-US" dirty="0" err="1" smtClean="0">
                <a:solidFill>
                  <a:schemeClr val="tx1"/>
                </a:solidFill>
              </a:rPr>
              <a:t>Sistemas</a:t>
            </a:r>
            <a:r>
              <a:rPr lang="en-US" altLang="en-US" dirty="0" smtClean="0">
                <a:solidFill>
                  <a:schemeClr val="tx1"/>
                </a:solidFill>
              </a:rPr>
              <a:t> de </a:t>
            </a:r>
            <a:r>
              <a:rPr lang="en-US" altLang="en-US" dirty="0" err="1" smtClean="0">
                <a:solidFill>
                  <a:schemeClr val="tx1"/>
                </a:solidFill>
              </a:rPr>
              <a:t>su</a:t>
            </a:r>
            <a:r>
              <a:rPr lang="en-US" altLang="en-US" dirty="0" smtClean="0">
                <a:solidFill>
                  <a:schemeClr val="tx1"/>
                </a:solidFill>
              </a:rPr>
              <a:t> </a:t>
            </a:r>
            <a:r>
              <a:rPr lang="en-US" altLang="en-US" dirty="0" err="1" smtClean="0">
                <a:solidFill>
                  <a:schemeClr val="tx1"/>
                </a:solidFill>
              </a:rPr>
              <a:t>Empresa</a:t>
            </a:r>
            <a:r>
              <a:rPr lang="en-US" altLang="en-US" dirty="0" smtClean="0">
                <a:solidFill>
                  <a:schemeClr val="tx1"/>
                </a:solidFill>
              </a:rPr>
              <a:t> </a:t>
            </a:r>
            <a:r>
              <a:rPr lang="en-US" altLang="en-US" sz="2800" dirty="0" err="1" smtClean="0">
                <a:solidFill>
                  <a:schemeClr val="tx1"/>
                </a:solidFill>
              </a:rPr>
              <a:t>Gráfica</a:t>
            </a:r>
            <a:r>
              <a:rPr lang="en-US" altLang="en-US" sz="2800" dirty="0" smtClean="0">
                <a:solidFill>
                  <a:schemeClr val="tx1"/>
                </a:solidFill>
              </a:rPr>
              <a:t> de </a:t>
            </a:r>
            <a:r>
              <a:rPr lang="en-US" altLang="en-US" sz="2800" dirty="0" err="1" smtClean="0">
                <a:solidFill>
                  <a:schemeClr val="tx1"/>
                </a:solidFill>
              </a:rPr>
              <a:t>Candado-Etiqueta</a:t>
            </a:r>
            <a:r>
              <a:rPr lang="en-US" altLang="en-US" dirty="0" smtClean="0"/>
              <a:t/>
            </a:r>
            <a:br>
              <a:rPr lang="en-US" altLang="en-US" dirty="0" smtClean="0"/>
            </a:br>
            <a:endParaRPr lang="en-US" altLang="en-US" dirty="0" smtClean="0"/>
          </a:p>
        </p:txBody>
      </p: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14</a:t>
            </a:fld>
            <a:endParaRPr lang="en-US" altLang="en-US"/>
          </a:p>
        </p:txBody>
      </p:sp>
      <p:pic>
        <p:nvPicPr>
          <p:cNvPr id="4" name="Content Placeholder 3" title="Lockout Tagout Graphic"/>
          <p:cNvPicPr>
            <a:picLocks noGrp="1" noChangeAspect="1"/>
          </p:cNvPicPr>
          <p:nvPr>
            <p:ph idx="1"/>
          </p:nvPr>
        </p:nvPicPr>
        <p:blipFill>
          <a:blip r:embed="rId3"/>
          <a:stretch>
            <a:fillRect/>
          </a:stretch>
        </p:blipFill>
        <p:spPr>
          <a:xfrm>
            <a:off x="2514599" y="2057400"/>
            <a:ext cx="3901281" cy="3901281"/>
          </a:xfrm>
          <a:prstGeom prst="rect">
            <a:avLst/>
          </a:prstGeom>
        </p:spPr>
      </p:pic>
    </p:spTree>
    <p:extLst>
      <p:ext uri="{BB962C8B-B14F-4D97-AF65-F5344CB8AC3E}">
        <p14:creationId xmlns:p14="http://schemas.microsoft.com/office/powerpoint/2010/main" val="1756053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381000" y="304800"/>
            <a:ext cx="8229600" cy="1447800"/>
          </a:xfrm>
        </p:spPr>
        <p:txBody>
          <a:bodyPr/>
          <a:lstStyle/>
          <a:p>
            <a:pPr algn="l" eaLnBrk="1" hangingPunct="1"/>
            <a:r>
              <a:rPr lang="en-US" altLang="en-US" sz="3600" smtClean="0"/>
              <a:t/>
            </a:r>
            <a:br>
              <a:rPr lang="en-US" altLang="en-US" sz="3600" smtClean="0"/>
            </a:br>
            <a:r>
              <a:rPr lang="en-US" altLang="en-US" sz="3600" smtClean="0"/>
              <a:t>Candado/Etiquetado en Muelles / Astilleros</a:t>
            </a:r>
            <a:br>
              <a:rPr lang="en-US" altLang="en-US" sz="3600" smtClean="0"/>
            </a:br>
            <a:r>
              <a:rPr lang="en-US" altLang="en-US" sz="2800" smtClean="0"/>
              <a:t>Dispositivo de Bloqueo</a:t>
            </a:r>
            <a:r>
              <a:rPr lang="en-US" altLang="en-US" smtClean="0"/>
              <a:t/>
            </a:r>
            <a:br>
              <a:rPr lang="en-US" altLang="en-US" smtClean="0"/>
            </a:br>
            <a:endParaRPr lang="en-US" altLang="en-US" smtClean="0"/>
          </a:p>
        </p:txBody>
      </p:sp>
      <p:pic>
        <p:nvPicPr>
          <p:cNvPr id="280579" name="Content Placeholder 1" title="Dispositivo de Bloqueo"/>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981200"/>
            <a:ext cx="5257800" cy="3576638"/>
          </a:xfrm>
          <a:ln>
            <a:solidFill>
              <a:schemeClr val="tx1"/>
            </a:solidFill>
            <a:miter lim="800000"/>
            <a:headEnd/>
            <a:tailEnd/>
          </a:ln>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15</a:t>
            </a:fld>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algn="l"/>
            <a:r>
              <a:rPr lang="en-US" altLang="en-US" sz="3600" dirty="0" err="1"/>
              <a:t>Etiquetando</a:t>
            </a:r>
            <a:r>
              <a:rPr lang="en-US" altLang="en-US" sz="3600" dirty="0"/>
              <a:t> un </a:t>
            </a:r>
            <a:r>
              <a:rPr lang="en-US" altLang="en-US" sz="3600" dirty="0" err="1"/>
              <a:t>Buque</a:t>
            </a:r>
            <a:r>
              <a:rPr lang="en-US" altLang="en-US" sz="3600" dirty="0"/>
              <a:t> de la Naval</a:t>
            </a:r>
            <a:br>
              <a:rPr lang="en-US" altLang="en-US" sz="3600" dirty="0"/>
            </a:br>
            <a:r>
              <a:rPr lang="en-US" altLang="en-US" sz="2000" dirty="0" err="1"/>
              <a:t>Etiquetado</a:t>
            </a:r>
            <a:r>
              <a:rPr lang="en-US" altLang="en-US" sz="2000" dirty="0"/>
              <a:t> </a:t>
            </a:r>
            <a:r>
              <a:rPr lang="en-US" altLang="en-US" sz="2000" dirty="0" err="1"/>
              <a:t>Incorrecto</a:t>
            </a:r>
            <a:endParaRPr lang="en-US" altLang="en-US" sz="2800" dirty="0" smtClean="0"/>
          </a:p>
        </p:txBody>
      </p:sp>
      <p:pic>
        <p:nvPicPr>
          <p:cNvPr id="143363" name="Picture 1028" descr="Ta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795463"/>
            <a:ext cx="5076825" cy="3806825"/>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9" name="AutoShape 6" title="Arrow pointing to improper tagout"/>
          <p:cNvSpPr>
            <a:spLocks noChangeArrowheads="1"/>
          </p:cNvSpPr>
          <p:nvPr/>
        </p:nvSpPr>
        <p:spPr bwMode="auto">
          <a:xfrm>
            <a:off x="457200" y="4114800"/>
            <a:ext cx="4014788" cy="457200"/>
          </a:xfrm>
          <a:prstGeom prst="notchedRightArrow">
            <a:avLst>
              <a:gd name="adj1" fmla="val 50000"/>
              <a:gd name="adj2" fmla="val 95821"/>
            </a:avLst>
          </a:prstGeom>
          <a:gradFill rotWithShape="0">
            <a:gsLst>
              <a:gs pos="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 name="Oval 2" title="Oval around improper tagout"/>
          <p:cNvSpPr/>
          <p:nvPr/>
        </p:nvSpPr>
        <p:spPr>
          <a:xfrm>
            <a:off x="3086100" y="3316288"/>
            <a:ext cx="2971800" cy="25114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5" name="Straight Connector 4" title="Line through oval around improper tagout indicating &quot;wrong&quot;"/>
          <p:cNvCxnSpPr/>
          <p:nvPr/>
        </p:nvCxnSpPr>
        <p:spPr>
          <a:xfrm flipH="1">
            <a:off x="3086100" y="2971800"/>
            <a:ext cx="2971800" cy="2971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16</a:t>
            </a:fld>
            <a:endParaRPr lang="en-US" altLang="en-US"/>
          </a:p>
        </p:txBody>
      </p:sp>
    </p:spTree>
    <p:extLst>
      <p:ext uri="{BB962C8B-B14F-4D97-AF65-F5344CB8AC3E}">
        <p14:creationId xmlns:p14="http://schemas.microsoft.com/office/powerpoint/2010/main" val="3391555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304800" y="274638"/>
            <a:ext cx="8686800" cy="1143000"/>
          </a:xfrm>
        </p:spPr>
        <p:txBody>
          <a:bodyPr/>
          <a:lstStyle/>
          <a:p>
            <a:pPr algn="l"/>
            <a:r>
              <a:rPr lang="es-MX" altLang="en-US" sz="3600" smtClean="0"/>
              <a:t>Colocación Apropiada de las Etiquetas</a:t>
            </a:r>
            <a:r>
              <a:rPr lang="es-MX" altLang="en-US" smtClean="0"/>
              <a:t/>
            </a:r>
            <a:br>
              <a:rPr lang="es-MX" altLang="en-US" smtClean="0"/>
            </a:br>
            <a:r>
              <a:rPr lang="es-MX" altLang="en-US" sz="2800" smtClean="0"/>
              <a:t>Colocación Apropiada de las Etiquetas en Interruptores/Válvulas</a:t>
            </a:r>
            <a:endParaRPr lang="en-US" altLang="en-US" sz="2800" smtClean="0"/>
          </a:p>
        </p:txBody>
      </p:sp>
      <p:pic>
        <p:nvPicPr>
          <p:cNvPr id="284675" name="Picture 1028" title="Uno  Colocacion Apropiada de las Etiquetas en Interruptores Valvu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563688"/>
            <a:ext cx="2667000" cy="1879600"/>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284676" name="Picture 1028" descr="Tag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850" y="1554163"/>
            <a:ext cx="2749550" cy="1889125"/>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284677" name="Picture 1" title="Tres Colocacion Apropiada de las Etiquetas en Interruptores Valvula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93850" y="3733800"/>
            <a:ext cx="2736850" cy="1958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4678" name="Picture 2" title="Cuatro Colocacion Apropiada de las Etiquetas en Interruptores Valvula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84850" y="3733800"/>
            <a:ext cx="2736850" cy="20669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4679" name="Picture 3" title="Un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554163"/>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80" name="Picture 7" title="Do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563688"/>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81" name="Picture 9" title="Tres"/>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7863" y="3733800"/>
            <a:ext cx="7318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82" name="Picture 12" title="Cuatro"/>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45063" y="3733800"/>
            <a:ext cx="7318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76200"/>
            <a:ext cx="8229600" cy="1366838"/>
          </a:xfrm>
        </p:spPr>
        <p:txBody>
          <a:bodyPr/>
          <a:lstStyle/>
          <a:p>
            <a:pPr algn="l"/>
            <a:r>
              <a:rPr lang="en-US" altLang="en-US" smtClean="0"/>
              <a:t>Examen</a:t>
            </a:r>
            <a:br>
              <a:rPr lang="en-US" altLang="en-US" smtClean="0"/>
            </a:br>
            <a:r>
              <a:rPr lang="en-US" altLang="en-US" sz="2800" smtClean="0"/>
              <a:t>Métodos de Etiquetado Correcto en Interruptores/Válvulas</a:t>
            </a:r>
          </a:p>
        </p:txBody>
      </p:sp>
      <p:pic>
        <p:nvPicPr>
          <p:cNvPr id="286723" name="Picture 1028" descr="Tag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68475"/>
            <a:ext cx="2381250" cy="1785938"/>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286724" name="Picture 1" descr="Tab B"/>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6288" y="1657350"/>
            <a:ext cx="2514600" cy="1900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25" name="Picture 3" descr="Tag A"/>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450" y="1612900"/>
            <a:ext cx="2573338" cy="194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26" name="Picture 1028" descr="Tag03" title="D Valvul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7538" y="3883025"/>
            <a:ext cx="2590800" cy="1943100"/>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286727" name="Picture 5" descr="Tag 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878263"/>
            <a:ext cx="2659063" cy="1947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28" name="TextBox 6"/>
          <p:cNvSpPr txBox="1">
            <a:spLocks noChangeArrowheads="1"/>
          </p:cNvSpPr>
          <p:nvPr/>
        </p:nvSpPr>
        <p:spPr bwMode="auto">
          <a:xfrm>
            <a:off x="1670050" y="12954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A</a:t>
            </a:r>
          </a:p>
        </p:txBody>
      </p:sp>
      <p:sp>
        <p:nvSpPr>
          <p:cNvPr id="286729" name="TextBox 12"/>
          <p:cNvSpPr txBox="1">
            <a:spLocks noChangeArrowheads="1"/>
          </p:cNvSpPr>
          <p:nvPr/>
        </p:nvSpPr>
        <p:spPr bwMode="auto">
          <a:xfrm>
            <a:off x="4402138" y="1328738"/>
            <a:ext cx="33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B</a:t>
            </a:r>
          </a:p>
        </p:txBody>
      </p:sp>
      <p:sp>
        <p:nvSpPr>
          <p:cNvPr id="286730" name="TextBox 13"/>
          <p:cNvSpPr txBox="1">
            <a:spLocks noChangeArrowheads="1"/>
          </p:cNvSpPr>
          <p:nvPr/>
        </p:nvSpPr>
        <p:spPr bwMode="auto">
          <a:xfrm>
            <a:off x="7034213" y="1443038"/>
            <a:ext cx="352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C</a:t>
            </a:r>
          </a:p>
        </p:txBody>
      </p:sp>
      <p:sp>
        <p:nvSpPr>
          <p:cNvPr id="286731" name="TextBox 15"/>
          <p:cNvSpPr txBox="1">
            <a:spLocks noChangeArrowheads="1"/>
          </p:cNvSpPr>
          <p:nvPr/>
        </p:nvSpPr>
        <p:spPr bwMode="auto">
          <a:xfrm>
            <a:off x="3008313" y="3579813"/>
            <a:ext cx="35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D</a:t>
            </a:r>
          </a:p>
        </p:txBody>
      </p:sp>
      <p:sp>
        <p:nvSpPr>
          <p:cNvPr id="286732" name="TextBox 16"/>
          <p:cNvSpPr txBox="1">
            <a:spLocks noChangeArrowheads="1"/>
          </p:cNvSpPr>
          <p:nvPr/>
        </p:nvSpPr>
        <p:spPr bwMode="auto">
          <a:xfrm>
            <a:off x="6342063" y="3579813"/>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E</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18</a:t>
            </a:fld>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s-MX" altLang="en-US" dirty="0">
                <a:solidFill>
                  <a:schemeClr val="tx1"/>
                </a:solidFill>
              </a:rPr>
              <a:t>Qué Hacer y No Hacer</a:t>
            </a:r>
            <a:r>
              <a:rPr lang="es-MX" altLang="en-US" sz="2800" dirty="0">
                <a:solidFill>
                  <a:schemeClr val="tx1"/>
                </a:solidFill>
              </a:rPr>
              <a:t/>
            </a:r>
            <a:br>
              <a:rPr lang="es-MX" altLang="en-US" sz="2800" dirty="0">
                <a:solidFill>
                  <a:schemeClr val="tx1"/>
                </a:solidFill>
              </a:rPr>
            </a:br>
            <a:r>
              <a:rPr lang="es-MX" altLang="en-US" sz="2800" dirty="0">
                <a:solidFill>
                  <a:schemeClr val="tx1"/>
                </a:solidFill>
              </a:rPr>
              <a:t>Persona Autorizada Escribiendo una Etiqueta </a:t>
            </a:r>
            <a:endParaRPr lang="en-US" altLang="en-US" sz="2800" dirty="0" smtClean="0">
              <a:solidFill>
                <a:schemeClr val="tx1"/>
              </a:solidFill>
            </a:endParaRP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19</a:t>
            </a:fld>
            <a:endParaRPr lang="en-US" altLang="en-US"/>
          </a:p>
        </p:txBody>
      </p:sp>
      <p:pic>
        <p:nvPicPr>
          <p:cNvPr id="4" name="Picture 3" descr="Authorized Person Filling Out a Tag" title="Authorized Person Filling Out a Tag">
            <a:hlinkClick r:id="rId3" action="ppaction://hlinkfile"/>
          </p:cNvPr>
          <p:cNvPicPr>
            <a:picLocks noChangeAspect="1"/>
          </p:cNvPicPr>
          <p:nvPr/>
        </p:nvPicPr>
        <p:blipFill>
          <a:blip r:embed="rId4"/>
          <a:stretch>
            <a:fillRect/>
          </a:stretch>
        </p:blipFill>
        <p:spPr>
          <a:xfrm>
            <a:off x="990600" y="1543627"/>
            <a:ext cx="7239000" cy="4071938"/>
          </a:xfrm>
          <a:prstGeom prst="rect">
            <a:avLst/>
          </a:prstGeom>
          <a:ln>
            <a:solidFill>
              <a:schemeClr val="tx1"/>
            </a:solidFill>
          </a:ln>
        </p:spPr>
      </p:pic>
    </p:spTree>
    <p:extLst>
      <p:ext uri="{BB962C8B-B14F-4D97-AF65-F5344CB8AC3E}">
        <p14:creationId xmlns:p14="http://schemas.microsoft.com/office/powerpoint/2010/main" val="694013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dirty="0" err="1" smtClean="0"/>
              <a:t>Tópicos</a:t>
            </a:r>
            <a:r>
              <a:rPr lang="en-US" altLang="en-US" dirty="0" smtClean="0"/>
              <a:t/>
            </a:r>
            <a:br>
              <a:rPr lang="en-US" altLang="en-US" dirty="0" smtClean="0"/>
            </a:br>
            <a:r>
              <a:rPr lang="en-US" altLang="en-US" sz="2800" dirty="0" smtClean="0"/>
              <a:t>Mano </a:t>
            </a:r>
            <a:r>
              <a:rPr lang="en-US" altLang="en-US" sz="2800" dirty="0" err="1" smtClean="0"/>
              <a:t>Severamente</a:t>
            </a:r>
            <a:r>
              <a:rPr lang="en-US" altLang="en-US" sz="2800" dirty="0" smtClean="0"/>
              <a:t> </a:t>
            </a:r>
            <a:r>
              <a:rPr lang="en-US" altLang="en-US" sz="2800" dirty="0" err="1" smtClean="0"/>
              <a:t>Quemada</a:t>
            </a:r>
            <a:endParaRPr lang="en-US" altLang="en-US" sz="2800" dirty="0" smtClean="0"/>
          </a:p>
        </p:txBody>
      </p:sp>
      <p:sp>
        <p:nvSpPr>
          <p:cNvPr id="260100" name="Text Box 40"/>
          <p:cNvSpPr txBox="1">
            <a:spLocks noChangeArrowheads="1"/>
          </p:cNvSpPr>
          <p:nvPr/>
        </p:nvSpPr>
        <p:spPr bwMode="auto">
          <a:xfrm>
            <a:off x="685800" y="5643563"/>
            <a:ext cx="7772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s-MX" altLang="ja-JP" sz="800" dirty="0">
                <a:ea typeface="MS PGothic" pitchFamily="34" charset="-128"/>
                <a:cs typeface="Arial" pitchFamily="34" charset="0"/>
              </a:rPr>
              <a:t>Este material fue producido bajo la subvención </a:t>
            </a:r>
            <a:r>
              <a:rPr lang="es-MX" altLang="ja-JP" sz="800" dirty="0" err="1">
                <a:ea typeface="MS PGothic" pitchFamily="34" charset="-128"/>
                <a:cs typeface="Arial" pitchFamily="34" charset="0"/>
              </a:rPr>
              <a:t>SH</a:t>
            </a:r>
            <a:r>
              <a:rPr lang="es-MX" altLang="ja-JP" sz="800" dirty="0">
                <a:ea typeface="MS PGothic" pitchFamily="34" charset="-128"/>
                <a:cs typeface="Arial" pitchFamily="34" charset="0"/>
              </a:rPr>
              <a:t>-05055-</a:t>
            </a:r>
            <a:r>
              <a:rPr lang="es-MX" altLang="ja-JP" sz="800" dirty="0" err="1">
                <a:ea typeface="MS PGothic" pitchFamily="34" charset="-128"/>
                <a:cs typeface="Arial" pitchFamily="34" charset="0"/>
              </a:rPr>
              <a:t>SH8</a:t>
            </a:r>
            <a:r>
              <a:rPr lang="es-MX" altLang="ja-JP" sz="800" dirty="0">
                <a:ea typeface="MS PGothic" pitchFamily="34" charset="-128"/>
                <a:cs typeface="Arial" pitchFamily="34" charset="0"/>
              </a:rPr>
              <a:t> de la Administración de Seguridad y Salud Ocupacional, Departamento de Trabajo de los Estados Unidos. No refleja necesariamente los puntos de vista o las políticas del Departamento de Trabajo de los EE. UU., Ni la mención de nombres comerciales, productos comerciales u organizaciones implica el respaldo del Gobierno de los EE. UU.</a:t>
            </a:r>
            <a:endParaRPr lang="en-US" altLang="ja-JP" sz="800" dirty="0">
              <a:ea typeface="MS PGothic" pitchFamily="34" charset="-128"/>
              <a:cs typeface="Arial" pitchFamily="34" charset="0"/>
            </a:endParaRPr>
          </a:p>
        </p:txBody>
      </p:sp>
      <p:pic>
        <p:nvPicPr>
          <p:cNvPr id="260101" name="Picture 1" title="Smano Severamente Quemad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92263"/>
            <a:ext cx="51816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2</a:t>
            </a:fld>
            <a:endParaRPr lang="en-US" altLang="en-US"/>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n-US" altLang="en-US" dirty="0" smtClean="0">
                <a:solidFill>
                  <a:schemeClr val="tx1"/>
                </a:solidFill>
              </a:rPr>
              <a:t>Las </a:t>
            </a:r>
            <a:r>
              <a:rPr lang="en-US" altLang="en-US" dirty="0" err="1" smtClean="0">
                <a:solidFill>
                  <a:schemeClr val="tx1"/>
                </a:solidFill>
              </a:rPr>
              <a:t>Cinco</a:t>
            </a:r>
            <a:r>
              <a:rPr lang="en-US" altLang="en-US" dirty="0" smtClean="0">
                <a:solidFill>
                  <a:schemeClr val="tx1"/>
                </a:solidFill>
              </a:rPr>
              <a:t> </a:t>
            </a:r>
            <a:r>
              <a:rPr lang="en-US" altLang="en-US" dirty="0" err="1" smtClean="0">
                <a:solidFill>
                  <a:schemeClr val="tx1"/>
                </a:solidFill>
              </a:rPr>
              <a:t>Reglas</a:t>
            </a:r>
            <a:r>
              <a:rPr lang="en-US" altLang="en-US" dirty="0" smtClean="0">
                <a:solidFill>
                  <a:schemeClr val="tx1"/>
                </a:solidFill>
              </a:rPr>
              <a:t> </a:t>
            </a:r>
            <a:r>
              <a:rPr lang="en-US" altLang="en-US" dirty="0" err="1" smtClean="0">
                <a:solidFill>
                  <a:schemeClr val="tx1"/>
                </a:solidFill>
              </a:rPr>
              <a:t>Basicas</a:t>
            </a:r>
            <a:endParaRPr lang="en-US" altLang="en-US" dirty="0" smtClean="0">
              <a:solidFill>
                <a:schemeClr val="tx1"/>
              </a:solidFill>
            </a:endParaRPr>
          </a:p>
        </p:txBody>
      </p:sp>
      <p:sp>
        <p:nvSpPr>
          <p:cNvPr id="2" name="Content Placeholder 1"/>
          <p:cNvSpPr>
            <a:spLocks noGrp="1"/>
          </p:cNvSpPr>
          <p:nvPr>
            <p:ph idx="1"/>
          </p:nvPr>
        </p:nvSpPr>
        <p:spPr>
          <a:xfrm>
            <a:off x="457200" y="1417638"/>
            <a:ext cx="8229600" cy="5135562"/>
          </a:xfrm>
        </p:spPr>
        <p:txBody>
          <a:bodyPr/>
          <a:lstStyle/>
          <a:p>
            <a:pPr marL="0" indent="0" algn="just">
              <a:spcAft>
                <a:spcPct val="50000"/>
              </a:spcAft>
              <a:buNone/>
              <a:defRPr/>
            </a:pPr>
            <a:r>
              <a:rPr lang="es-MX" altLang="en-US" sz="2800" b="1" dirty="0" smtClean="0"/>
              <a:t> Nunca</a:t>
            </a:r>
            <a:endParaRPr lang="es-MX" altLang="en-US" sz="2800" b="1" dirty="0"/>
          </a:p>
          <a:p>
            <a:pPr marL="514350" indent="-514350" algn="just">
              <a:spcAft>
                <a:spcPct val="50000"/>
              </a:spcAft>
              <a:buFont typeface="+mj-lt"/>
              <a:buAutoNum type="arabicPeriod"/>
              <a:defRPr/>
            </a:pPr>
            <a:r>
              <a:rPr lang="es-MX" altLang="en-US" sz="2800" b="1" dirty="0" smtClean="0"/>
              <a:t>Trabaje </a:t>
            </a:r>
            <a:r>
              <a:rPr lang="es-MX" altLang="en-US" sz="2800" b="1" dirty="0"/>
              <a:t>en un sistema energizado</a:t>
            </a:r>
          </a:p>
          <a:p>
            <a:pPr marL="514350" indent="-514350" algn="just">
              <a:spcAft>
                <a:spcPct val="50000"/>
              </a:spcAft>
              <a:buFont typeface="+mj-lt"/>
              <a:buAutoNum type="arabicPeriod"/>
              <a:defRPr/>
            </a:pPr>
            <a:r>
              <a:rPr lang="es-MX" altLang="en-US" sz="2800" b="1" dirty="0" err="1" smtClean="0"/>
              <a:t>Operer</a:t>
            </a:r>
            <a:r>
              <a:rPr lang="es-MX" altLang="en-US" sz="2800" b="1" dirty="0" smtClean="0"/>
              <a:t> ningún </a:t>
            </a:r>
            <a:r>
              <a:rPr lang="es-MX" altLang="en-US" sz="2800" b="1" dirty="0"/>
              <a:t>dispositivo etiquetado</a:t>
            </a:r>
          </a:p>
          <a:p>
            <a:pPr marL="514350" indent="-514350" algn="just">
              <a:spcAft>
                <a:spcPct val="50000"/>
              </a:spcAft>
              <a:buFont typeface="+mj-lt"/>
              <a:buAutoNum type="arabicPeriod"/>
              <a:defRPr/>
            </a:pPr>
            <a:r>
              <a:rPr lang="es-MX" altLang="en-US" sz="2800" b="1" dirty="0"/>
              <a:t>  </a:t>
            </a:r>
            <a:r>
              <a:rPr lang="es-MX" altLang="en-US" sz="2800" b="1" dirty="0" smtClean="0"/>
              <a:t>Re-</a:t>
            </a:r>
            <a:r>
              <a:rPr lang="es-MX" altLang="en-US" sz="2800" b="1" dirty="0" err="1" smtClean="0"/>
              <a:t>Energize</a:t>
            </a:r>
            <a:r>
              <a:rPr lang="es-MX" altLang="en-US" sz="2800" b="1" dirty="0" smtClean="0"/>
              <a:t> </a:t>
            </a:r>
            <a:r>
              <a:rPr lang="es-MX" altLang="en-US" sz="2800" b="1" dirty="0"/>
              <a:t>sin el etiquetado adecuado</a:t>
            </a:r>
          </a:p>
          <a:p>
            <a:pPr marL="514350" indent="-514350" algn="just">
              <a:spcAft>
                <a:spcPct val="50000"/>
              </a:spcAft>
              <a:buFont typeface="+mj-lt"/>
              <a:buAutoNum type="arabicPeriod"/>
              <a:defRPr/>
            </a:pPr>
            <a:r>
              <a:rPr lang="es-MX" altLang="en-US" sz="2800" b="1" dirty="0"/>
              <a:t>Bloquee o etiquete un dispositivo a menos que esté autorizado</a:t>
            </a:r>
          </a:p>
          <a:p>
            <a:pPr marL="514350" indent="-514350">
              <a:spcAft>
                <a:spcPct val="50000"/>
              </a:spcAft>
              <a:buFont typeface="+mj-lt"/>
              <a:buAutoNum type="arabicPeriod"/>
              <a:defRPr/>
            </a:pPr>
            <a:r>
              <a:rPr lang="es-MX" altLang="en-US" sz="2800" b="1" dirty="0" smtClean="0"/>
              <a:t>Manipule </a:t>
            </a:r>
            <a:r>
              <a:rPr lang="es-MX" altLang="en-US" sz="2800" b="1" dirty="0"/>
              <a:t>o </a:t>
            </a:r>
            <a:r>
              <a:rPr lang="es-MX" altLang="en-US" sz="2800" b="1" dirty="0" smtClean="0"/>
              <a:t>elimine </a:t>
            </a:r>
            <a:r>
              <a:rPr lang="es-MX" altLang="en-US" sz="2800" b="1" dirty="0"/>
              <a:t>un candado o una etiqueta</a:t>
            </a:r>
            <a:endParaRPr lang="en-US" altLang="en-US" sz="2800" b="1" dirty="0" smtClean="0"/>
          </a:p>
          <a:p>
            <a:pPr>
              <a:defRPr/>
            </a:pPr>
            <a:endParaRPr lang="en-US" dirty="0"/>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20</a:t>
            </a:fld>
            <a:endParaRPr lang="en-US" altLang="en-US"/>
          </a:p>
        </p:txBody>
      </p:sp>
    </p:spTree>
    <p:extLst>
      <p:ext uri="{BB962C8B-B14F-4D97-AF65-F5344CB8AC3E}">
        <p14:creationId xmlns:p14="http://schemas.microsoft.com/office/powerpoint/2010/main" val="4117856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n-US" altLang="en-US" dirty="0" smtClean="0">
                <a:solidFill>
                  <a:schemeClr val="tx1"/>
                </a:solidFill>
              </a:rPr>
              <a:t>“</a:t>
            </a:r>
            <a:r>
              <a:rPr lang="en-US" altLang="en-US" dirty="0" err="1" smtClean="0">
                <a:solidFill>
                  <a:schemeClr val="tx1"/>
                </a:solidFill>
              </a:rPr>
              <a:t>Nuncas</a:t>
            </a:r>
            <a:r>
              <a:rPr lang="en-US" altLang="en-US" dirty="0" smtClean="0">
                <a:solidFill>
                  <a:schemeClr val="tx1"/>
                </a:solidFill>
              </a:rPr>
              <a:t>” </a:t>
            </a:r>
            <a:r>
              <a:rPr lang="en-US" altLang="en-US" dirty="0" err="1" smtClean="0">
                <a:solidFill>
                  <a:schemeClr val="tx1"/>
                </a:solidFill>
              </a:rPr>
              <a:t>Adicionales</a:t>
            </a:r>
            <a:endParaRPr lang="en-US" altLang="en-US" dirty="0" smtClean="0">
              <a:solidFill>
                <a:schemeClr val="tx1"/>
              </a:solidFill>
            </a:endParaRP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21</a:t>
            </a:fld>
            <a:endParaRPr lang="en-US" altLang="en-US"/>
          </a:p>
        </p:txBody>
      </p:sp>
      <p:pic>
        <p:nvPicPr>
          <p:cNvPr id="5" name="Picture 4" title="Never"/>
          <p:cNvPicPr>
            <a:picLocks noChangeAspect="1"/>
          </p:cNvPicPr>
          <p:nvPr/>
        </p:nvPicPr>
        <p:blipFill>
          <a:blip r:embed="rId3"/>
          <a:stretch>
            <a:fillRect/>
          </a:stretch>
        </p:blipFill>
        <p:spPr>
          <a:xfrm>
            <a:off x="2476500" y="1417638"/>
            <a:ext cx="4191000" cy="4191000"/>
          </a:xfrm>
          <a:prstGeom prst="rect">
            <a:avLst/>
          </a:prstGeom>
        </p:spPr>
      </p:pic>
    </p:spTree>
    <p:extLst>
      <p:ext uri="{BB962C8B-B14F-4D97-AF65-F5344CB8AC3E}">
        <p14:creationId xmlns:p14="http://schemas.microsoft.com/office/powerpoint/2010/main" val="1414449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noChangeArrowheads="1"/>
          </p:cNvSpPr>
          <p:nvPr>
            <p:ph type="title"/>
          </p:nvPr>
        </p:nvSpPr>
        <p:spPr/>
        <p:txBody>
          <a:bodyPr/>
          <a:lstStyle/>
          <a:p>
            <a:pPr algn="l"/>
            <a:r>
              <a:rPr lang="en-US" altLang="en-US" smtClean="0"/>
              <a:t>Haga</a:t>
            </a:r>
            <a:br>
              <a:rPr lang="en-US" altLang="en-US" smtClean="0"/>
            </a:br>
            <a:r>
              <a:rPr lang="en-US" altLang="en-US" sz="2800" smtClean="0"/>
              <a:t>¡</a:t>
            </a:r>
            <a:r>
              <a:rPr lang="es-MX" altLang="en-US" sz="2800" smtClean="0"/>
              <a:t>Cara Feliz con los Pulgares Arriba!</a:t>
            </a:r>
            <a:endParaRPr lang="en-US" altLang="en-US" sz="2800" smtClean="0"/>
          </a:p>
        </p:txBody>
      </p:sp>
      <p:pic>
        <p:nvPicPr>
          <p:cNvPr id="5" name="Content Placeholder 3" title="Cara Feliz con los Pulgares Arri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28800"/>
            <a:ext cx="48768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fld id="{2D5D8109-1A12-408B-82C4-4C3C6C4038A2}" type="slidenum">
              <a:rPr lang="en-US" altLang="en-US" smtClean="0"/>
              <a:pPr/>
              <a:t>22</a:t>
            </a:fld>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1"/>
          <p:cNvSpPr>
            <a:spLocks noGrp="1" noChangeArrowheads="1"/>
          </p:cNvSpPr>
          <p:nvPr>
            <p:ph type="title"/>
          </p:nvPr>
        </p:nvSpPr>
        <p:spPr>
          <a:xfrm>
            <a:off x="457200" y="609600"/>
            <a:ext cx="8229600" cy="808038"/>
          </a:xfrm>
        </p:spPr>
        <p:txBody>
          <a:bodyPr/>
          <a:lstStyle/>
          <a:p>
            <a:pPr algn="l"/>
            <a:r>
              <a:rPr lang="en-US" altLang="en-US" smtClean="0"/>
              <a:t>¡Tome Acción!</a:t>
            </a:r>
          </a:p>
        </p:txBody>
      </p:sp>
      <p:pic>
        <p:nvPicPr>
          <p:cNvPr id="292868" name="Picture 2" title="Tome Acc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1684338"/>
            <a:ext cx="607695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23</a:t>
            </a:fld>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noChangeArrowheads="1"/>
          </p:cNvSpPr>
          <p:nvPr>
            <p:ph type="title"/>
          </p:nvPr>
        </p:nvSpPr>
        <p:spPr/>
        <p:txBody>
          <a:bodyPr/>
          <a:lstStyle/>
          <a:p>
            <a:pPr algn="l"/>
            <a:r>
              <a:rPr lang="en-US" altLang="en-US" smtClean="0"/>
              <a:t>En Caso de una Emergencia</a:t>
            </a:r>
            <a:br>
              <a:rPr lang="en-US" altLang="en-US" smtClean="0"/>
            </a:br>
            <a:r>
              <a:rPr lang="en-US" altLang="en-US" sz="2600" smtClean="0"/>
              <a:t>¡Caricatura de Hombre Recibiendo una Descarga!</a:t>
            </a:r>
          </a:p>
        </p:txBody>
      </p:sp>
      <p:pic>
        <p:nvPicPr>
          <p:cNvPr id="294915" name="Content Placeholder 4" title="Caricatura de Hombre Recibiendo una Descarga"/>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905000"/>
            <a:ext cx="4495800" cy="4267200"/>
          </a:xfrm>
          <a:noFill/>
          <a:ln>
            <a:solidFill>
              <a:srgbClr val="000000"/>
            </a:solidFill>
            <a:miter lim="800000"/>
            <a:headEnd/>
            <a:tailEnd/>
          </a:ln>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24</a:t>
            </a:fld>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a:extLst>
              <a:ext uri="{FF2B5EF4-FFF2-40B4-BE49-F238E27FC236}"/>
            </a:extLst>
          </p:cNvPr>
          <p:cNvSpPr>
            <a:spLocks noGrp="1" noChangeArrowheads="1"/>
          </p:cNvSpPr>
          <p:nvPr>
            <p:ph type="title"/>
          </p:nvPr>
        </p:nvSpPr>
        <p:spPr/>
        <p:txBody>
          <a:bodyPr/>
          <a:lstStyle/>
          <a:p>
            <a:pPr algn="l" eaLnBrk="1" hangingPunct="1">
              <a:defRPr/>
            </a:pPr>
            <a:r>
              <a:rPr lang="en-US" dirty="0" err="1"/>
              <a:t>Capacitación</a:t>
            </a:r>
            <a:r>
              <a:rPr lang="en-US" dirty="0"/>
              <a:t/>
            </a:r>
            <a:br>
              <a:rPr lang="en-US" dirty="0"/>
            </a:br>
            <a:endParaRPr lang="en-US" i="1" dirty="0">
              <a:solidFill>
                <a:schemeClr val="tx1"/>
              </a:solidFill>
              <a:effectLst>
                <a:outerShdw blurRad="38100" dist="38100" dir="2700000" algn="tl">
                  <a:srgbClr val="000000"/>
                </a:outerShdw>
              </a:effectLst>
            </a:endParaRPr>
          </a:p>
        </p:txBody>
      </p:sp>
      <p:pic>
        <p:nvPicPr>
          <p:cNvPr id="296963" name="Picture 4" title="Capacit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172200" cy="4095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25</a:t>
            </a:fld>
            <a:endParaRPr lang="en-US"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fld id="{344BD416-6FB6-43B2-9E55-ABE24E558C71}" type="slidenum">
              <a:rPr lang="en-US" altLang="en-US" sz="1400"/>
              <a:pPr algn="r" eaLnBrk="1" hangingPunct="1">
                <a:spcBef>
                  <a:spcPct val="0"/>
                </a:spcBef>
                <a:buFontTx/>
                <a:buNone/>
              </a:pPr>
              <a:t>26</a:t>
            </a:fld>
            <a:endParaRPr lang="en-US" altLang="en-US" sz="1400"/>
          </a:p>
        </p:txBody>
      </p:sp>
      <p:sp>
        <p:nvSpPr>
          <p:cNvPr id="299011" name="Rectangle 2"/>
          <p:cNvSpPr>
            <a:spLocks noGrp="1" noChangeArrowheads="1"/>
          </p:cNvSpPr>
          <p:nvPr>
            <p:ph type="title" idx="4294967295"/>
          </p:nvPr>
        </p:nvSpPr>
        <p:spPr>
          <a:xfrm>
            <a:off x="457200" y="579438"/>
            <a:ext cx="8229600" cy="977900"/>
          </a:xfrm>
        </p:spPr>
        <p:txBody>
          <a:bodyPr/>
          <a:lstStyle/>
          <a:p>
            <a:pPr algn="l"/>
            <a:r>
              <a:rPr lang="en-US" altLang="en-US" dirty="0" err="1" smtClean="0"/>
              <a:t>Circule</a:t>
            </a:r>
            <a:r>
              <a:rPr lang="en-US" altLang="en-US" dirty="0" smtClean="0"/>
              <a:t> la </a:t>
            </a:r>
            <a:r>
              <a:rPr lang="en-US" altLang="en-US" dirty="0" err="1" smtClean="0"/>
              <a:t>Mejor</a:t>
            </a:r>
            <a:r>
              <a:rPr lang="en-US" altLang="en-US" dirty="0" smtClean="0"/>
              <a:t> </a:t>
            </a:r>
            <a:r>
              <a:rPr lang="en-US" altLang="en-US" dirty="0" err="1" smtClean="0"/>
              <a:t>Respuesta</a:t>
            </a:r>
            <a:r>
              <a:rPr lang="en-US" altLang="en-US" dirty="0" smtClean="0"/>
              <a:t/>
            </a:r>
            <a:br>
              <a:rPr lang="en-US" altLang="en-US" dirty="0" smtClean="0"/>
            </a:br>
            <a:r>
              <a:rPr lang="en-US" altLang="en-US" sz="2800" dirty="0" err="1" smtClean="0"/>
              <a:t>Examen</a:t>
            </a:r>
            <a:r>
              <a:rPr lang="en-US" altLang="en-US" sz="3600" dirty="0" smtClean="0"/>
              <a:t>	</a:t>
            </a:r>
          </a:p>
        </p:txBody>
      </p:sp>
      <p:sp>
        <p:nvSpPr>
          <p:cNvPr id="3" name="TextBox 2"/>
          <p:cNvSpPr txBox="1"/>
          <p:nvPr/>
        </p:nvSpPr>
        <p:spPr>
          <a:xfrm>
            <a:off x="3445165" y="2623066"/>
            <a:ext cx="1503938" cy="523220"/>
          </a:xfrm>
          <a:prstGeom prst="rect">
            <a:avLst/>
          </a:prstGeom>
          <a:noFill/>
        </p:spPr>
        <p:txBody>
          <a:bodyPr wrap="none" rtlCol="0">
            <a:spAutoFit/>
          </a:bodyPr>
          <a:lstStyle/>
          <a:p>
            <a:r>
              <a:rPr lang="en-US" sz="2800" dirty="0" err="1" smtClean="0"/>
              <a:t>Examen</a:t>
            </a:r>
            <a:endParaRPr lang="en-US" sz="2800" dirty="0"/>
          </a:p>
        </p:txBody>
      </p:sp>
      <p:sp>
        <p:nvSpPr>
          <p:cNvPr id="2" name="Slide Number Placeholder 1"/>
          <p:cNvSpPr>
            <a:spLocks noGrp="1"/>
          </p:cNvSpPr>
          <p:nvPr>
            <p:ph type="sldNum" sz="quarter" idx="11"/>
          </p:nvPr>
        </p:nvSpPr>
        <p:spPr/>
        <p:txBody>
          <a:bodyPr/>
          <a:lstStyle/>
          <a:p>
            <a:fld id="{55D8FCE1-EC49-4BA5-A970-25FB6E79C648}" type="slidenum">
              <a:rPr lang="en-US" altLang="en-US" smtClean="0"/>
              <a:pPr/>
              <a:t>26</a:t>
            </a:fld>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136EDFC-EDD6-4C0F-A6F4-6CF5242968A2}" type="slidenum">
              <a:rPr lang="en-US" altLang="en-US" smtClean="0"/>
              <a:pPr>
                <a:defRPr/>
              </a:pPr>
              <a:t>3</a:t>
            </a:fld>
            <a:endParaRPr lang="en-US" altLang="en-US"/>
          </a:p>
        </p:txBody>
      </p:sp>
      <p:pic>
        <p:nvPicPr>
          <p:cNvPr id="8" name="Content Placeholder 7" title="OSHA Logo"/>
          <p:cNvPicPr>
            <a:picLocks noGrp="1" noChangeAspect="1"/>
          </p:cNvPicPr>
          <p:nvPr>
            <p:ph idx="1"/>
          </p:nvPr>
        </p:nvPicPr>
        <p:blipFill>
          <a:blip r:embed="rId3"/>
          <a:stretch>
            <a:fillRect/>
          </a:stretch>
        </p:blipFill>
        <p:spPr>
          <a:xfrm>
            <a:off x="1213819" y="1676400"/>
            <a:ext cx="6716361" cy="4449763"/>
          </a:xfrm>
          <a:prstGeom prst="rect">
            <a:avLst/>
          </a:prstGeom>
        </p:spPr>
      </p:pic>
      <p:sp>
        <p:nvSpPr>
          <p:cNvPr id="7" name="Rectangle 2"/>
          <p:cNvSpPr>
            <a:spLocks noGrp="1" noChangeArrowheads="1"/>
          </p:cNvSpPr>
          <p:nvPr>
            <p:ph type="title"/>
          </p:nvPr>
        </p:nvSpPr>
        <p:spPr>
          <a:xfrm>
            <a:off x="533400" y="311150"/>
            <a:ext cx="7924800" cy="1822450"/>
          </a:xfrm>
          <a:noFill/>
        </p:spPr>
        <p:txBody>
          <a:bodyPr lIns="92075" tIns="46038" rIns="92075" bIns="46038"/>
          <a:lstStyle/>
          <a:p>
            <a:pPr algn="l"/>
            <a:r>
              <a:rPr lang="es-MX" altLang="en-US" dirty="0">
                <a:solidFill>
                  <a:schemeClr val="tx1"/>
                </a:solidFill>
              </a:rPr>
              <a:t>Contenido </a:t>
            </a:r>
            <a:r>
              <a:rPr lang="es-MX" altLang="en-US" dirty="0" smtClean="0">
                <a:solidFill>
                  <a:schemeClr val="tx1"/>
                </a:solidFill>
              </a:rPr>
              <a:t>General de </a:t>
            </a:r>
            <a:r>
              <a:rPr lang="es-MX" altLang="en-US" dirty="0">
                <a:solidFill>
                  <a:schemeClr val="tx1"/>
                </a:solidFill>
              </a:rPr>
              <a:t>la </a:t>
            </a:r>
            <a:r>
              <a:rPr lang="es-MX" altLang="en-US" dirty="0" smtClean="0">
                <a:solidFill>
                  <a:schemeClr val="tx1"/>
                </a:solidFill>
              </a:rPr>
              <a:t>Capacitación</a:t>
            </a:r>
            <a:r>
              <a:rPr lang="en-US" altLang="en-US" dirty="0" smtClean="0"/>
              <a:t/>
            </a:r>
            <a:br>
              <a:rPr lang="en-US" altLang="en-US" dirty="0" smtClean="0"/>
            </a:br>
            <a:r>
              <a:rPr lang="en-US" altLang="en-US" sz="2800" dirty="0" smtClean="0"/>
              <a:t>Logo</a:t>
            </a:r>
            <a:r>
              <a:rPr lang="en-US" altLang="en-US" dirty="0" smtClean="0"/>
              <a:t> </a:t>
            </a:r>
            <a:r>
              <a:rPr lang="en-US" altLang="en-US" sz="2800" dirty="0" smtClean="0"/>
              <a:t>de</a:t>
            </a:r>
            <a:r>
              <a:rPr lang="en-US" altLang="en-US" dirty="0" smtClean="0"/>
              <a:t> </a:t>
            </a:r>
            <a:r>
              <a:rPr lang="en-US" altLang="en-US" sz="2800" dirty="0" smtClean="0"/>
              <a:t>OSHA</a:t>
            </a:r>
          </a:p>
        </p:txBody>
      </p:sp>
    </p:spTree>
    <p:extLst>
      <p:ext uri="{BB962C8B-B14F-4D97-AF65-F5344CB8AC3E}">
        <p14:creationId xmlns:p14="http://schemas.microsoft.com/office/powerpoint/2010/main" val="1326264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136EDFC-EDD6-4C0F-A6F4-6CF5242968A2}" type="slidenum">
              <a:rPr lang="en-US" altLang="en-US" smtClean="0"/>
              <a:pPr>
                <a:defRPr/>
              </a:pPr>
              <a:t>4</a:t>
            </a:fld>
            <a:endParaRPr lang="en-US" altLang="en-US"/>
          </a:p>
        </p:txBody>
      </p:sp>
      <p:sp>
        <p:nvSpPr>
          <p:cNvPr id="7" name="Rectangle 2"/>
          <p:cNvSpPr>
            <a:spLocks noGrp="1" noChangeArrowheads="1"/>
          </p:cNvSpPr>
          <p:nvPr>
            <p:ph type="title"/>
          </p:nvPr>
        </p:nvSpPr>
        <p:spPr>
          <a:xfrm>
            <a:off x="304800" y="76200"/>
            <a:ext cx="8534400" cy="1600200"/>
          </a:xfrm>
          <a:noFill/>
        </p:spPr>
        <p:txBody>
          <a:bodyPr lIns="92075" tIns="46038" rIns="92075" bIns="46038"/>
          <a:lstStyle/>
          <a:p>
            <a:pPr algn="l"/>
            <a:r>
              <a:rPr lang="en-US" altLang="en-US" dirty="0" err="1"/>
              <a:t>Requisitos</a:t>
            </a:r>
            <a:r>
              <a:rPr lang="en-US" altLang="en-US" dirty="0"/>
              <a:t> de </a:t>
            </a:r>
            <a:r>
              <a:rPr lang="en-US" altLang="en-US" dirty="0" err="1" smtClean="0"/>
              <a:t>Capacitación</a:t>
            </a:r>
            <a:r>
              <a:rPr lang="en-US" altLang="en-US" dirty="0" smtClean="0"/>
              <a:t> </a:t>
            </a:r>
            <a:r>
              <a:rPr lang="en-US" altLang="en-US" dirty="0" err="1" smtClean="0"/>
              <a:t>Adicionales</a:t>
            </a:r>
            <a:r>
              <a:rPr lang="en-US" altLang="en-US" dirty="0" smtClean="0"/>
              <a:t> </a:t>
            </a:r>
            <a:br>
              <a:rPr lang="en-US" altLang="en-US" dirty="0" smtClean="0"/>
            </a:br>
            <a:r>
              <a:rPr lang="en-US" altLang="en-US" sz="2800" dirty="0" err="1"/>
              <a:t>Disyuntor</a:t>
            </a:r>
            <a:r>
              <a:rPr lang="en-US" altLang="en-US" sz="2800" dirty="0"/>
              <a:t> </a:t>
            </a:r>
            <a:r>
              <a:rPr lang="en-US" altLang="en-US" sz="2800" dirty="0" err="1" smtClean="0"/>
              <a:t>Bloqueado</a:t>
            </a:r>
            <a:endParaRPr lang="en-US" altLang="en-US" sz="2800" dirty="0" smtClean="0"/>
          </a:p>
        </p:txBody>
      </p:sp>
      <p:pic>
        <p:nvPicPr>
          <p:cNvPr id="3" name="Picture 2" title="Locked Out Circuit Breaker"/>
          <p:cNvPicPr>
            <a:picLocks noChangeAspect="1"/>
          </p:cNvPicPr>
          <p:nvPr/>
        </p:nvPicPr>
        <p:blipFill>
          <a:blip r:embed="rId3"/>
          <a:stretch>
            <a:fillRect/>
          </a:stretch>
        </p:blipFill>
        <p:spPr>
          <a:xfrm>
            <a:off x="1295400" y="1676400"/>
            <a:ext cx="6666551" cy="4446538"/>
          </a:xfrm>
          <a:prstGeom prst="rect">
            <a:avLst/>
          </a:prstGeom>
          <a:ln>
            <a:solidFill>
              <a:schemeClr val="tx1"/>
            </a:solidFill>
          </a:ln>
        </p:spPr>
      </p:pic>
    </p:spTree>
    <p:extLst>
      <p:ext uri="{BB962C8B-B14F-4D97-AF65-F5344CB8AC3E}">
        <p14:creationId xmlns:p14="http://schemas.microsoft.com/office/powerpoint/2010/main" val="51951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685800" y="274638"/>
            <a:ext cx="7772400" cy="1143000"/>
          </a:xfrm>
        </p:spPr>
        <p:txBody>
          <a:bodyPr/>
          <a:lstStyle/>
          <a:p>
            <a:pPr algn="l"/>
            <a:r>
              <a:rPr lang="en-US" altLang="en-US" smtClean="0"/>
              <a:t>Términos Comunes – Amperes</a:t>
            </a:r>
            <a:br>
              <a:rPr lang="en-US" altLang="en-US" smtClean="0"/>
            </a:br>
            <a:r>
              <a:rPr lang="en-US" altLang="en-US" sz="2800" smtClean="0"/>
              <a:t>Letrero de Peligro Alto Voltage </a:t>
            </a:r>
          </a:p>
        </p:txBody>
      </p:sp>
      <p:pic>
        <p:nvPicPr>
          <p:cNvPr id="262147" name="Picture 3" title="Letrero de Peligro Alto Vol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70104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5</a:t>
            </a:fld>
            <a:endParaRPr lang="en-US" alt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685800" y="274638"/>
            <a:ext cx="7772400" cy="1143000"/>
          </a:xfrm>
          <a:ln>
            <a:solidFill>
              <a:schemeClr val="bg1"/>
            </a:solidFill>
            <a:miter lim="800000"/>
            <a:headEnd/>
            <a:tailEnd/>
          </a:ln>
        </p:spPr>
        <p:txBody>
          <a:bodyPr/>
          <a:lstStyle/>
          <a:p>
            <a:pPr algn="l"/>
            <a:r>
              <a:rPr lang="en-US" altLang="en-US" smtClean="0"/>
              <a:t>Términos Comunes</a:t>
            </a:r>
            <a:br>
              <a:rPr lang="en-US" altLang="en-US" smtClean="0"/>
            </a:br>
            <a:r>
              <a:rPr lang="en-US" altLang="en-US" smtClean="0"/>
              <a:t>– Conección a Tierra </a:t>
            </a:r>
          </a:p>
        </p:txBody>
      </p:sp>
      <p:pic>
        <p:nvPicPr>
          <p:cNvPr id="264195" name="Picture 1" title="Terminos Comunes Coneccion a Tierr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652588"/>
            <a:ext cx="5857875" cy="3552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6</a:t>
            </a:fld>
            <a:endParaRPr lang="en-US" alt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algn="l"/>
            <a:r>
              <a:rPr lang="en-US" altLang="en-US" smtClean="0"/>
              <a:t>Fuentes Eléctricas a Bordo </a:t>
            </a:r>
            <a:r>
              <a:rPr lang="en-US" altLang="en-US" sz="2800" smtClean="0"/>
              <a:t>Diagrama de Fujo de Fuentes Eléctricas</a:t>
            </a:r>
          </a:p>
        </p:txBody>
      </p:sp>
      <p:pic>
        <p:nvPicPr>
          <p:cNvPr id="266243" name="Picture 3" descr="Electrical Circuits and Distribution Bo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9248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7</a:t>
            </a:fld>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457200" y="274638"/>
            <a:ext cx="8229600" cy="1325562"/>
          </a:xfrm>
        </p:spPr>
        <p:txBody>
          <a:bodyPr/>
          <a:lstStyle/>
          <a:p>
            <a:pPr algn="l"/>
            <a:r>
              <a:rPr lang="en-US" altLang="en-US" smtClean="0"/>
              <a:t>Peligros No Eléctricos</a:t>
            </a:r>
            <a:br>
              <a:rPr lang="en-US" altLang="en-US" smtClean="0"/>
            </a:br>
            <a:r>
              <a:rPr lang="en-US" altLang="en-US" sz="2800" smtClean="0"/>
              <a:t>Trabajador de Astillero Cerrando una</a:t>
            </a:r>
            <a:br>
              <a:rPr lang="en-US" altLang="en-US" sz="2800" smtClean="0"/>
            </a:br>
            <a:r>
              <a:rPr lang="en-US" altLang="en-US" sz="2800" smtClean="0"/>
              <a:t>Válvula</a:t>
            </a:r>
          </a:p>
        </p:txBody>
      </p:sp>
      <p:pic>
        <p:nvPicPr>
          <p:cNvPr id="268291" name="Picture 3" title="Trabajador de Astillero Cerrando una Valvula">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0200"/>
            <a:ext cx="7086600" cy="4311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8</a:t>
            </a:fld>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algn="l"/>
            <a:r>
              <a:rPr lang="en-US" altLang="en-US" smtClean="0"/>
              <a:t>Candado-Etiquetado</a:t>
            </a:r>
            <a:br>
              <a:rPr lang="en-US" altLang="en-US" smtClean="0"/>
            </a:br>
            <a:r>
              <a:rPr lang="en-US" altLang="en-US" sz="2800" smtClean="0"/>
              <a:t>Placa de Circuito con Etiquetas Rojas</a:t>
            </a:r>
          </a:p>
        </p:txBody>
      </p:sp>
      <p:sp>
        <p:nvSpPr>
          <p:cNvPr id="270339" name="Rectangle 3"/>
          <p:cNvSpPr>
            <a:spLocks noGrp="1" noChangeArrowheads="1"/>
          </p:cNvSpPr>
          <p:nvPr>
            <p:ph type="body" idx="1"/>
          </p:nvPr>
        </p:nvSpPr>
        <p:spPr/>
        <p:txBody>
          <a:bodyPr/>
          <a:lstStyle/>
          <a:p>
            <a:endParaRPr lang="en-US" altLang="en-US" smtClean="0"/>
          </a:p>
        </p:txBody>
      </p:sp>
      <p:pic>
        <p:nvPicPr>
          <p:cNvPr id="270340" name="Picture 4" title="Placa de Circuito con Etiquetas Rojas DA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620000" cy="4191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9</a:t>
            </a:fld>
            <a:endParaRPr lang="en-US"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27088</TotalTime>
  <Words>3419</Words>
  <Application>Microsoft Office PowerPoint</Application>
  <PresentationFormat>On-screen Show (4:3)</PresentationFormat>
  <Paragraphs>372</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MS PGothic</vt:lpstr>
      <vt:lpstr>Arial</vt:lpstr>
      <vt:lpstr>Calibri</vt:lpstr>
      <vt:lpstr>ITCFranklinGothic LT Book</vt:lpstr>
      <vt:lpstr>Times New Roman</vt:lpstr>
      <vt:lpstr>Default Design</vt:lpstr>
      <vt:lpstr>Seguridad Eléctrica/Candado-Etiquetado Etiqueta Siendo Escrita </vt:lpstr>
      <vt:lpstr>Tópicos Mano Severamente Quemada</vt:lpstr>
      <vt:lpstr>Contenido General de la Capacitación Logo de OSHA</vt:lpstr>
      <vt:lpstr>Requisitos de Capacitación Adicionales  Disyuntor Bloqueado</vt:lpstr>
      <vt:lpstr>Términos Comunes – Amperes Letrero de Peligro Alto Voltage </vt:lpstr>
      <vt:lpstr>Términos Comunes – Conección a Tierra </vt:lpstr>
      <vt:lpstr>Fuentes Eléctricas a Bordo Diagrama de Fujo de Fuentes Eléctricas</vt:lpstr>
      <vt:lpstr>Peligros No Eléctricos Trabajador de Astillero Cerrando una Válvula</vt:lpstr>
      <vt:lpstr>Candado-Etiquetado Placa de Circuito con Etiquetas Rojas</vt:lpstr>
      <vt:lpstr>Terminología-Empleado Afectado Etiqueta Roja</vt:lpstr>
      <vt:lpstr>Dispositivos de Sobre Corriente Panel de Interruptor de Circuito</vt:lpstr>
      <vt:lpstr>Palabra Clave:  ¡Des-Energizar! Circuito Bloqueado y Etiquetado</vt:lpstr>
      <vt:lpstr>Energía Peligrosa/Teminología  EXAMEN </vt:lpstr>
      <vt:lpstr>Los Sistemas de su Empresa Gráfica de Candado-Etiqueta </vt:lpstr>
      <vt:lpstr> Candado/Etiquetado en Muelles / Astilleros Dispositivo de Bloqueo </vt:lpstr>
      <vt:lpstr>Etiquetando un Buque de la Naval Etiquetado Incorrecto</vt:lpstr>
      <vt:lpstr>Colocación Apropiada de las Etiquetas Colocación Apropiada de las Etiquetas en Interruptores/Válvulas</vt:lpstr>
      <vt:lpstr>Examen Métodos de Etiquetado Correcto en Interruptores/Válvulas</vt:lpstr>
      <vt:lpstr>Qué Hacer y No Hacer Persona Autorizada Escribiendo una Etiqueta </vt:lpstr>
      <vt:lpstr>Las Cinco Reglas Basicas</vt:lpstr>
      <vt:lpstr>“Nuncas” Adicionales</vt:lpstr>
      <vt:lpstr>Haga ¡Cara Feliz con los Pulgares Arriba!</vt:lpstr>
      <vt:lpstr>¡Tome Acción!</vt:lpstr>
      <vt:lpstr>En Caso de una Emergencia ¡Caricatura de Hombre Recibiendo una Descarga!</vt:lpstr>
      <vt:lpstr>Capacitación </vt:lpstr>
      <vt:lpstr>Circule la Mejor Respuesta Examen </vt:lpstr>
    </vt:vector>
  </TitlesOfParts>
  <Company>QTS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dc:title>
  <dc:creator>Owner</dc:creator>
  <cp:lastModifiedBy>Tom</cp:lastModifiedBy>
  <cp:revision>728</cp:revision>
  <cp:lastPrinted>2018-12-27T18:37:36Z</cp:lastPrinted>
  <dcterms:created xsi:type="dcterms:W3CDTF">2009-10-20T22:52:57Z</dcterms:created>
  <dcterms:modified xsi:type="dcterms:W3CDTF">2020-03-30T21:40:50Z</dcterms:modified>
</cp:coreProperties>
</file>