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1120" r:id="rId2"/>
    <p:sldId id="1187" r:id="rId3"/>
    <p:sldId id="1121" r:id="rId4"/>
    <p:sldId id="1203" r:id="rId5"/>
    <p:sldId id="1122" r:id="rId6"/>
    <p:sldId id="1205" r:id="rId7"/>
    <p:sldId id="1124" r:id="rId8"/>
    <p:sldId id="1195" r:id="rId9"/>
    <p:sldId id="1196" r:id="rId10"/>
    <p:sldId id="1197" r:id="rId11"/>
    <p:sldId id="1198" r:id="rId12"/>
    <p:sldId id="1199" r:id="rId13"/>
    <p:sldId id="1200" r:id="rId14"/>
    <p:sldId id="1201" r:id="rId15"/>
    <p:sldId id="1202" r:id="rId16"/>
    <p:sldId id="515" r:id="rId17"/>
    <p:sldId id="1206" r:id="rId18"/>
    <p:sldId id="1174" r:id="rId19"/>
    <p:sldId id="1175" r:id="rId20"/>
    <p:sldId id="1176" r:id="rId21"/>
    <p:sldId id="1177" r:id="rId22"/>
    <p:sldId id="1188" r:id="rId23"/>
    <p:sldId id="1189" r:id="rId24"/>
    <p:sldId id="1178" r:id="rId25"/>
    <p:sldId id="1191" r:id="rId26"/>
    <p:sldId id="1192" r:id="rId27"/>
    <p:sldId id="1193" r:id="rId28"/>
    <p:sldId id="1194" r:id="rId29"/>
    <p:sldId id="524" r:id="rId30"/>
    <p:sldId id="1165" r:id="rId31"/>
    <p:sldId id="1180" r:id="rId32"/>
    <p:sldId id="1182" r:id="rId33"/>
    <p:sldId id="1184" r:id="rId34"/>
    <p:sldId id="1185" r:id="rId35"/>
    <p:sldId id="1186" r:id="rId36"/>
    <p:sldId id="1130" r:id="rId37"/>
    <p:sldId id="547" r:id="rId38"/>
    <p:sldId id="548" r:id="rId39"/>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966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42" autoAdjust="0"/>
    <p:restoredTop sz="94364" autoAdjust="0"/>
  </p:normalViewPr>
  <p:slideViewPr>
    <p:cSldViewPr>
      <p:cViewPr varScale="1">
        <p:scale>
          <a:sx n="68" d="100"/>
          <a:sy n="68" d="100"/>
        </p:scale>
        <p:origin x="78" y="22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3314"/>
    </p:cViewPr>
  </p:sorterViewPr>
  <p:notesViewPr>
    <p:cSldViewPr>
      <p:cViewPr varScale="1">
        <p:scale>
          <a:sx n="60" d="100"/>
          <a:sy n="60" d="100"/>
        </p:scale>
        <p:origin x="1956" y="6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a:extLst>
              <a:ext uri="{FF2B5EF4-FFF2-40B4-BE49-F238E27FC236}"/>
            </a:extLst>
          </p:cNvPr>
          <p:cNvSpPr>
            <a:spLocks noGrp="1" noChangeArrowheads="1"/>
          </p:cNvSpPr>
          <p:nvPr>
            <p:ph type="hdr" sz="quarter"/>
          </p:nvPr>
        </p:nvSpPr>
        <p:spPr bwMode="auto">
          <a:xfrm>
            <a:off x="0" y="0"/>
            <a:ext cx="3036888" cy="46672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eaLnBrk="1" hangingPunct="1">
              <a:defRPr sz="1200">
                <a:latin typeface="Arial" charset="0"/>
              </a:defRPr>
            </a:lvl1pPr>
          </a:lstStyle>
          <a:p>
            <a:pPr>
              <a:defRPr/>
            </a:pPr>
            <a:r>
              <a:rPr lang="en-US"/>
              <a:t>SDSRA-S2P2</a:t>
            </a:r>
          </a:p>
        </p:txBody>
      </p:sp>
      <p:sp>
        <p:nvSpPr>
          <p:cNvPr id="76803" name="Rectangle 3">
            <a:extLst>
              <a:ext uri="{FF2B5EF4-FFF2-40B4-BE49-F238E27FC236}"/>
            </a:extLst>
          </p:cNvPr>
          <p:cNvSpPr>
            <a:spLocks noGrp="1" noChangeArrowheads="1"/>
          </p:cNvSpPr>
          <p:nvPr>
            <p:ph type="dt" sz="quarter" idx="1"/>
          </p:nvPr>
        </p:nvSpPr>
        <p:spPr bwMode="auto">
          <a:xfrm>
            <a:off x="3971925" y="0"/>
            <a:ext cx="3036888" cy="46672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eaLnBrk="1" hangingPunct="1">
              <a:defRPr sz="1200">
                <a:latin typeface="Arial" charset="0"/>
              </a:defRPr>
            </a:lvl1pPr>
          </a:lstStyle>
          <a:p>
            <a:pPr>
              <a:defRPr/>
            </a:pPr>
            <a:fld id="{D94AA332-309E-45BD-9026-C5959E0D6EED}" type="datetimeFigureOut">
              <a:rPr lang="en-US"/>
              <a:pPr>
                <a:defRPr/>
              </a:pPr>
              <a:t>3/31/2020</a:t>
            </a:fld>
            <a:endParaRPr lang="en-US" dirty="0"/>
          </a:p>
        </p:txBody>
      </p:sp>
      <p:sp>
        <p:nvSpPr>
          <p:cNvPr id="76804" name="Rectangle 4">
            <a:extLst>
              <a:ext uri="{FF2B5EF4-FFF2-40B4-BE49-F238E27FC236}"/>
            </a:extLst>
          </p:cNvPr>
          <p:cNvSpPr>
            <a:spLocks noGrp="1" noChangeArrowheads="1"/>
          </p:cNvSpPr>
          <p:nvPr>
            <p:ph type="ftr" sz="quarter" idx="2"/>
          </p:nvPr>
        </p:nvSpPr>
        <p:spPr bwMode="auto">
          <a:xfrm>
            <a:off x="0" y="8829675"/>
            <a:ext cx="3036888" cy="465138"/>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76805" name="Rectangle 5">
            <a:extLst>
              <a:ext uri="{FF2B5EF4-FFF2-40B4-BE49-F238E27FC236}"/>
            </a:extLst>
          </p:cNvPr>
          <p:cNvSpPr>
            <a:spLocks noGrp="1" noChangeArrowheads="1"/>
          </p:cNvSpPr>
          <p:nvPr>
            <p:ph type="sldNum" sz="quarter" idx="3"/>
          </p:nvPr>
        </p:nvSpPr>
        <p:spPr bwMode="auto">
          <a:xfrm>
            <a:off x="3971925" y="8829675"/>
            <a:ext cx="3036888" cy="465138"/>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eaLnBrk="1" hangingPunct="1">
              <a:defRPr sz="1200"/>
            </a:lvl1pPr>
          </a:lstStyle>
          <a:p>
            <a:fld id="{8C9332D8-ACEA-4F43-8BB6-D71F1188F929}" type="slidenum">
              <a:rPr lang="en-US" altLang="en-US"/>
              <a:pPr/>
              <a:t>‹#›</a:t>
            </a:fld>
            <a:endParaRPr lang="en-US" altLang="en-US"/>
          </a:p>
        </p:txBody>
      </p:sp>
    </p:spTree>
    <p:extLst>
      <p:ext uri="{BB962C8B-B14F-4D97-AF65-F5344CB8AC3E}">
        <p14:creationId xmlns:p14="http://schemas.microsoft.com/office/powerpoint/2010/main" val="4164146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extLst>
          </p:cNvPr>
          <p:cNvSpPr>
            <a:spLocks noGrp="1" noChangeArrowheads="1"/>
          </p:cNvSpPr>
          <p:nvPr>
            <p:ph type="hdr" sz="quarter"/>
          </p:nvPr>
        </p:nvSpPr>
        <p:spPr bwMode="auto">
          <a:xfrm>
            <a:off x="0" y="0"/>
            <a:ext cx="3036888" cy="46672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eaLnBrk="1" hangingPunct="1">
              <a:defRPr sz="1200">
                <a:latin typeface="Arial" charset="0"/>
              </a:defRPr>
            </a:lvl1pPr>
          </a:lstStyle>
          <a:p>
            <a:pPr>
              <a:defRPr/>
            </a:pPr>
            <a:r>
              <a:rPr lang="en-US"/>
              <a:t>SDSRA-S2P2</a:t>
            </a:r>
          </a:p>
        </p:txBody>
      </p:sp>
      <p:sp>
        <p:nvSpPr>
          <p:cNvPr id="5123" name="Rectangle 3">
            <a:extLst>
              <a:ext uri="{FF2B5EF4-FFF2-40B4-BE49-F238E27FC236}"/>
            </a:extLst>
          </p:cNvPr>
          <p:cNvSpPr>
            <a:spLocks noGrp="1" noChangeArrowheads="1"/>
          </p:cNvSpPr>
          <p:nvPr>
            <p:ph type="dt" idx="1"/>
          </p:nvPr>
        </p:nvSpPr>
        <p:spPr bwMode="auto">
          <a:xfrm>
            <a:off x="3971925" y="0"/>
            <a:ext cx="3036888" cy="46672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eaLnBrk="1" hangingPunct="1">
              <a:defRPr sz="1200">
                <a:latin typeface="Arial" charset="0"/>
              </a:defRPr>
            </a:lvl1pPr>
          </a:lstStyle>
          <a:p>
            <a:pPr>
              <a:defRPr/>
            </a:pPr>
            <a:fld id="{C324082A-144D-4BD0-BD21-940477172969}" type="datetimeFigureOut">
              <a:rPr lang="en-US"/>
              <a:pPr>
                <a:defRPr/>
              </a:pPr>
              <a:t>3/31/2020</a:t>
            </a:fld>
            <a:endParaRPr lang="en-US" dirty="0"/>
          </a:p>
        </p:txBody>
      </p:sp>
      <p:sp>
        <p:nvSpPr>
          <p:cNvPr id="6148" name="Rectangle 4"/>
          <p:cNvSpPr>
            <a:spLocks noGrp="1" noRot="1" noChangeAspect="1" noChangeArrowheads="1" noTextEdit="1"/>
          </p:cNvSpPr>
          <p:nvPr>
            <p:ph type="sldImg" idx="2"/>
          </p:nvPr>
        </p:nvSpPr>
        <p:spPr bwMode="auto">
          <a:xfrm>
            <a:off x="1184275" y="698500"/>
            <a:ext cx="4641850" cy="3482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extLst>
          </p:cNvPr>
          <p:cNvSpPr>
            <a:spLocks noGrp="1" noChangeArrowheads="1"/>
          </p:cNvSpPr>
          <p:nvPr>
            <p:ph type="body" sz="quarter" idx="3"/>
          </p:nvPr>
        </p:nvSpPr>
        <p:spPr bwMode="auto">
          <a:xfrm>
            <a:off x="700088" y="4414838"/>
            <a:ext cx="5610225" cy="4183062"/>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a:extLst>
              <a:ext uri="{FF2B5EF4-FFF2-40B4-BE49-F238E27FC236}"/>
            </a:extLst>
          </p:cNvPr>
          <p:cNvSpPr>
            <a:spLocks noGrp="1" noChangeArrowheads="1"/>
          </p:cNvSpPr>
          <p:nvPr>
            <p:ph type="ftr" sz="quarter" idx="4"/>
          </p:nvPr>
        </p:nvSpPr>
        <p:spPr bwMode="auto">
          <a:xfrm>
            <a:off x="0" y="8829675"/>
            <a:ext cx="3036888" cy="465138"/>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5127" name="Rectangle 7">
            <a:extLst>
              <a:ext uri="{FF2B5EF4-FFF2-40B4-BE49-F238E27FC236}"/>
            </a:extLst>
          </p:cNvPr>
          <p:cNvSpPr>
            <a:spLocks noGrp="1" noChangeArrowheads="1"/>
          </p:cNvSpPr>
          <p:nvPr>
            <p:ph type="sldNum" sz="quarter" idx="5"/>
          </p:nvPr>
        </p:nvSpPr>
        <p:spPr bwMode="auto">
          <a:xfrm>
            <a:off x="3971925" y="8829675"/>
            <a:ext cx="3036888" cy="465138"/>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eaLnBrk="1" hangingPunct="1">
              <a:defRPr sz="1200"/>
            </a:lvl1pPr>
          </a:lstStyle>
          <a:p>
            <a:fld id="{4062EB75-5E4D-4324-BD1E-F75D8ADBFDD2}" type="slidenum">
              <a:rPr lang="en-US" altLang="en-US"/>
              <a:pPr/>
              <a:t>‹#›</a:t>
            </a:fld>
            <a:endParaRPr lang="en-US" altLang="en-US"/>
          </a:p>
        </p:txBody>
      </p:sp>
    </p:spTree>
    <p:extLst>
      <p:ext uri="{BB962C8B-B14F-4D97-AF65-F5344CB8AC3E}">
        <p14:creationId xmlns:p14="http://schemas.microsoft.com/office/powerpoint/2010/main" val="203538064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7B4A79A7-7167-4A98-803B-47417CE589AB}" type="slidenum">
              <a:rPr lang="en-US" altLang="en-US"/>
              <a:pPr>
                <a:spcBef>
                  <a:spcPct val="0"/>
                </a:spcBef>
              </a:pPr>
              <a:t>1</a:t>
            </a:fld>
            <a:endParaRPr lang="en-US" altLang="en-US"/>
          </a:p>
        </p:txBody>
      </p:sp>
      <p:sp>
        <p:nvSpPr>
          <p:cNvPr id="302083" name="Rectangle 2"/>
          <p:cNvSpPr>
            <a:spLocks noGrp="1" noRot="1" noChangeAspect="1" noChangeArrowheads="1" noTextEdit="1"/>
          </p:cNvSpPr>
          <p:nvPr>
            <p:ph type="sldImg"/>
          </p:nvPr>
        </p:nvSpPr>
        <p:spPr>
          <a:xfrm>
            <a:off x="1238250" y="739775"/>
            <a:ext cx="4533900" cy="3402013"/>
          </a:xfrm>
          <a:ln/>
        </p:spPr>
      </p:sp>
      <p:sp>
        <p:nvSpPr>
          <p:cNvPr id="302084" name="Rectangle 3"/>
          <p:cNvSpPr>
            <a:spLocks noGrp="1" noChangeArrowheads="1"/>
          </p:cNvSpPr>
          <p:nvPr>
            <p:ph type="body" idx="1"/>
          </p:nvPr>
        </p:nvSpPr>
        <p:spPr>
          <a:xfrm>
            <a:off x="933450" y="4478338"/>
            <a:ext cx="5143500" cy="4132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dirty="0" smtClean="0">
                <a:solidFill>
                  <a:srgbClr val="000000"/>
                </a:solidFill>
                <a:latin typeface="Arial" pitchFamily="34" charset="0"/>
              </a:rPr>
              <a:t>Espacios Confinados</a:t>
            </a:r>
          </a:p>
          <a:p>
            <a:r>
              <a:rPr lang="es-MX" altLang="en-US" dirty="0">
                <a:solidFill>
                  <a:srgbClr val="000000"/>
                </a:solidFill>
                <a:latin typeface="Arial" pitchFamily="34" charset="0"/>
              </a:rPr>
              <a:t>Requisito de </a:t>
            </a:r>
            <a:r>
              <a:rPr lang="es-MX" altLang="en-US" dirty="0" err="1">
                <a:solidFill>
                  <a:srgbClr val="000000"/>
                </a:solidFill>
                <a:latin typeface="Arial" pitchFamily="34" charset="0"/>
              </a:rPr>
              <a:t>OSHA</a:t>
            </a:r>
            <a:endParaRPr lang="es-MX" altLang="en-US" dirty="0">
              <a:solidFill>
                <a:srgbClr val="000000"/>
              </a:solidFill>
              <a:latin typeface="Arial" pitchFamily="34" charset="0"/>
            </a:endParaRPr>
          </a:p>
          <a:p>
            <a:r>
              <a:rPr lang="es-MX" altLang="en-US" dirty="0">
                <a:solidFill>
                  <a:srgbClr val="000000"/>
                </a:solidFill>
                <a:latin typeface="Arial" pitchFamily="34" charset="0"/>
              </a:rPr>
              <a:t>1) El empleador se asegurará de que cada empleado que ingrese a un espacio cerrado o cerrado y otras áreas con atmósferas peligrosas esté capacitado para realizar todas las tareas requeridas de manera segura.</a:t>
            </a:r>
          </a:p>
          <a:p>
            <a:r>
              <a:rPr lang="es-MX" altLang="en-US" dirty="0" smtClean="0">
                <a:solidFill>
                  <a:srgbClr val="000000"/>
                </a:solidFill>
                <a:latin typeface="Arial" pitchFamily="34" charset="0"/>
              </a:rPr>
              <a:t>A bordo del barco hay muchos espacios que se consideran "espacios confinados". Tienen esta designación porque, si bien no están necesariamente diseñados para las personas, son lo suficientemente grandes para que los trabajadores ingresen y realicen ciertos trabajos. Un espacio confinado también tiene espacio limitado o medios restringidos para entrada o salida y no están diseñados para uso continuo. Los espacios confinados incluyen, entre otros, tanques, recipientes, silos, contenedores de almacenamiento, tolvas, bóvedas, fosas, alcantarillas, túneles, cajas de equipos, ductos, tuberías, etc.</a:t>
            </a:r>
          </a:p>
          <a:p>
            <a:endParaRPr lang="es-MX" altLang="en-US" dirty="0" smtClean="0">
              <a:solidFill>
                <a:srgbClr val="000000"/>
              </a:solidFill>
              <a:latin typeface="Arial" pitchFamily="34" charset="0"/>
            </a:endParaRPr>
          </a:p>
          <a:p>
            <a:r>
              <a:rPr lang="es-MX" altLang="en-US" dirty="0" smtClean="0">
                <a:solidFill>
                  <a:srgbClr val="000000"/>
                </a:solidFill>
                <a:latin typeface="Arial" pitchFamily="34" charset="0"/>
              </a:rPr>
              <a:t>Los peligros asociados con espacios confinados incluyen aire tóxico, mayor riesgo de incendio y / o explosión, falta de oxígeno, demasiado oxígeno, calor excesivo y líquidos que fluyen.</a:t>
            </a:r>
          </a:p>
          <a:p>
            <a:endParaRPr lang="es-MX" altLang="en-US" dirty="0" smtClean="0">
              <a:solidFill>
                <a:srgbClr val="000000"/>
              </a:solidFill>
              <a:latin typeface="Arial" pitchFamily="34" charset="0"/>
            </a:endParaRPr>
          </a:p>
          <a:p>
            <a:r>
              <a:rPr lang="es-MX" altLang="en-US" b="1" dirty="0" smtClean="0">
                <a:solidFill>
                  <a:srgbClr val="000000"/>
                </a:solidFill>
                <a:latin typeface="Arial" pitchFamily="34" charset="0"/>
              </a:rPr>
              <a:t>Si parece un espacio confinado, trátelo como un espacio confinado</a:t>
            </a:r>
            <a:r>
              <a:rPr lang="es-MX" altLang="en-US" dirty="0" smtClean="0">
                <a:solidFill>
                  <a:srgbClr val="000000"/>
                </a:solidFill>
                <a:latin typeface="Arial" pitchFamily="34" charset="0"/>
              </a:rPr>
              <a:t>.</a:t>
            </a:r>
            <a:endParaRPr lang="en-US" altLang="en-US" dirty="0" smtClean="0">
              <a:solidFill>
                <a:srgbClr val="000000"/>
              </a:solidFill>
              <a:latin typeface="Arial" pitchFamily="34" charset="0"/>
            </a:endParaRPr>
          </a:p>
        </p:txBody>
      </p:sp>
    </p:spTree>
    <p:extLst>
      <p:ext uri="{BB962C8B-B14F-4D97-AF65-F5344CB8AC3E}">
        <p14:creationId xmlns:p14="http://schemas.microsoft.com/office/powerpoint/2010/main" val="2518019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36600" indent="-282575">
              <a:spcBef>
                <a:spcPct val="30000"/>
              </a:spcBef>
              <a:defRPr sz="1200">
                <a:solidFill>
                  <a:schemeClr val="tx1"/>
                </a:solidFill>
                <a:latin typeface="Arial" panose="020B0604020202020204" pitchFamily="34" charset="0"/>
              </a:defRPr>
            </a:lvl2pPr>
            <a:lvl3pPr marL="1131888" indent="-225425">
              <a:spcBef>
                <a:spcPct val="30000"/>
              </a:spcBef>
              <a:defRPr sz="1200">
                <a:solidFill>
                  <a:schemeClr val="tx1"/>
                </a:solidFill>
                <a:latin typeface="Arial" panose="020B0604020202020204" pitchFamily="34" charset="0"/>
              </a:defRPr>
            </a:lvl3pPr>
            <a:lvl4pPr marL="1585913" indent="-225425">
              <a:spcBef>
                <a:spcPct val="30000"/>
              </a:spcBef>
              <a:defRPr sz="1200">
                <a:solidFill>
                  <a:schemeClr val="tx1"/>
                </a:solidFill>
                <a:latin typeface="Arial" panose="020B0604020202020204" pitchFamily="34" charset="0"/>
              </a:defRPr>
            </a:lvl4pPr>
            <a:lvl5pPr marL="2038350" indent="-225425">
              <a:spcBef>
                <a:spcPct val="30000"/>
              </a:spcBef>
              <a:defRPr sz="1200">
                <a:solidFill>
                  <a:schemeClr val="tx1"/>
                </a:solidFill>
                <a:latin typeface="Arial" panose="020B0604020202020204" pitchFamily="34" charset="0"/>
              </a:defRPr>
            </a:lvl5pPr>
            <a:lvl6pPr marL="2495550" indent="-225425" eaLnBrk="0" fontAlgn="base" hangingPunct="0">
              <a:spcBef>
                <a:spcPct val="30000"/>
              </a:spcBef>
              <a:spcAft>
                <a:spcPct val="0"/>
              </a:spcAft>
              <a:defRPr sz="1200">
                <a:solidFill>
                  <a:schemeClr val="tx1"/>
                </a:solidFill>
                <a:latin typeface="Arial" panose="020B0604020202020204" pitchFamily="34" charset="0"/>
              </a:defRPr>
            </a:lvl6pPr>
            <a:lvl7pPr marL="2952750" indent="-225425" eaLnBrk="0" fontAlgn="base" hangingPunct="0">
              <a:spcBef>
                <a:spcPct val="30000"/>
              </a:spcBef>
              <a:spcAft>
                <a:spcPct val="0"/>
              </a:spcAft>
              <a:defRPr sz="1200">
                <a:solidFill>
                  <a:schemeClr val="tx1"/>
                </a:solidFill>
                <a:latin typeface="Arial" panose="020B0604020202020204" pitchFamily="34" charset="0"/>
              </a:defRPr>
            </a:lvl7pPr>
            <a:lvl8pPr marL="3409950" indent="-225425" eaLnBrk="0" fontAlgn="base" hangingPunct="0">
              <a:spcBef>
                <a:spcPct val="30000"/>
              </a:spcBef>
              <a:spcAft>
                <a:spcPct val="0"/>
              </a:spcAft>
              <a:defRPr sz="1200">
                <a:solidFill>
                  <a:schemeClr val="tx1"/>
                </a:solidFill>
                <a:latin typeface="Arial" panose="020B0604020202020204" pitchFamily="34" charset="0"/>
              </a:defRPr>
            </a:lvl8pPr>
            <a:lvl9pPr marL="3867150" indent="-2254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50DF32D-51D6-4BF8-A516-DF6EAB3F5967}" type="slidenum">
              <a:rPr lang="en-US" altLang="en-US" smtClean="0"/>
              <a:pPr>
                <a:spcBef>
                  <a:spcPct val="0"/>
                </a:spcBef>
              </a:pPr>
              <a:t>10</a:t>
            </a:fld>
            <a:endParaRPr lang="en-US" altLang="en-US"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xfrm>
            <a:off x="701675" y="4416425"/>
            <a:ext cx="5616575" cy="4413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1775" indent="-231775">
              <a:lnSpc>
                <a:spcPct val="90000"/>
              </a:lnSpc>
              <a:spcAft>
                <a:spcPct val="40000"/>
              </a:spcAft>
            </a:pPr>
            <a:r>
              <a:rPr lang="es-MX" altLang="es-MX" b="1" smtClean="0">
                <a:solidFill>
                  <a:srgbClr val="000000"/>
                </a:solidFill>
                <a:latin typeface="Arial" panose="020B0604020202020204" pitchFamily="34" charset="0"/>
              </a:rPr>
              <a:t>	Espacio Confinado</a:t>
            </a:r>
            <a:r>
              <a:rPr lang="es-MX" altLang="es-MX" smtClean="0">
                <a:solidFill>
                  <a:srgbClr val="000000"/>
                </a:solidFill>
                <a:latin typeface="Arial" panose="020B0604020202020204" pitchFamily="34" charset="0"/>
              </a:rPr>
              <a:t> significa un compartimiento de tamaño pequeño y el acceso limitado, como un tanque de doble fondo, ataguía (cofferdam), u otro espacio que por su tamaño pequeño naturaleza confinada fácilmente puede crear o agravar una exposición peligrosa. </a:t>
            </a:r>
          </a:p>
          <a:p>
            <a:pPr marL="231775" indent="-231775" algn="just">
              <a:lnSpc>
                <a:spcPct val="90000"/>
              </a:lnSpc>
              <a:spcAft>
                <a:spcPct val="40000"/>
              </a:spcAft>
            </a:pPr>
            <a:r>
              <a:rPr lang="es-MX" altLang="es-MX" b="1" smtClean="0">
                <a:solidFill>
                  <a:srgbClr val="000000"/>
                </a:solidFill>
                <a:latin typeface="Arial" panose="020B0604020202020204" pitchFamily="34" charset="0"/>
              </a:rPr>
              <a:t>	Espacios Adjuntos</a:t>
            </a:r>
            <a:r>
              <a:rPr lang="es-MX" altLang="es-MX" smtClean="0">
                <a:solidFill>
                  <a:srgbClr val="000000"/>
                </a:solidFill>
                <a:latin typeface="Arial" panose="020B0604020202020204" pitchFamily="34" charset="0"/>
              </a:rPr>
              <a:t>: los espacios bordeando a cierto espacio en todas las direcciones, incluyendo todos los puntos de contacto, esquinas, diagonales, cubiertas, tapaderas de tanques y los mamparos (bulkheads).</a:t>
            </a:r>
          </a:p>
          <a:p>
            <a:pPr marL="231775" indent="-231775" algn="just">
              <a:lnSpc>
                <a:spcPct val="90000"/>
              </a:lnSpc>
              <a:spcAft>
                <a:spcPct val="40000"/>
              </a:spcAft>
            </a:pPr>
            <a:r>
              <a:rPr lang="es-MX" altLang="es-MX" smtClean="0">
                <a:solidFill>
                  <a:srgbClr val="000000"/>
                </a:solidFill>
                <a:latin typeface="Arial" panose="020B0604020202020204" pitchFamily="34" charset="0"/>
              </a:rPr>
              <a:t> 	</a:t>
            </a:r>
            <a:r>
              <a:rPr lang="es-MX" altLang="es-MX" b="1" smtClean="0">
                <a:solidFill>
                  <a:srgbClr val="000000"/>
                </a:solidFill>
                <a:latin typeface="Arial" panose="020B0604020202020204" pitchFamily="34" charset="0"/>
              </a:rPr>
              <a:t>Higienista Industrial Certificado (CIH, por sus siglas en inglés) </a:t>
            </a:r>
            <a:r>
              <a:rPr lang="es-MX" altLang="es-MX" smtClean="0">
                <a:solidFill>
                  <a:srgbClr val="000000"/>
                </a:solidFill>
                <a:latin typeface="Arial" panose="020B0604020202020204" pitchFamily="34" charset="0"/>
              </a:rPr>
              <a:t>significa un higienista industrial certificado por la Junta Americana de Higiene Industrial</a:t>
            </a:r>
          </a:p>
          <a:p>
            <a:pPr marL="231775" indent="-231775" algn="just">
              <a:lnSpc>
                <a:spcPct val="90000"/>
              </a:lnSpc>
              <a:spcAft>
                <a:spcPct val="40000"/>
              </a:spcAft>
            </a:pPr>
            <a:r>
              <a:rPr lang="es-MX" altLang="es-MX" b="1" smtClean="0">
                <a:solidFill>
                  <a:srgbClr val="000000"/>
                </a:solidFill>
                <a:latin typeface="Arial" panose="020B0604020202020204" pitchFamily="34" charset="0"/>
              </a:rPr>
              <a:t> 	Inerte o Atmósfera Inerte </a:t>
            </a:r>
            <a:r>
              <a:rPr lang="es-MX" altLang="es-MX" smtClean="0">
                <a:solidFill>
                  <a:srgbClr val="000000"/>
                </a:solidFill>
                <a:latin typeface="Arial" panose="020B0604020202020204" pitchFamily="34" charset="0"/>
              </a:rPr>
              <a:t>significa una condición atmosférica donde: El contenido de oxígeno de la atmósfera en el espacio se mantiene a un nivel igual o inferior al 8,0 por ciento en volumen o a un nivel inferior o igual al 50 por ciento de la cantidad requerida para apoyar la combustión, lo que sea menor; o el espacio está inundado de agua y la concentración de vapor de materiales inflamables o combustibles en la atmósfera del espacio libre por encima de la línea de agua es menos del 10 por ciento del límite explosivo inferior para materiales inflamables / combustibles.</a:t>
            </a:r>
          </a:p>
          <a:p>
            <a:pPr marL="231775" indent="-231775" algn="just">
              <a:lnSpc>
                <a:spcPct val="90000"/>
              </a:lnSpc>
              <a:spcAft>
                <a:spcPct val="40000"/>
              </a:spcAft>
            </a:pPr>
            <a:r>
              <a:rPr lang="es-MX" altLang="es-MX" b="1" smtClean="0">
                <a:solidFill>
                  <a:srgbClr val="000000"/>
                </a:solidFill>
                <a:latin typeface="Arial" panose="020B0604020202020204" pitchFamily="34" charset="0"/>
              </a:rPr>
              <a:t>	</a:t>
            </a:r>
            <a:endParaRPr lang="es-MX" altLang="es-MX" smtClean="0">
              <a:solidFill>
                <a:srgbClr val="000000"/>
              </a:solidFill>
              <a:latin typeface="Arial" panose="020B0604020202020204" pitchFamily="34" charset="0"/>
            </a:endParaRPr>
          </a:p>
          <a:p>
            <a:pPr marL="231775" indent="-231775" algn="just">
              <a:lnSpc>
                <a:spcPct val="90000"/>
              </a:lnSpc>
              <a:spcAft>
                <a:spcPct val="40000"/>
              </a:spcAft>
            </a:pPr>
            <a:endParaRPr lang="en-US" altLang="es-MX" smtClean="0">
              <a:solidFill>
                <a:srgbClr val="000000"/>
              </a:solidFill>
              <a:latin typeface="Arial" panose="020B0604020202020204" pitchFamily="34" charset="0"/>
            </a:endParaRPr>
          </a:p>
          <a:p>
            <a:pPr marL="231775" indent="-231775" algn="just">
              <a:lnSpc>
                <a:spcPct val="90000"/>
              </a:lnSpc>
              <a:spcAft>
                <a:spcPct val="50000"/>
              </a:spcAft>
            </a:pPr>
            <a:endParaRPr lang="en-US" altLang="es-MX" smtClean="0">
              <a:latin typeface="Arial" panose="020B0604020202020204" pitchFamily="34" charset="0"/>
            </a:endParaRPr>
          </a:p>
          <a:p>
            <a:pPr marL="231775" indent="-231775">
              <a:lnSpc>
                <a:spcPct val="90000"/>
              </a:lnSpc>
            </a:pPr>
            <a:endParaRPr lang="en-US" altLang="es-MX" smtClean="0">
              <a:latin typeface="Arial" panose="020B0604020202020204" pitchFamily="34" charset="0"/>
            </a:endParaRPr>
          </a:p>
        </p:txBody>
      </p:sp>
    </p:spTree>
    <p:extLst>
      <p:ext uri="{BB962C8B-B14F-4D97-AF65-F5344CB8AC3E}">
        <p14:creationId xmlns:p14="http://schemas.microsoft.com/office/powerpoint/2010/main" val="3209633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36600" indent="-282575">
              <a:spcBef>
                <a:spcPct val="30000"/>
              </a:spcBef>
              <a:defRPr sz="1200">
                <a:solidFill>
                  <a:schemeClr val="tx1"/>
                </a:solidFill>
                <a:latin typeface="Arial" panose="020B0604020202020204" pitchFamily="34" charset="0"/>
              </a:defRPr>
            </a:lvl2pPr>
            <a:lvl3pPr marL="1131888" indent="-225425">
              <a:spcBef>
                <a:spcPct val="30000"/>
              </a:spcBef>
              <a:defRPr sz="1200">
                <a:solidFill>
                  <a:schemeClr val="tx1"/>
                </a:solidFill>
                <a:latin typeface="Arial" panose="020B0604020202020204" pitchFamily="34" charset="0"/>
              </a:defRPr>
            </a:lvl3pPr>
            <a:lvl4pPr marL="1585913" indent="-225425">
              <a:spcBef>
                <a:spcPct val="30000"/>
              </a:spcBef>
              <a:defRPr sz="1200">
                <a:solidFill>
                  <a:schemeClr val="tx1"/>
                </a:solidFill>
                <a:latin typeface="Arial" panose="020B0604020202020204" pitchFamily="34" charset="0"/>
              </a:defRPr>
            </a:lvl4pPr>
            <a:lvl5pPr marL="2038350" indent="-225425">
              <a:spcBef>
                <a:spcPct val="30000"/>
              </a:spcBef>
              <a:defRPr sz="1200">
                <a:solidFill>
                  <a:schemeClr val="tx1"/>
                </a:solidFill>
                <a:latin typeface="Arial" panose="020B0604020202020204" pitchFamily="34" charset="0"/>
              </a:defRPr>
            </a:lvl5pPr>
            <a:lvl6pPr marL="2495550" indent="-225425" eaLnBrk="0" fontAlgn="base" hangingPunct="0">
              <a:spcBef>
                <a:spcPct val="30000"/>
              </a:spcBef>
              <a:spcAft>
                <a:spcPct val="0"/>
              </a:spcAft>
              <a:defRPr sz="1200">
                <a:solidFill>
                  <a:schemeClr val="tx1"/>
                </a:solidFill>
                <a:latin typeface="Arial" panose="020B0604020202020204" pitchFamily="34" charset="0"/>
              </a:defRPr>
            </a:lvl6pPr>
            <a:lvl7pPr marL="2952750" indent="-225425" eaLnBrk="0" fontAlgn="base" hangingPunct="0">
              <a:spcBef>
                <a:spcPct val="30000"/>
              </a:spcBef>
              <a:spcAft>
                <a:spcPct val="0"/>
              </a:spcAft>
              <a:defRPr sz="1200">
                <a:solidFill>
                  <a:schemeClr val="tx1"/>
                </a:solidFill>
                <a:latin typeface="Arial" panose="020B0604020202020204" pitchFamily="34" charset="0"/>
              </a:defRPr>
            </a:lvl7pPr>
            <a:lvl8pPr marL="3409950" indent="-225425" eaLnBrk="0" fontAlgn="base" hangingPunct="0">
              <a:spcBef>
                <a:spcPct val="30000"/>
              </a:spcBef>
              <a:spcAft>
                <a:spcPct val="0"/>
              </a:spcAft>
              <a:defRPr sz="1200">
                <a:solidFill>
                  <a:schemeClr val="tx1"/>
                </a:solidFill>
                <a:latin typeface="Arial" panose="020B0604020202020204" pitchFamily="34" charset="0"/>
              </a:defRPr>
            </a:lvl8pPr>
            <a:lvl9pPr marL="3867150" indent="-2254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F9025AA-C6A5-4E03-A4F6-BB5F749ED5D8}" type="slidenum">
              <a:rPr lang="en-US" altLang="en-US" smtClean="0"/>
              <a:pPr>
                <a:spcBef>
                  <a:spcPct val="0"/>
                </a:spcBef>
              </a:pPr>
              <a:t>11</a:t>
            </a:fld>
            <a:endParaRPr lang="en-US" altLang="en-US" smtClean="0"/>
          </a:p>
        </p:txBody>
      </p:sp>
      <p:sp>
        <p:nvSpPr>
          <p:cNvPr id="21507" name="Rectangle 2"/>
          <p:cNvSpPr>
            <a:spLocks noGrp="1" noRot="1" noChangeAspect="1" noChangeArrowheads="1" noTextEdit="1"/>
          </p:cNvSpPr>
          <p:nvPr>
            <p:ph type="sldImg"/>
          </p:nvPr>
        </p:nvSpPr>
        <p:spPr>
          <a:ln/>
        </p:spPr>
      </p:sp>
      <p:sp>
        <p:nvSpPr>
          <p:cNvPr id="513027" name="Rectangle 3">
            <a:extLst>
              <a:ext uri="{FF2B5EF4-FFF2-40B4-BE49-F238E27FC236}"/>
            </a:extLst>
          </p:cNvPr>
          <p:cNvSpPr>
            <a:spLocks noGrp="1" noChangeArrowheads="1"/>
          </p:cNvSpPr>
          <p:nvPr>
            <p:ph type="body" idx="1"/>
          </p:nvPr>
        </p:nvSpPr>
        <p:spPr>
          <a:xfrm>
            <a:off x="701675" y="4416425"/>
            <a:ext cx="5616575" cy="3432175"/>
          </a:xfrm>
          <a:ln/>
        </p:spPr>
        <p:txBody>
          <a:bodyPr>
            <a:normAutofit fontScale="77500" lnSpcReduction="20000"/>
          </a:bodyPr>
          <a:lstStyle/>
          <a:p>
            <a:pPr>
              <a:defRPr/>
            </a:pPr>
            <a:r>
              <a:rPr lang="es-MX" sz="1400" b="1" dirty="0" err="1"/>
              <a:t>Inertización</a:t>
            </a:r>
            <a:r>
              <a:rPr lang="es-MX" sz="1400" b="1" dirty="0"/>
              <a:t> </a:t>
            </a:r>
            <a:r>
              <a:rPr lang="es-MX" sz="1400" dirty="0"/>
              <a:t>es el desplazamiento de la atmósfera en un espacio con gas no inflamable (como nitrógeno) a tal punto que la atmósfera resultante es incombustible. Este procedimiento produce una atmósfera IDLH deficiente de oxígeno</a:t>
            </a:r>
          </a:p>
          <a:p>
            <a:pPr>
              <a:defRPr/>
            </a:pPr>
            <a:endParaRPr lang="es-MX" sz="1400" b="1" dirty="0"/>
          </a:p>
          <a:p>
            <a:pPr>
              <a:defRPr/>
            </a:pPr>
            <a:r>
              <a:rPr lang="es-MX" sz="1400" b="1" dirty="0"/>
              <a:t>Inmediatamente Peligroso para la Vida o Salud (IDLH) </a:t>
            </a:r>
            <a:r>
              <a:rPr lang="es-MX" sz="1400" dirty="0"/>
              <a:t>significa un ambiente que supone una amenaza inmediata para la vida o que es probable que produzca efectos graves o inmediatamente severos para la salud.</a:t>
            </a:r>
          </a:p>
          <a:p>
            <a:pPr>
              <a:defRPr/>
            </a:pPr>
            <a:endParaRPr lang="es-MX" sz="1400" dirty="0"/>
          </a:p>
          <a:p>
            <a:pPr>
              <a:defRPr/>
            </a:pPr>
            <a:r>
              <a:rPr lang="es-MX" sz="1400" b="1" dirty="0"/>
              <a:t>Inspección Visual</a:t>
            </a:r>
            <a:r>
              <a:rPr lang="es-MX" sz="1400" dirty="0"/>
              <a:t>: la inspección física del espacio, su entorno y el contenido para identificar los peligros tales como, pero no limitado a, la accesibilidad restringida, residuos, maquinaria sin protección y las tuberías o sistemas eléctricos.</a:t>
            </a:r>
          </a:p>
          <a:p>
            <a:pPr>
              <a:defRPr/>
            </a:pPr>
            <a:endParaRPr lang="es-MX" sz="1400" dirty="0"/>
          </a:p>
          <a:p>
            <a:pPr>
              <a:defRPr/>
            </a:pPr>
            <a:r>
              <a:rPr lang="es-MX" sz="1400" b="1" dirty="0"/>
              <a:t>Liberación de Gas </a:t>
            </a:r>
            <a:r>
              <a:rPr lang="es-MX" sz="1400" dirty="0"/>
              <a:t>son operaciones que se realizan para probar, evaluar, eliminar y controlar condiciones o materiales peligrosos, dentro de, o en relación con un espacio confinado o en espacios cerrados, que pueden presentar riesgos para el personal que entre o trabaje dentro o en un espacio adyacente al mismo.</a:t>
            </a:r>
          </a:p>
          <a:p>
            <a:pPr>
              <a:defRPr/>
            </a:pPr>
            <a:r>
              <a:rPr lang="en-US" dirty="0"/>
              <a:t/>
            </a:r>
            <a:br>
              <a:rPr lang="en-US" dirty="0"/>
            </a:br>
            <a:r>
              <a:rPr lang="en-US" dirty="0"/>
              <a:t/>
            </a:r>
            <a:br>
              <a:rPr lang="en-US" dirty="0"/>
            </a:br>
            <a:endParaRPr lang="en-US" dirty="0">
              <a:solidFill>
                <a:srgbClr val="000000"/>
              </a:solidFill>
              <a:effectLst>
                <a:outerShdw blurRad="38100" dist="38100" dir="2700000" algn="tl">
                  <a:srgbClr val="C0C0C0"/>
                </a:outerShdw>
              </a:effectLst>
            </a:endParaRPr>
          </a:p>
          <a:p>
            <a:pPr marL="233117" indent="-233117" algn="just">
              <a:lnSpc>
                <a:spcPct val="90000"/>
              </a:lnSpc>
              <a:spcAft>
                <a:spcPct val="40000"/>
              </a:spcAft>
              <a:defRPr/>
            </a:pPr>
            <a:endParaRPr lang="en-US" dirty="0">
              <a:solidFill>
                <a:srgbClr val="000000"/>
              </a:solidFill>
            </a:endParaRPr>
          </a:p>
          <a:p>
            <a:pPr marL="233117" indent="-233117" algn="just">
              <a:lnSpc>
                <a:spcPct val="90000"/>
              </a:lnSpc>
              <a:spcAft>
                <a:spcPct val="50000"/>
              </a:spcAft>
              <a:defRPr/>
            </a:pPr>
            <a:endParaRPr lang="en-US" dirty="0"/>
          </a:p>
          <a:p>
            <a:pPr marL="233117" indent="-233117">
              <a:lnSpc>
                <a:spcPct val="90000"/>
              </a:lnSpc>
              <a:defRPr/>
            </a:pPr>
            <a:endParaRPr lang="en-US" dirty="0"/>
          </a:p>
        </p:txBody>
      </p:sp>
    </p:spTree>
    <p:extLst>
      <p:ext uri="{BB962C8B-B14F-4D97-AF65-F5344CB8AC3E}">
        <p14:creationId xmlns:p14="http://schemas.microsoft.com/office/powerpoint/2010/main" val="2813495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36600" indent="-282575">
              <a:spcBef>
                <a:spcPct val="30000"/>
              </a:spcBef>
              <a:defRPr sz="1200">
                <a:solidFill>
                  <a:schemeClr val="tx1"/>
                </a:solidFill>
                <a:latin typeface="Arial" panose="020B0604020202020204" pitchFamily="34" charset="0"/>
              </a:defRPr>
            </a:lvl2pPr>
            <a:lvl3pPr marL="1131888" indent="-225425">
              <a:spcBef>
                <a:spcPct val="30000"/>
              </a:spcBef>
              <a:defRPr sz="1200">
                <a:solidFill>
                  <a:schemeClr val="tx1"/>
                </a:solidFill>
                <a:latin typeface="Arial" panose="020B0604020202020204" pitchFamily="34" charset="0"/>
              </a:defRPr>
            </a:lvl3pPr>
            <a:lvl4pPr marL="1585913" indent="-225425">
              <a:spcBef>
                <a:spcPct val="30000"/>
              </a:spcBef>
              <a:defRPr sz="1200">
                <a:solidFill>
                  <a:schemeClr val="tx1"/>
                </a:solidFill>
                <a:latin typeface="Arial" panose="020B0604020202020204" pitchFamily="34" charset="0"/>
              </a:defRPr>
            </a:lvl4pPr>
            <a:lvl5pPr marL="2038350" indent="-225425">
              <a:spcBef>
                <a:spcPct val="30000"/>
              </a:spcBef>
              <a:defRPr sz="1200">
                <a:solidFill>
                  <a:schemeClr val="tx1"/>
                </a:solidFill>
                <a:latin typeface="Arial" panose="020B0604020202020204" pitchFamily="34" charset="0"/>
              </a:defRPr>
            </a:lvl5pPr>
            <a:lvl6pPr marL="2495550" indent="-225425" eaLnBrk="0" fontAlgn="base" hangingPunct="0">
              <a:spcBef>
                <a:spcPct val="30000"/>
              </a:spcBef>
              <a:spcAft>
                <a:spcPct val="0"/>
              </a:spcAft>
              <a:defRPr sz="1200">
                <a:solidFill>
                  <a:schemeClr val="tx1"/>
                </a:solidFill>
                <a:latin typeface="Arial" panose="020B0604020202020204" pitchFamily="34" charset="0"/>
              </a:defRPr>
            </a:lvl6pPr>
            <a:lvl7pPr marL="2952750" indent="-225425" eaLnBrk="0" fontAlgn="base" hangingPunct="0">
              <a:spcBef>
                <a:spcPct val="30000"/>
              </a:spcBef>
              <a:spcAft>
                <a:spcPct val="0"/>
              </a:spcAft>
              <a:defRPr sz="1200">
                <a:solidFill>
                  <a:schemeClr val="tx1"/>
                </a:solidFill>
                <a:latin typeface="Arial" panose="020B0604020202020204" pitchFamily="34" charset="0"/>
              </a:defRPr>
            </a:lvl7pPr>
            <a:lvl8pPr marL="3409950" indent="-225425" eaLnBrk="0" fontAlgn="base" hangingPunct="0">
              <a:spcBef>
                <a:spcPct val="30000"/>
              </a:spcBef>
              <a:spcAft>
                <a:spcPct val="0"/>
              </a:spcAft>
              <a:defRPr sz="1200">
                <a:solidFill>
                  <a:schemeClr val="tx1"/>
                </a:solidFill>
                <a:latin typeface="Arial" panose="020B0604020202020204" pitchFamily="34" charset="0"/>
              </a:defRPr>
            </a:lvl8pPr>
            <a:lvl9pPr marL="3867150" indent="-2254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230CA2D-ED19-4324-A9C5-AAE6320C889A}" type="slidenum">
              <a:rPr lang="en-US" altLang="en-US" smtClean="0"/>
              <a:pPr>
                <a:spcBef>
                  <a:spcPct val="0"/>
                </a:spcBef>
              </a:pPr>
              <a:t>12</a:t>
            </a:fld>
            <a:endParaRPr lang="en-US" altLang="en-US" smtClean="0"/>
          </a:p>
        </p:txBody>
      </p:sp>
      <p:sp>
        <p:nvSpPr>
          <p:cNvPr id="23555" name="Rectangle 2"/>
          <p:cNvSpPr>
            <a:spLocks noGrp="1" noRot="1" noChangeAspect="1" noChangeArrowheads="1" noTextEdit="1"/>
          </p:cNvSpPr>
          <p:nvPr>
            <p:ph type="sldImg"/>
          </p:nvPr>
        </p:nvSpPr>
        <p:spPr>
          <a:ln/>
        </p:spPr>
      </p:sp>
      <p:sp>
        <p:nvSpPr>
          <p:cNvPr id="513027" name="Rectangle 3">
            <a:extLst>
              <a:ext uri="{FF2B5EF4-FFF2-40B4-BE49-F238E27FC236}"/>
            </a:extLst>
          </p:cNvPr>
          <p:cNvSpPr>
            <a:spLocks noGrp="1" noChangeArrowheads="1"/>
          </p:cNvSpPr>
          <p:nvPr>
            <p:ph type="body" idx="1"/>
          </p:nvPr>
        </p:nvSpPr>
        <p:spPr>
          <a:xfrm>
            <a:off x="701675" y="4267200"/>
            <a:ext cx="5616575" cy="3886200"/>
          </a:xfrm>
          <a:ln/>
        </p:spPr>
        <p:txBody>
          <a:bodyPr>
            <a:normAutofit lnSpcReduction="10000"/>
          </a:bodyPr>
          <a:lstStyle/>
          <a:p>
            <a:pPr>
              <a:defRPr/>
            </a:pPr>
            <a:r>
              <a:rPr lang="es-MX" b="1" dirty="0"/>
              <a:t>Límite Explosivo Inferior (LEL): </a:t>
            </a:r>
            <a:r>
              <a:rPr lang="es-MX" dirty="0"/>
              <a:t>la concentración mínima de vapor en el aire por debajo del cual la propagación de una flama no ocurre en presencia de una fuente de ignición. </a:t>
            </a:r>
            <a:r>
              <a:rPr lang="es-MX" b="1" dirty="0"/>
              <a:t>Límite explosivo superior (UEL</a:t>
            </a:r>
            <a:r>
              <a:rPr lang="es-MX" dirty="0"/>
              <a:t>): la concentración máxima de vapor inflamable en el aire por encima del cual la propagación de la llama no se produce al contacto con una fuente de ignición. </a:t>
            </a:r>
          </a:p>
          <a:p>
            <a:pPr>
              <a:defRPr/>
            </a:pPr>
            <a:endParaRPr lang="es-MX" b="1" dirty="0"/>
          </a:p>
          <a:p>
            <a:pPr>
              <a:defRPr/>
            </a:pPr>
            <a:r>
              <a:rPr lang="es-MX" b="1" dirty="0"/>
              <a:t>Luces a Prueba de Explosiones </a:t>
            </a:r>
            <a:r>
              <a:rPr lang="es-MX" dirty="0"/>
              <a:t>es un aparato encerrado en un estuche  que es capaz de resistir una explosión de un gas específico o vapor que puede ocurrir dentro del y de evitar la ignición de un gas especifico o vapor que rodea al espacio de chispas, destellos, o una explosión del gas o vapor en el interior, y que opera a tal temperatura externa que una atmósfera inflamable no se incendiará.</a:t>
            </a:r>
          </a:p>
          <a:p>
            <a:pPr>
              <a:defRPr/>
            </a:pPr>
            <a:r>
              <a:rPr lang="es-MX" b="1" dirty="0"/>
              <a:t>MSR (Principal Reparador de Buques) </a:t>
            </a:r>
            <a:r>
              <a:rPr lang="es-MX" dirty="0"/>
              <a:t>las empresas que son aprobadas por el gobierno y han demostrado que siempre pueden satisfacer los requisitos estrictos de calidades técnicas y los requisitos financieros</a:t>
            </a:r>
          </a:p>
          <a:p>
            <a:pPr>
              <a:defRPr/>
            </a:pPr>
            <a:endParaRPr lang="es-MX" dirty="0"/>
          </a:p>
          <a:p>
            <a:pPr>
              <a:defRPr/>
            </a:pPr>
            <a:r>
              <a:rPr lang="es-MX" b="1" dirty="0"/>
              <a:t>No Son Seguros para Trabajo Caliente </a:t>
            </a:r>
            <a:r>
              <a:rPr lang="es-MX" dirty="0"/>
              <a:t>denota un espacio donde el trabajo caliente no se puede realizar porque las condiciones no cumplen los criterios de Seguro para Trabajo Caliente.</a:t>
            </a:r>
          </a:p>
          <a:p>
            <a:pPr>
              <a:defRPr/>
            </a:pPr>
            <a:r>
              <a:rPr lang="en-US" dirty="0"/>
              <a:t> </a:t>
            </a:r>
          </a:p>
          <a:p>
            <a:pPr marL="233117" indent="-233117" algn="just">
              <a:lnSpc>
                <a:spcPct val="90000"/>
              </a:lnSpc>
              <a:spcAft>
                <a:spcPct val="30000"/>
              </a:spcAft>
              <a:buFontTx/>
              <a:buChar char="•"/>
              <a:defRPr/>
            </a:pPr>
            <a:endParaRPr lang="en-US" dirty="0">
              <a:solidFill>
                <a:srgbClr val="000000"/>
              </a:solidFill>
              <a:effectLst>
                <a:outerShdw blurRad="38100" dist="38100" dir="2700000" algn="tl">
                  <a:srgbClr val="C0C0C0"/>
                </a:outerShdw>
              </a:effectLst>
            </a:endParaRPr>
          </a:p>
          <a:p>
            <a:pPr marL="233117" indent="-233117" algn="just">
              <a:lnSpc>
                <a:spcPct val="90000"/>
              </a:lnSpc>
              <a:spcAft>
                <a:spcPct val="30000"/>
              </a:spcAft>
              <a:defRPr/>
            </a:pPr>
            <a:endParaRPr lang="en-US" dirty="0">
              <a:solidFill>
                <a:srgbClr val="000000"/>
              </a:solidFill>
              <a:effectLst>
                <a:outerShdw blurRad="38100" dist="38100" dir="2700000" algn="tl">
                  <a:srgbClr val="C0C0C0"/>
                </a:outerShdw>
              </a:effectLst>
            </a:endParaRPr>
          </a:p>
          <a:p>
            <a:pPr marL="233117" indent="-233117" algn="just">
              <a:lnSpc>
                <a:spcPct val="90000"/>
              </a:lnSpc>
              <a:spcAft>
                <a:spcPct val="40000"/>
              </a:spcAft>
              <a:defRPr/>
            </a:pPr>
            <a:endParaRPr lang="en-US" dirty="0">
              <a:solidFill>
                <a:srgbClr val="000000"/>
              </a:solidFill>
            </a:endParaRPr>
          </a:p>
          <a:p>
            <a:pPr marL="233117" indent="-233117" algn="just">
              <a:lnSpc>
                <a:spcPct val="90000"/>
              </a:lnSpc>
              <a:spcAft>
                <a:spcPct val="50000"/>
              </a:spcAft>
              <a:defRPr/>
            </a:pPr>
            <a:endParaRPr lang="en-US" dirty="0"/>
          </a:p>
          <a:p>
            <a:pPr marL="233117" indent="-233117">
              <a:lnSpc>
                <a:spcPct val="90000"/>
              </a:lnSpc>
              <a:defRPr/>
            </a:pPr>
            <a:endParaRPr lang="en-US" dirty="0"/>
          </a:p>
        </p:txBody>
      </p:sp>
    </p:spTree>
    <p:extLst>
      <p:ext uri="{BB962C8B-B14F-4D97-AF65-F5344CB8AC3E}">
        <p14:creationId xmlns:p14="http://schemas.microsoft.com/office/powerpoint/2010/main" val="1743478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ChangeArrowheads="1" noTextEdit="1"/>
          </p:cNvSpPr>
          <p:nvPr>
            <p:ph type="sldImg"/>
          </p:nvPr>
        </p:nvSpPr>
        <p:spPr>
          <a:ln/>
        </p:spPr>
      </p:sp>
      <p:sp>
        <p:nvSpPr>
          <p:cNvPr id="25603" name="Notes Placeholder 2"/>
          <p:cNvSpPr>
            <a:spLocks noGrp="1"/>
          </p:cNvSpPr>
          <p:nvPr>
            <p:ph type="body" idx="1"/>
          </p:nvPr>
        </p:nvSpPr>
        <p:spPr>
          <a:xfrm>
            <a:off x="696913" y="4319588"/>
            <a:ext cx="5616575" cy="413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b="1" smtClean="0">
                <a:latin typeface="Arial" panose="020B0604020202020204" pitchFamily="34" charset="0"/>
              </a:rPr>
              <a:t>Persona Competente,  </a:t>
            </a:r>
            <a:r>
              <a:rPr lang="es-MX" altLang="es-MX" smtClean="0">
                <a:latin typeface="Arial" panose="020B0604020202020204" pitchFamily="34" charset="0"/>
              </a:rPr>
              <a:t>para los propósitos de esta parte, la persona que es capaz de reconocer y evaluar la exposición del empleado a sustancias peligrosas o otras condiciones de riesgo y es capaz de especificar la protección necesaria y las precauciones que deben adoptarse para garantizar la seguridad de los empleados como lo exige la regulación particular bajo la condición a la cual que se aplique. Para los propósitos de las sub partes B, C y D de esta parte, a excepción de 1915.35 (b) (8) y 1915.36 (a) (5), a la que se aplica la definición anterior, la persona competente también debe cumplir con los requisitos adicionales de 1915,7.</a:t>
            </a:r>
          </a:p>
          <a:p>
            <a:r>
              <a:rPr lang="es-MX" altLang="es-MX" b="1" smtClean="0">
                <a:latin typeface="Arial" panose="020B0604020202020204" pitchFamily="34" charset="0"/>
              </a:rPr>
              <a:t>Pruebas Atmosféricas  </a:t>
            </a:r>
            <a:r>
              <a:rPr lang="es-MX" altLang="es-MX" smtClean="0">
                <a:latin typeface="Arial" panose="020B0604020202020204" pitchFamily="34" charset="0"/>
              </a:rPr>
              <a:t>son procedimientos que se realizan para probar, evaluar, eliminar o controlar materiales o condiciones peligrosas,  o relacionadas con una condición, en espacios confinados o cerrados, que pueden representar un peligro para el personal que ingresa o trabaja allí o en un área adyacente.</a:t>
            </a:r>
          </a:p>
          <a:p>
            <a:r>
              <a:rPr lang="es-MX" altLang="es-MX" b="1" smtClean="0">
                <a:latin typeface="Arial" panose="020B0604020202020204" pitchFamily="34" charset="0"/>
              </a:rPr>
              <a:t>Químico Marino </a:t>
            </a:r>
            <a:r>
              <a:rPr lang="es-MX" altLang="es-MX" smtClean="0">
                <a:latin typeface="Arial" panose="020B0604020202020204" pitchFamily="34" charset="0"/>
              </a:rPr>
              <a:t>se entiende toda persona que posee un certificado activo de Químico Marino expedido por la Asociación Nacional de Protección de Incendios (NFPA).</a:t>
            </a:r>
          </a:p>
          <a:p>
            <a:r>
              <a:rPr lang="es-MX" altLang="es-MX" b="1" smtClean="0">
                <a:latin typeface="Arial" panose="020B0604020202020204" pitchFamily="34" charset="0"/>
              </a:rPr>
              <a:t>Seguro para Trabajadores </a:t>
            </a:r>
            <a:r>
              <a:rPr lang="es-MX" altLang="es-MX" smtClean="0">
                <a:latin typeface="Arial" panose="020B0604020202020204" pitchFamily="34" charset="0"/>
              </a:rPr>
              <a:t>denota un espacio que reúne todos los criterios para realizar el trabajo. </a:t>
            </a:r>
            <a:r>
              <a:rPr lang="es-MX" altLang="es-MX" b="1" smtClean="0">
                <a:latin typeface="Arial" panose="020B0604020202020204" pitchFamily="34" charset="0"/>
              </a:rPr>
              <a:t>No seguro para Trabajadores </a:t>
            </a:r>
            <a:r>
              <a:rPr lang="es-MX" altLang="es-MX" smtClean="0">
                <a:latin typeface="Arial" panose="020B0604020202020204" pitchFamily="34" charset="0"/>
              </a:rPr>
              <a:t>indica un espacio donde un empleado no puede entrar porque las condiciones no son Seguras para trabajadores. </a:t>
            </a:r>
          </a:p>
          <a:p>
            <a:endParaRPr lang="en-US" altLang="es-MX" smtClean="0">
              <a:latin typeface="Arial" panose="020B0604020202020204" pitchFamily="34" charset="0"/>
            </a:endParaRP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36600" indent="-282575">
              <a:spcBef>
                <a:spcPct val="30000"/>
              </a:spcBef>
              <a:defRPr sz="1200">
                <a:solidFill>
                  <a:schemeClr val="tx1"/>
                </a:solidFill>
                <a:latin typeface="Arial" panose="020B0604020202020204" pitchFamily="34" charset="0"/>
              </a:defRPr>
            </a:lvl2pPr>
            <a:lvl3pPr marL="1131888" indent="-225425">
              <a:spcBef>
                <a:spcPct val="30000"/>
              </a:spcBef>
              <a:defRPr sz="1200">
                <a:solidFill>
                  <a:schemeClr val="tx1"/>
                </a:solidFill>
                <a:latin typeface="Arial" panose="020B0604020202020204" pitchFamily="34" charset="0"/>
              </a:defRPr>
            </a:lvl3pPr>
            <a:lvl4pPr marL="1585913" indent="-225425">
              <a:spcBef>
                <a:spcPct val="30000"/>
              </a:spcBef>
              <a:defRPr sz="1200">
                <a:solidFill>
                  <a:schemeClr val="tx1"/>
                </a:solidFill>
                <a:latin typeface="Arial" panose="020B0604020202020204" pitchFamily="34" charset="0"/>
              </a:defRPr>
            </a:lvl4pPr>
            <a:lvl5pPr marL="2038350" indent="-225425">
              <a:spcBef>
                <a:spcPct val="30000"/>
              </a:spcBef>
              <a:defRPr sz="1200">
                <a:solidFill>
                  <a:schemeClr val="tx1"/>
                </a:solidFill>
                <a:latin typeface="Arial" panose="020B0604020202020204" pitchFamily="34" charset="0"/>
              </a:defRPr>
            </a:lvl5pPr>
            <a:lvl6pPr marL="2495550" indent="-225425" eaLnBrk="0" fontAlgn="base" hangingPunct="0">
              <a:spcBef>
                <a:spcPct val="30000"/>
              </a:spcBef>
              <a:spcAft>
                <a:spcPct val="0"/>
              </a:spcAft>
              <a:defRPr sz="1200">
                <a:solidFill>
                  <a:schemeClr val="tx1"/>
                </a:solidFill>
                <a:latin typeface="Arial" panose="020B0604020202020204" pitchFamily="34" charset="0"/>
              </a:defRPr>
            </a:lvl6pPr>
            <a:lvl7pPr marL="2952750" indent="-225425" eaLnBrk="0" fontAlgn="base" hangingPunct="0">
              <a:spcBef>
                <a:spcPct val="30000"/>
              </a:spcBef>
              <a:spcAft>
                <a:spcPct val="0"/>
              </a:spcAft>
              <a:defRPr sz="1200">
                <a:solidFill>
                  <a:schemeClr val="tx1"/>
                </a:solidFill>
                <a:latin typeface="Arial" panose="020B0604020202020204" pitchFamily="34" charset="0"/>
              </a:defRPr>
            </a:lvl7pPr>
            <a:lvl8pPr marL="3409950" indent="-225425" eaLnBrk="0" fontAlgn="base" hangingPunct="0">
              <a:spcBef>
                <a:spcPct val="30000"/>
              </a:spcBef>
              <a:spcAft>
                <a:spcPct val="0"/>
              </a:spcAft>
              <a:defRPr sz="1200">
                <a:solidFill>
                  <a:schemeClr val="tx1"/>
                </a:solidFill>
                <a:latin typeface="Arial" panose="020B0604020202020204" pitchFamily="34" charset="0"/>
              </a:defRPr>
            </a:lvl8pPr>
            <a:lvl9pPr marL="3867150" indent="-2254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37BCD09-E1A2-4619-8A2F-A9AEA13A1318}" type="slidenum">
              <a:rPr lang="en-US" altLang="en-US" smtClean="0"/>
              <a:pPr>
                <a:spcBef>
                  <a:spcPct val="0"/>
                </a:spcBef>
              </a:pPr>
              <a:t>13</a:t>
            </a:fld>
            <a:endParaRPr lang="en-US" altLang="en-US" smtClean="0"/>
          </a:p>
        </p:txBody>
      </p:sp>
    </p:spTree>
    <p:extLst>
      <p:ext uri="{BB962C8B-B14F-4D97-AF65-F5344CB8AC3E}">
        <p14:creationId xmlns:p14="http://schemas.microsoft.com/office/powerpoint/2010/main" val="4195716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36600" indent="-282575">
              <a:spcBef>
                <a:spcPct val="30000"/>
              </a:spcBef>
              <a:defRPr sz="1200">
                <a:solidFill>
                  <a:schemeClr val="tx1"/>
                </a:solidFill>
                <a:latin typeface="Arial" panose="020B0604020202020204" pitchFamily="34" charset="0"/>
              </a:defRPr>
            </a:lvl2pPr>
            <a:lvl3pPr marL="1131888" indent="-225425">
              <a:spcBef>
                <a:spcPct val="30000"/>
              </a:spcBef>
              <a:defRPr sz="1200">
                <a:solidFill>
                  <a:schemeClr val="tx1"/>
                </a:solidFill>
                <a:latin typeface="Arial" panose="020B0604020202020204" pitchFamily="34" charset="0"/>
              </a:defRPr>
            </a:lvl3pPr>
            <a:lvl4pPr marL="1585913" indent="-225425">
              <a:spcBef>
                <a:spcPct val="30000"/>
              </a:spcBef>
              <a:defRPr sz="1200">
                <a:solidFill>
                  <a:schemeClr val="tx1"/>
                </a:solidFill>
                <a:latin typeface="Arial" panose="020B0604020202020204" pitchFamily="34" charset="0"/>
              </a:defRPr>
            </a:lvl4pPr>
            <a:lvl5pPr marL="2038350" indent="-225425">
              <a:spcBef>
                <a:spcPct val="30000"/>
              </a:spcBef>
              <a:defRPr sz="1200">
                <a:solidFill>
                  <a:schemeClr val="tx1"/>
                </a:solidFill>
                <a:latin typeface="Arial" panose="020B0604020202020204" pitchFamily="34" charset="0"/>
              </a:defRPr>
            </a:lvl5pPr>
            <a:lvl6pPr marL="2495550" indent="-225425" eaLnBrk="0" fontAlgn="base" hangingPunct="0">
              <a:spcBef>
                <a:spcPct val="30000"/>
              </a:spcBef>
              <a:spcAft>
                <a:spcPct val="0"/>
              </a:spcAft>
              <a:defRPr sz="1200">
                <a:solidFill>
                  <a:schemeClr val="tx1"/>
                </a:solidFill>
                <a:latin typeface="Arial" panose="020B0604020202020204" pitchFamily="34" charset="0"/>
              </a:defRPr>
            </a:lvl6pPr>
            <a:lvl7pPr marL="2952750" indent="-225425" eaLnBrk="0" fontAlgn="base" hangingPunct="0">
              <a:spcBef>
                <a:spcPct val="30000"/>
              </a:spcBef>
              <a:spcAft>
                <a:spcPct val="0"/>
              </a:spcAft>
              <a:defRPr sz="1200">
                <a:solidFill>
                  <a:schemeClr val="tx1"/>
                </a:solidFill>
                <a:latin typeface="Arial" panose="020B0604020202020204" pitchFamily="34" charset="0"/>
              </a:defRPr>
            </a:lvl7pPr>
            <a:lvl8pPr marL="3409950" indent="-225425" eaLnBrk="0" fontAlgn="base" hangingPunct="0">
              <a:spcBef>
                <a:spcPct val="30000"/>
              </a:spcBef>
              <a:spcAft>
                <a:spcPct val="0"/>
              </a:spcAft>
              <a:defRPr sz="1200">
                <a:solidFill>
                  <a:schemeClr val="tx1"/>
                </a:solidFill>
                <a:latin typeface="Arial" panose="020B0604020202020204" pitchFamily="34" charset="0"/>
              </a:defRPr>
            </a:lvl8pPr>
            <a:lvl9pPr marL="3867150" indent="-2254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FD413CE-B4B6-40D3-B2F5-E4ABB4B5CB1C}" type="slidenum">
              <a:rPr lang="en-US" altLang="en-US" smtClean="0"/>
              <a:pPr>
                <a:spcBef>
                  <a:spcPct val="0"/>
                </a:spcBef>
              </a:pPr>
              <a:t>14</a:t>
            </a:fld>
            <a:endParaRPr lang="en-US" alt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xfrm>
            <a:off x="701675" y="4416425"/>
            <a:ext cx="5616575" cy="4194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smtClean="0">
                <a:latin typeface="Arial" panose="020B0604020202020204" pitchFamily="34" charset="0"/>
              </a:rPr>
              <a:t>Sistema de Escape de Ventilación Local </a:t>
            </a:r>
            <a:r>
              <a:rPr lang="es-MX" altLang="en-US" smtClean="0">
                <a:latin typeface="Arial" panose="020B0604020202020204" pitchFamily="34" charset="0"/>
              </a:rPr>
              <a:t>se compone de cinco partes: ventiladores, campanas extractoras, conductos, filtros de aire, y tubo de escape vertical. La ventilación local de escape está diseñada para capturar un contaminante emitido en o cerca de su origen, antes de que el contaminante tenga la oportunidad de dispersarse en el aire del trabajo.</a:t>
            </a:r>
          </a:p>
          <a:p>
            <a:r>
              <a:rPr lang="es-MX" altLang="en-US" b="1" smtClean="0">
                <a:latin typeface="Arial" panose="020B0604020202020204" pitchFamily="34" charset="0"/>
              </a:rPr>
              <a:t>Trabajo  Frío </a:t>
            </a:r>
            <a:r>
              <a:rPr lang="es-MX" altLang="en-US" smtClean="0">
                <a:latin typeface="Arial" panose="020B0604020202020204" pitchFamily="34" charset="0"/>
              </a:rPr>
              <a:t>significa cualquier trabajo que no implique remachado, soldadura, quemado u otras operaciones que produzcan incendios o chispas.</a:t>
            </a:r>
          </a:p>
          <a:p>
            <a:r>
              <a:rPr lang="es-MX" altLang="en-US" b="1" smtClean="0">
                <a:latin typeface="Arial" panose="020B0604020202020204" pitchFamily="34" charset="0"/>
              </a:rPr>
              <a:t>Ventilación Diluida</a:t>
            </a:r>
            <a:r>
              <a:rPr lang="es-MX" altLang="en-US" smtClean="0">
                <a:latin typeface="Arial" panose="020B0604020202020204" pitchFamily="34" charset="0"/>
              </a:rPr>
              <a:t>, una forma de mecanismo de control que implica proporcionar suficiente aire en el lugar de trabajo para diluir la concentración de contaminantes en el aire a niveles aceptables.</a:t>
            </a:r>
          </a:p>
          <a:p>
            <a:r>
              <a:rPr lang="es-MX" altLang="en-US" b="1" smtClean="0">
                <a:latin typeface="Arial" panose="020B0604020202020204" pitchFamily="34" charset="0"/>
              </a:rPr>
              <a:t>Ventilación General</a:t>
            </a:r>
            <a:r>
              <a:rPr lang="es-MX" altLang="en-US" smtClean="0">
                <a:latin typeface="Arial" panose="020B0604020202020204" pitchFamily="34" charset="0"/>
              </a:rPr>
              <a:t>, este sistema de ventilación también se llama ventilación por dilución, es diferente de un sistema de ventilación local porque en vez de capturar las emisiones en su origen y removerlas del aire, la ventilación general del escape de los contaminantes permite primeramente que estos se emitan dentro del aire de trabajo y luego se diluye la concentración del contaminante a un nivel aceptable (por ejemplo, al PEL o menos). Los sistemas de dilución se utilizan a menudo para controlar los líquidos volátiles.</a:t>
            </a:r>
          </a:p>
          <a:p>
            <a:r>
              <a:rPr lang="es-MX" altLang="en-US" b="1" smtClean="0">
                <a:latin typeface="Arial" panose="020B0604020202020204" pitchFamily="34" charset="0"/>
              </a:rPr>
              <a:t>Ventilación con Presión Negativa </a:t>
            </a:r>
            <a:r>
              <a:rPr lang="es-MX" altLang="en-US" smtClean="0">
                <a:latin typeface="Arial" panose="020B0604020202020204" pitchFamily="34" charset="0"/>
              </a:rPr>
              <a:t>significa que la disposición de los extractores o sopladores se ubica en una salida de conducto ubicada en el exterior del barco para tener conductos interiores bajo presión negativa o succionar el aire impuro.</a:t>
            </a:r>
          </a:p>
          <a:p>
            <a:endParaRPr lang="es-MX" altLang="en-US" smtClean="0">
              <a:latin typeface="Arial" panose="020B0604020202020204" pitchFamily="34" charset="0"/>
            </a:endParaRPr>
          </a:p>
          <a:p>
            <a:endParaRPr lang="es-MX" altLang="en-US" smtClean="0">
              <a:latin typeface="Arial" panose="020B0604020202020204" pitchFamily="34" charset="0"/>
            </a:endParaRPr>
          </a:p>
          <a:p>
            <a:endParaRPr lang="es-MX" altLang="en-US" smtClean="0">
              <a:latin typeface="Arial" panose="020B0604020202020204" pitchFamily="34" charset="0"/>
            </a:endParaRPr>
          </a:p>
        </p:txBody>
      </p:sp>
    </p:spTree>
    <p:extLst>
      <p:ext uri="{BB962C8B-B14F-4D97-AF65-F5344CB8AC3E}">
        <p14:creationId xmlns:p14="http://schemas.microsoft.com/office/powerpoint/2010/main" val="1198634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36600" indent="-282575">
              <a:spcBef>
                <a:spcPct val="30000"/>
              </a:spcBef>
              <a:defRPr sz="1200">
                <a:solidFill>
                  <a:schemeClr val="tx1"/>
                </a:solidFill>
                <a:latin typeface="Arial" panose="020B0604020202020204" pitchFamily="34" charset="0"/>
              </a:defRPr>
            </a:lvl2pPr>
            <a:lvl3pPr marL="1131888" indent="-225425">
              <a:spcBef>
                <a:spcPct val="30000"/>
              </a:spcBef>
              <a:defRPr sz="1200">
                <a:solidFill>
                  <a:schemeClr val="tx1"/>
                </a:solidFill>
                <a:latin typeface="Arial" panose="020B0604020202020204" pitchFamily="34" charset="0"/>
              </a:defRPr>
            </a:lvl3pPr>
            <a:lvl4pPr marL="1585913" indent="-225425">
              <a:spcBef>
                <a:spcPct val="30000"/>
              </a:spcBef>
              <a:defRPr sz="1200">
                <a:solidFill>
                  <a:schemeClr val="tx1"/>
                </a:solidFill>
                <a:latin typeface="Arial" panose="020B0604020202020204" pitchFamily="34" charset="0"/>
              </a:defRPr>
            </a:lvl4pPr>
            <a:lvl5pPr marL="2038350" indent="-225425">
              <a:spcBef>
                <a:spcPct val="30000"/>
              </a:spcBef>
              <a:defRPr sz="1200">
                <a:solidFill>
                  <a:schemeClr val="tx1"/>
                </a:solidFill>
                <a:latin typeface="Arial" panose="020B0604020202020204" pitchFamily="34" charset="0"/>
              </a:defRPr>
            </a:lvl5pPr>
            <a:lvl6pPr marL="2495550" indent="-225425" eaLnBrk="0" fontAlgn="base" hangingPunct="0">
              <a:spcBef>
                <a:spcPct val="30000"/>
              </a:spcBef>
              <a:spcAft>
                <a:spcPct val="0"/>
              </a:spcAft>
              <a:defRPr sz="1200">
                <a:solidFill>
                  <a:schemeClr val="tx1"/>
                </a:solidFill>
                <a:latin typeface="Arial" panose="020B0604020202020204" pitchFamily="34" charset="0"/>
              </a:defRPr>
            </a:lvl6pPr>
            <a:lvl7pPr marL="2952750" indent="-225425" eaLnBrk="0" fontAlgn="base" hangingPunct="0">
              <a:spcBef>
                <a:spcPct val="30000"/>
              </a:spcBef>
              <a:spcAft>
                <a:spcPct val="0"/>
              </a:spcAft>
              <a:defRPr sz="1200">
                <a:solidFill>
                  <a:schemeClr val="tx1"/>
                </a:solidFill>
                <a:latin typeface="Arial" panose="020B0604020202020204" pitchFamily="34" charset="0"/>
              </a:defRPr>
            </a:lvl7pPr>
            <a:lvl8pPr marL="3409950" indent="-225425" eaLnBrk="0" fontAlgn="base" hangingPunct="0">
              <a:spcBef>
                <a:spcPct val="30000"/>
              </a:spcBef>
              <a:spcAft>
                <a:spcPct val="0"/>
              </a:spcAft>
              <a:defRPr sz="1200">
                <a:solidFill>
                  <a:schemeClr val="tx1"/>
                </a:solidFill>
                <a:latin typeface="Arial" panose="020B0604020202020204" pitchFamily="34" charset="0"/>
              </a:defRPr>
            </a:lvl8pPr>
            <a:lvl9pPr marL="3867150" indent="-2254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596EEFF-D198-49FC-878A-694CC3CFF842}" type="slidenum">
              <a:rPr lang="en-US" altLang="en-US" smtClean="0"/>
              <a:pPr>
                <a:spcBef>
                  <a:spcPct val="0"/>
                </a:spcBef>
              </a:pPr>
              <a:t>15</a:t>
            </a:fld>
            <a:endParaRPr lang="en-US" altLang="en-US" smtClean="0"/>
          </a:p>
        </p:txBody>
      </p:sp>
      <p:sp>
        <p:nvSpPr>
          <p:cNvPr id="29699" name="Rectangle 2"/>
          <p:cNvSpPr>
            <a:spLocks noGrp="1" noRot="1" noChangeAspect="1" noChangeArrowheads="1" noTextEdit="1"/>
          </p:cNvSpPr>
          <p:nvPr>
            <p:ph type="sldImg"/>
          </p:nvPr>
        </p:nvSpPr>
        <p:spPr>
          <a:ln/>
        </p:spPr>
      </p:sp>
      <p:sp>
        <p:nvSpPr>
          <p:cNvPr id="513027" name="Rectangle 3">
            <a:extLst>
              <a:ext uri="{FF2B5EF4-FFF2-40B4-BE49-F238E27FC236}"/>
            </a:extLst>
          </p:cNvPr>
          <p:cNvSpPr>
            <a:spLocks noGrp="1" noChangeArrowheads="1"/>
          </p:cNvSpPr>
          <p:nvPr>
            <p:ph type="body" idx="1"/>
          </p:nvPr>
        </p:nvSpPr>
        <p:spPr>
          <a:xfrm>
            <a:off x="701675" y="4416425"/>
            <a:ext cx="5616575" cy="4117975"/>
          </a:xfrm>
          <a:ln/>
        </p:spPr>
        <p:txBody>
          <a:bodyPr/>
          <a:lstStyle/>
          <a:p>
            <a:pPr>
              <a:defRPr/>
            </a:pPr>
            <a:r>
              <a:rPr lang="en-US" dirty="0"/>
              <a:t/>
            </a:r>
            <a:br>
              <a:rPr lang="en-US" dirty="0"/>
            </a:br>
            <a:r>
              <a:rPr lang="es-MX" b="1" dirty="0"/>
              <a:t>Trabajo Caliente  </a:t>
            </a:r>
            <a:r>
              <a:rPr lang="es-MX" dirty="0"/>
              <a:t>es cualquier actividad que involucre lo siguiente: remachado, soldadura y procesos relacionados, quemado, el uso de herramientas accionadas por motor, tratamiento térmico, descongelación de tuberías, envoltura termo-retráctil aplicada por calor u operaciones similares que produzcan incendios; cualquier operación que aumente la temperatura de la pieza de trabajo igual o superior a 400 grados F; o esmerilado, taladrado, chorro abrasivo u operaciones similares que produzcan o utilicen una chispa, llama o calor. también se consideran trabajo en caliente, excepto cuando tales operaciones se aíslen físicamente de cualquier atmósfera que contenga más del 10% del límite explosivo inferior de una sustancia inflamable o combustible. Nota 1. Las operaciones de esmerilado, taladrado, chorro abrasivo o similares que producen chispas siempre deben considerarse trabajos en caliente cuando se realizan en presencia de acumulaciones de gases inflamables, líquidos inflamables o combustibles, sus vapores o acumulaciones de otros materiales combustibles comunes. Nota 2. La molienda, corte y lijado en aluminio no se considera trabajo en caliente a menos que la operación industrial produzca chispas (de OSHA </a:t>
            </a:r>
            <a:r>
              <a:rPr lang="es-MX" dirty="0" err="1"/>
              <a:t>Interpretation</a:t>
            </a:r>
            <a:r>
              <a:rPr lang="es-MX" dirty="0"/>
              <a:t> </a:t>
            </a:r>
            <a:r>
              <a:rPr lang="es-MX" dirty="0" err="1"/>
              <a:t>Letter</a:t>
            </a:r>
            <a:r>
              <a:rPr lang="es-MX" dirty="0"/>
              <a:t> </a:t>
            </a:r>
            <a:r>
              <a:rPr lang="es-MX" dirty="0" err="1"/>
              <a:t>dtd</a:t>
            </a:r>
            <a:r>
              <a:rPr lang="es-MX" dirty="0"/>
              <a:t> 10/8/2009, 29 CFR 1915.4 (r) y 29 CFR 1915.504 (b)).</a:t>
            </a:r>
          </a:p>
          <a:p>
            <a:pPr>
              <a:defRPr/>
            </a:pPr>
            <a:r>
              <a:rPr lang="es-MX" b="1" dirty="0"/>
              <a:t>Zona Designada </a:t>
            </a:r>
            <a:r>
              <a:rPr lang="es-MX" dirty="0"/>
              <a:t>significa la zona establecida para trabajo caliente después de que una inspección demuestra que está libre de riesgos de incendios. </a:t>
            </a:r>
          </a:p>
          <a:p>
            <a:pPr>
              <a:defRPr/>
            </a:pPr>
            <a:endParaRPr lang="en-US" dirty="0"/>
          </a:p>
          <a:p>
            <a:pPr marL="233117" indent="-233117" algn="just">
              <a:lnSpc>
                <a:spcPct val="90000"/>
              </a:lnSpc>
              <a:spcAft>
                <a:spcPct val="50000"/>
              </a:spcAft>
              <a:defRPr/>
            </a:pPr>
            <a:endParaRPr lang="en-US" dirty="0"/>
          </a:p>
          <a:p>
            <a:pPr marL="233117" indent="-233117">
              <a:lnSpc>
                <a:spcPct val="90000"/>
              </a:lnSpc>
              <a:defRPr/>
            </a:pPr>
            <a:endParaRPr lang="en-US" dirty="0"/>
          </a:p>
        </p:txBody>
      </p:sp>
    </p:spTree>
    <p:extLst>
      <p:ext uri="{BB962C8B-B14F-4D97-AF65-F5344CB8AC3E}">
        <p14:creationId xmlns:p14="http://schemas.microsoft.com/office/powerpoint/2010/main" val="1680054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76423671-1AED-45A9-AF7A-DFDED0EAD4A1}" type="slidenum">
              <a:rPr lang="en-US" altLang="en-US"/>
              <a:pPr>
                <a:spcBef>
                  <a:spcPct val="0"/>
                </a:spcBef>
              </a:pPr>
              <a:t>16</a:t>
            </a:fld>
            <a:endParaRPr lang="en-US" altLang="en-US"/>
          </a:p>
        </p:txBody>
      </p:sp>
      <p:sp>
        <p:nvSpPr>
          <p:cNvPr id="328707" name="Rectangle 7"/>
          <p:cNvSpPr txBox="1">
            <a:spLocks noGrp="1" noChangeArrowheads="1"/>
          </p:cNvSpPr>
          <p:nvPr/>
        </p:nvSpPr>
        <p:spPr bwMode="auto">
          <a:xfrm>
            <a:off x="3971925" y="8829675"/>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1DB6F7D2-349D-465E-B9EA-63EE5475CDF3}" type="slidenum">
              <a:rPr lang="en-US" altLang="en-US"/>
              <a:pPr algn="r" eaLnBrk="1" hangingPunct="1">
                <a:spcBef>
                  <a:spcPct val="0"/>
                </a:spcBef>
              </a:pPr>
              <a:t>16</a:t>
            </a:fld>
            <a:endParaRPr lang="en-US" altLang="en-US"/>
          </a:p>
        </p:txBody>
      </p:sp>
      <p:sp>
        <p:nvSpPr>
          <p:cNvPr id="328708" name="Rectangle 2"/>
          <p:cNvSpPr>
            <a:spLocks noGrp="1" noRot="1" noChangeAspect="1" noChangeArrowheads="1" noTextEdit="1"/>
          </p:cNvSpPr>
          <p:nvPr>
            <p:ph type="sldImg"/>
          </p:nvPr>
        </p:nvSpPr>
        <p:spPr>
          <a:ln/>
        </p:spPr>
      </p:sp>
      <p:sp>
        <p:nvSpPr>
          <p:cNvPr id="328709" name="Rectangle 3"/>
          <p:cNvSpPr>
            <a:spLocks noGrp="1" noChangeArrowheads="1"/>
          </p:cNvSpPr>
          <p:nvPr>
            <p:ph type="body" idx="1"/>
          </p:nvPr>
        </p:nvSpPr>
        <p:spPr>
          <a:xfrm>
            <a:off x="622300" y="4267200"/>
            <a:ext cx="5610225" cy="441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dirty="0" smtClean="0">
                <a:latin typeface="Arial" pitchFamily="34" charset="0"/>
              </a:rPr>
              <a:t>Para cada término (columna izquierda) escriba la letra que corresponda a la mejor definición (columna derecha). Vea la muestra a continuación.</a:t>
            </a:r>
            <a:endParaRPr lang="en-US" altLang="en-US" b="1" dirty="0" smtClean="0">
              <a:latin typeface="Arial" pitchFamily="34" charset="0"/>
            </a:endParaRPr>
          </a:p>
        </p:txBody>
      </p:sp>
      <p:graphicFrame>
        <p:nvGraphicFramePr>
          <p:cNvPr id="447493" name="Group 5">
            <a:extLst>
              <a:ext uri="{FF2B5EF4-FFF2-40B4-BE49-F238E27FC236}"/>
            </a:extLst>
          </p:cNvPr>
          <p:cNvGraphicFramePr>
            <a:graphicFrameLocks noGrp="1"/>
          </p:cNvGraphicFramePr>
          <p:nvPr/>
        </p:nvGraphicFramePr>
        <p:xfrm>
          <a:off x="784225" y="5106988"/>
          <a:ext cx="5284788" cy="3517903"/>
        </p:xfrm>
        <a:graphic>
          <a:graphicData uri="http://schemas.openxmlformats.org/drawingml/2006/table">
            <a:tbl>
              <a:tblPr/>
              <a:tblGrid>
                <a:gridCol w="1939807">
                  <a:extLst>
                    <a:ext uri="{9D8B030D-6E8A-4147-A177-3AD203B41FA5}"/>
                  </a:extLst>
                </a:gridCol>
                <a:gridCol w="264520">
                  <a:extLst>
                    <a:ext uri="{9D8B030D-6E8A-4147-A177-3AD203B41FA5}"/>
                  </a:extLst>
                </a:gridCol>
                <a:gridCol w="3080461">
                  <a:extLst>
                    <a:ext uri="{9D8B030D-6E8A-4147-A177-3AD203B41FA5}"/>
                  </a:extLst>
                </a:gridCol>
              </a:tblGrid>
              <a:tr h="29748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err="1">
                          <a:ln>
                            <a:noFill/>
                          </a:ln>
                          <a:solidFill>
                            <a:schemeClr val="tx1"/>
                          </a:solidFill>
                          <a:effectLst/>
                          <a:latin typeface="Arial" charset="0"/>
                        </a:rPr>
                        <a:t>Término</a:t>
                      </a:r>
                      <a:endParaRPr kumimoji="0" lang="en-US" sz="1200" b="1" i="0" u="none" strike="noStrike" cap="none" normalizeH="0" baseline="0" dirty="0">
                        <a:ln>
                          <a:noFill/>
                        </a:ln>
                        <a:solidFill>
                          <a:schemeClr val="tx1"/>
                        </a:solidFill>
                        <a:effectLst/>
                        <a:latin typeface="Arial" charset="0"/>
                      </a:endParaRPr>
                    </a:p>
                  </a:txBody>
                  <a:tcPr marL="93490" marR="93490" marT="46431" marB="464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ndParaRPr>
                    </a:p>
                  </a:txBody>
                  <a:tcPr marL="93490" marR="93490" marT="46431" marB="464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err="1">
                          <a:ln>
                            <a:noFill/>
                          </a:ln>
                          <a:solidFill>
                            <a:schemeClr val="tx1"/>
                          </a:solidFill>
                          <a:effectLst/>
                          <a:latin typeface="Arial" charset="0"/>
                        </a:rPr>
                        <a:t>Definición</a:t>
                      </a:r>
                      <a:endParaRPr kumimoji="0" lang="en-US" sz="1200" b="1" i="0" u="none" strike="noStrike" cap="none" normalizeH="0" baseline="0" dirty="0">
                        <a:ln>
                          <a:noFill/>
                        </a:ln>
                        <a:solidFill>
                          <a:schemeClr val="tx1"/>
                        </a:solidFill>
                        <a:effectLst/>
                        <a:latin typeface="Arial" charset="0"/>
                      </a:endParaRPr>
                    </a:p>
                  </a:txBody>
                  <a:tcPr marL="93490" marR="93490" marT="46431" marB="464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46436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a:ln>
                            <a:noFill/>
                          </a:ln>
                          <a:solidFill>
                            <a:schemeClr val="tx1"/>
                          </a:solidFill>
                          <a:effectLst/>
                          <a:latin typeface="Arial" charset="0"/>
                        </a:rPr>
                        <a:t>Atmósfera</a:t>
                      </a:r>
                      <a:r>
                        <a:rPr kumimoji="0" lang="en-US" sz="1200" b="0" i="0" u="none" strike="noStrike" cap="none" normalizeH="0" baseline="0" dirty="0">
                          <a:ln>
                            <a:noFill/>
                          </a:ln>
                          <a:solidFill>
                            <a:schemeClr val="tx1"/>
                          </a:solidFill>
                          <a:effectLst/>
                          <a:latin typeface="Arial" charset="0"/>
                        </a:rPr>
                        <a:t> </a:t>
                      </a:r>
                      <a:r>
                        <a:rPr kumimoji="0" lang="en-US" sz="1200" b="0" i="0" u="none" strike="noStrike" cap="none" normalizeH="0" baseline="0" dirty="0" err="1">
                          <a:ln>
                            <a:noFill/>
                          </a:ln>
                          <a:solidFill>
                            <a:schemeClr val="tx1"/>
                          </a:solidFill>
                          <a:effectLst/>
                          <a:latin typeface="Arial" charset="0"/>
                        </a:rPr>
                        <a:t>Peligrosa</a:t>
                      </a:r>
                      <a:endParaRPr kumimoji="0" lang="en-US" sz="1200" b="0" i="0" u="none" strike="noStrike" cap="none" normalizeH="0" baseline="0" dirty="0">
                        <a:ln>
                          <a:noFill/>
                        </a:ln>
                        <a:solidFill>
                          <a:schemeClr val="tx1"/>
                        </a:solidFill>
                        <a:effectLst/>
                        <a:latin typeface="Arial" charset="0"/>
                      </a:endParaRPr>
                    </a:p>
                  </a:txBody>
                  <a:tcPr marL="93490" marR="93490" marT="46431" marB="464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marL="93490" marR="93490" marT="46431" marB="464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dirty="0">
                          <a:ln>
                            <a:noFill/>
                          </a:ln>
                          <a:solidFill>
                            <a:schemeClr val="tx1"/>
                          </a:solidFill>
                          <a:effectLst/>
                          <a:latin typeface="Arial" charset="0"/>
                        </a:rPr>
                        <a:t>a</a:t>
                      </a:r>
                      <a:r>
                        <a:rPr kumimoji="0" lang="es-MX" sz="1200" b="0" i="0" u="none" strike="noStrike" cap="none" normalizeH="0" baseline="0" dirty="0">
                          <a:ln>
                            <a:noFill/>
                          </a:ln>
                          <a:solidFill>
                            <a:schemeClr val="tx1"/>
                          </a:solidFill>
                          <a:effectLst/>
                          <a:latin typeface="Arial" charset="0"/>
                        </a:rPr>
                        <a:t>. Espacios  bordeando un espacio en todas las direcciones </a:t>
                      </a:r>
                      <a:endParaRPr kumimoji="0" lang="en-US" sz="1200" b="0" i="0" u="none" strike="noStrike" cap="none" normalizeH="0" baseline="0" dirty="0">
                        <a:ln>
                          <a:noFill/>
                        </a:ln>
                        <a:solidFill>
                          <a:schemeClr val="tx1"/>
                        </a:solidFill>
                        <a:effectLst/>
                        <a:latin typeface="Arial" charset="0"/>
                      </a:endParaRPr>
                    </a:p>
                  </a:txBody>
                  <a:tcPr marL="93490" marR="93490" marT="46431" marB="464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64150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200" b="0" dirty="0" err="1">
                          <a:latin typeface="Arial" panose="020B0604020202020204" pitchFamily="34" charset="0"/>
                        </a:rPr>
                        <a:t>Atmósfera</a:t>
                      </a:r>
                      <a:r>
                        <a:rPr lang="en-US" altLang="en-US" sz="1200" b="0" dirty="0">
                          <a:latin typeface="Arial" panose="020B0604020202020204" pitchFamily="34" charset="0"/>
                        </a:rPr>
                        <a:t> </a:t>
                      </a:r>
                      <a:r>
                        <a:rPr lang="en-US" altLang="en-US" sz="1200" b="0" dirty="0" err="1">
                          <a:latin typeface="Arial" panose="020B0604020202020204" pitchFamily="34" charset="0"/>
                        </a:rPr>
                        <a:t>enriquecida</a:t>
                      </a:r>
                      <a:r>
                        <a:rPr lang="en-US" altLang="en-US" sz="1200" b="0" dirty="0">
                          <a:latin typeface="Arial" panose="020B0604020202020204" pitchFamily="34" charset="0"/>
                        </a:rPr>
                        <a:t> de </a:t>
                      </a:r>
                      <a:r>
                        <a:rPr lang="en-US" altLang="en-US" sz="1200" b="0" dirty="0" err="1">
                          <a:latin typeface="Arial" panose="020B0604020202020204" pitchFamily="34" charset="0"/>
                        </a:rPr>
                        <a:t>oxígeno</a:t>
                      </a:r>
                      <a:r>
                        <a:rPr lang="en-US" altLang="en-US" sz="1200" b="0" dirty="0">
                          <a:latin typeface="Arial" panose="020B0604020202020204" pitchFamily="34" charset="0"/>
                        </a:rPr>
                        <a:t> </a:t>
                      </a:r>
                      <a:endParaRPr kumimoji="0" lang="en-US" sz="1200" b="0" i="0" u="none" strike="noStrike" cap="none" normalizeH="0" baseline="0" dirty="0">
                        <a:ln>
                          <a:noFill/>
                        </a:ln>
                        <a:solidFill>
                          <a:schemeClr val="tx1"/>
                        </a:solidFill>
                        <a:effectLst/>
                        <a:latin typeface="Arial" charset="0"/>
                      </a:endParaRPr>
                    </a:p>
                  </a:txBody>
                  <a:tcPr marL="93490" marR="93490" marT="46431" marB="464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marL="93490" marR="93490" marT="46431" marB="464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a:ln>
                            <a:noFill/>
                          </a:ln>
                          <a:solidFill>
                            <a:schemeClr val="tx1"/>
                          </a:solidFill>
                          <a:effectLst/>
                          <a:latin typeface="Arial" charset="0"/>
                        </a:rPr>
                        <a:t>b.Una</a:t>
                      </a:r>
                      <a:r>
                        <a:rPr kumimoji="0" lang="en-US" sz="1200" b="0" i="0" u="none" strike="noStrike" cap="none" normalizeH="0" baseline="0" dirty="0">
                          <a:ln>
                            <a:noFill/>
                          </a:ln>
                          <a:solidFill>
                            <a:schemeClr val="tx1"/>
                          </a:solidFill>
                          <a:effectLst/>
                          <a:latin typeface="Arial" charset="0"/>
                        </a:rPr>
                        <a:t> </a:t>
                      </a:r>
                      <a:r>
                        <a:rPr kumimoji="0" lang="en-US" sz="1200" b="0" i="0" u="none" strike="noStrike" cap="none" normalizeH="0" baseline="0" dirty="0" err="1">
                          <a:ln>
                            <a:noFill/>
                          </a:ln>
                          <a:solidFill>
                            <a:schemeClr val="tx1"/>
                          </a:solidFill>
                          <a:effectLst/>
                          <a:latin typeface="Arial" charset="0"/>
                        </a:rPr>
                        <a:t>atmósfera</a:t>
                      </a:r>
                      <a:r>
                        <a:rPr kumimoji="0" lang="en-US" sz="1200" b="0" i="0" u="none" strike="noStrike" cap="none" normalizeH="0" baseline="0" dirty="0">
                          <a:ln>
                            <a:noFill/>
                          </a:ln>
                          <a:solidFill>
                            <a:schemeClr val="tx1"/>
                          </a:solidFill>
                          <a:effectLst/>
                          <a:latin typeface="Arial" charset="0"/>
                        </a:rPr>
                        <a:t> que </a:t>
                      </a:r>
                      <a:r>
                        <a:rPr kumimoji="0" lang="en-US" sz="1200" b="0" i="0" u="none" strike="noStrike" cap="none" normalizeH="0" baseline="0" dirty="0" err="1">
                          <a:ln>
                            <a:noFill/>
                          </a:ln>
                          <a:solidFill>
                            <a:schemeClr val="tx1"/>
                          </a:solidFill>
                          <a:effectLst/>
                          <a:latin typeface="Arial" charset="0"/>
                        </a:rPr>
                        <a:t>tiene</a:t>
                      </a:r>
                      <a:r>
                        <a:rPr kumimoji="0" lang="en-US" sz="1200" b="0" i="0" u="none" strike="noStrike" cap="none" normalizeH="0" baseline="0" dirty="0">
                          <a:ln>
                            <a:noFill/>
                          </a:ln>
                          <a:solidFill>
                            <a:schemeClr val="tx1"/>
                          </a:solidFill>
                          <a:effectLst/>
                          <a:latin typeface="Arial" charset="0"/>
                        </a:rPr>
                        <a:t> </a:t>
                      </a:r>
                      <a:r>
                        <a:rPr kumimoji="0" lang="en-US" sz="1200" b="0" i="0" u="none" strike="noStrike" cap="none" normalizeH="0" baseline="0" dirty="0" err="1">
                          <a:ln>
                            <a:noFill/>
                          </a:ln>
                          <a:solidFill>
                            <a:schemeClr val="tx1"/>
                          </a:solidFill>
                          <a:effectLst/>
                          <a:latin typeface="Arial" charset="0"/>
                        </a:rPr>
                        <a:t>una</a:t>
                      </a:r>
                      <a:r>
                        <a:rPr kumimoji="0" lang="en-US" sz="1200" b="0" i="0" u="none" strike="noStrike" cap="none" normalizeH="0" baseline="0" dirty="0">
                          <a:ln>
                            <a:noFill/>
                          </a:ln>
                          <a:solidFill>
                            <a:schemeClr val="tx1"/>
                          </a:solidFill>
                          <a:effectLst/>
                          <a:latin typeface="Arial" charset="0"/>
                        </a:rPr>
                        <a:t> </a:t>
                      </a:r>
                      <a:r>
                        <a:rPr kumimoji="0" lang="en-US" sz="1200" b="0" i="0" u="none" strike="noStrike" cap="none" normalizeH="0" baseline="0" dirty="0" err="1">
                          <a:ln>
                            <a:noFill/>
                          </a:ln>
                          <a:solidFill>
                            <a:schemeClr val="tx1"/>
                          </a:solidFill>
                          <a:effectLst/>
                          <a:latin typeface="Arial" charset="0"/>
                        </a:rPr>
                        <a:t>concentración</a:t>
                      </a:r>
                      <a:r>
                        <a:rPr kumimoji="0" lang="en-US" sz="1200" b="0" i="0" u="none" strike="noStrike" cap="none" normalizeH="0" baseline="0" dirty="0">
                          <a:ln>
                            <a:noFill/>
                          </a:ln>
                          <a:solidFill>
                            <a:schemeClr val="tx1"/>
                          </a:solidFill>
                          <a:effectLst/>
                          <a:latin typeface="Arial" charset="0"/>
                        </a:rPr>
                        <a:t> de </a:t>
                      </a:r>
                      <a:r>
                        <a:rPr kumimoji="0" lang="en-US" sz="1200" b="0" i="0" u="none" strike="noStrike" cap="none" normalizeH="0" baseline="0" dirty="0" err="1">
                          <a:ln>
                            <a:noFill/>
                          </a:ln>
                          <a:solidFill>
                            <a:schemeClr val="tx1"/>
                          </a:solidFill>
                          <a:effectLst/>
                          <a:latin typeface="Arial" charset="0"/>
                        </a:rPr>
                        <a:t>oxígeno</a:t>
                      </a:r>
                      <a:r>
                        <a:rPr kumimoji="0" lang="en-US" sz="1200" b="0" i="0" u="none" strike="noStrike" cap="none" normalizeH="0" baseline="0" dirty="0">
                          <a:ln>
                            <a:noFill/>
                          </a:ln>
                          <a:solidFill>
                            <a:schemeClr val="tx1"/>
                          </a:solidFill>
                          <a:effectLst/>
                          <a:latin typeface="Arial" charset="0"/>
                        </a:rPr>
                        <a:t> mayor a 22.0% </a:t>
                      </a:r>
                      <a:r>
                        <a:rPr kumimoji="0" lang="en-US" sz="1200" b="0" i="0" u="none" strike="noStrike" cap="none" normalizeH="0" baseline="0" dirty="0" err="1">
                          <a:ln>
                            <a:noFill/>
                          </a:ln>
                          <a:solidFill>
                            <a:schemeClr val="tx1"/>
                          </a:solidFill>
                          <a:effectLst/>
                          <a:latin typeface="Arial" charset="0"/>
                        </a:rPr>
                        <a:t>por</a:t>
                      </a:r>
                      <a:r>
                        <a:rPr kumimoji="0" lang="en-US" sz="1200" b="0" i="0" u="none" strike="noStrike" cap="none" normalizeH="0" baseline="0" dirty="0">
                          <a:ln>
                            <a:noFill/>
                          </a:ln>
                          <a:solidFill>
                            <a:schemeClr val="tx1"/>
                          </a:solidFill>
                          <a:effectLst/>
                          <a:latin typeface="Arial" charset="0"/>
                        </a:rPr>
                        <a:t> </a:t>
                      </a:r>
                      <a:r>
                        <a:rPr kumimoji="0" lang="en-US" sz="1200" b="0" i="0" u="none" strike="noStrike" cap="none" normalizeH="0" baseline="0" dirty="0" err="1">
                          <a:ln>
                            <a:noFill/>
                          </a:ln>
                          <a:solidFill>
                            <a:schemeClr val="tx1"/>
                          </a:solidFill>
                          <a:effectLst/>
                          <a:latin typeface="Arial" charset="0"/>
                        </a:rPr>
                        <a:t>volumen</a:t>
                      </a:r>
                      <a:r>
                        <a:rPr lang="en-US" altLang="en-US" sz="1200" b="0" dirty="0">
                          <a:latin typeface="Arial" panose="020B0604020202020204" pitchFamily="34" charset="0"/>
                        </a:rPr>
                        <a:t>. </a:t>
                      </a:r>
                      <a:endParaRPr kumimoji="0" lang="en-US" sz="1200" b="0" i="0" u="none" strike="noStrike" cap="none" normalizeH="0" baseline="0" dirty="0">
                        <a:ln>
                          <a:noFill/>
                        </a:ln>
                        <a:solidFill>
                          <a:schemeClr val="tx1"/>
                        </a:solidFill>
                        <a:effectLst/>
                        <a:latin typeface="Arial" charset="0"/>
                      </a:endParaRPr>
                    </a:p>
                  </a:txBody>
                  <a:tcPr marL="93490" marR="93490" marT="46431" marB="464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46436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a:ln>
                            <a:noFill/>
                          </a:ln>
                          <a:solidFill>
                            <a:schemeClr val="tx1"/>
                          </a:solidFill>
                          <a:effectLst/>
                          <a:latin typeface="Arial" charset="0"/>
                        </a:rPr>
                        <a:t>Trabajo</a:t>
                      </a:r>
                      <a:r>
                        <a:rPr kumimoji="0" lang="en-US" sz="1200" b="0" i="0" u="none" strike="noStrike" cap="none" normalizeH="0" baseline="0" dirty="0">
                          <a:ln>
                            <a:noFill/>
                          </a:ln>
                          <a:solidFill>
                            <a:schemeClr val="tx1"/>
                          </a:solidFill>
                          <a:effectLst/>
                          <a:latin typeface="Arial" charset="0"/>
                        </a:rPr>
                        <a:t> Caliente</a:t>
                      </a:r>
                    </a:p>
                  </a:txBody>
                  <a:tcPr marL="93490" marR="93490" marT="46431" marB="464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marL="93490" marR="93490" marT="46431" marB="464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c.</a:t>
                      </a:r>
                      <a:r>
                        <a:rPr kumimoji="0" lang="en-US" sz="1200" b="0" i="0" u="none" strike="noStrike" cap="none" normalizeH="0" baseline="0" dirty="0">
                          <a:ln>
                            <a:noFill/>
                          </a:ln>
                          <a:solidFill>
                            <a:schemeClr val="tx1"/>
                          </a:solidFill>
                          <a:effectLst/>
                          <a:latin typeface="Arial" charset="0"/>
                        </a:rPr>
                        <a:t> </a:t>
                      </a:r>
                      <a:r>
                        <a:rPr kumimoji="0" lang="es-MX" sz="1200" b="0" i="0" u="none" strike="noStrike" cap="none" normalizeH="0" baseline="0" dirty="0">
                          <a:ln>
                            <a:noFill/>
                          </a:ln>
                          <a:solidFill>
                            <a:schemeClr val="tx1"/>
                          </a:solidFill>
                          <a:effectLst/>
                          <a:latin typeface="Arial" charset="0"/>
                        </a:rPr>
                        <a:t>Ambientes que pueden exponer a los trabajadores a riesgos </a:t>
                      </a:r>
                      <a:endParaRPr kumimoji="0" lang="en-US" sz="1200" b="0" i="0" u="none" strike="noStrike" cap="none" normalizeH="0" baseline="0" dirty="0">
                        <a:ln>
                          <a:noFill/>
                        </a:ln>
                        <a:solidFill>
                          <a:schemeClr val="tx1"/>
                        </a:solidFill>
                        <a:effectLst/>
                        <a:latin typeface="Arial" charset="0"/>
                      </a:endParaRPr>
                    </a:p>
                  </a:txBody>
                  <a:tcPr marL="93490" marR="93490" marT="46431" marB="464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64150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a:ln>
                            <a:noFill/>
                          </a:ln>
                          <a:solidFill>
                            <a:schemeClr val="tx1"/>
                          </a:solidFill>
                          <a:effectLst/>
                          <a:latin typeface="Arial" charset="0"/>
                        </a:rPr>
                        <a:t>Espacio</a:t>
                      </a:r>
                      <a:r>
                        <a:rPr kumimoji="0" lang="en-US" sz="1200" b="0" i="0" u="none" strike="noStrike" cap="none" normalizeH="0" baseline="0" dirty="0">
                          <a:ln>
                            <a:noFill/>
                          </a:ln>
                          <a:solidFill>
                            <a:schemeClr val="tx1"/>
                          </a:solidFill>
                          <a:effectLst/>
                          <a:latin typeface="Arial" charset="0"/>
                        </a:rPr>
                        <a:t> </a:t>
                      </a:r>
                      <a:r>
                        <a:rPr kumimoji="0" lang="en-US" sz="1200" b="0" i="0" u="none" strike="noStrike" cap="none" normalizeH="0" baseline="0" dirty="0" err="1">
                          <a:ln>
                            <a:noFill/>
                          </a:ln>
                          <a:solidFill>
                            <a:schemeClr val="tx1"/>
                          </a:solidFill>
                          <a:effectLst/>
                          <a:latin typeface="Arial" charset="0"/>
                        </a:rPr>
                        <a:t>Confinado</a:t>
                      </a:r>
                      <a:endParaRPr kumimoji="0" lang="en-US" sz="1200" b="0" i="0" u="none" strike="noStrike" cap="none" normalizeH="0" baseline="0" dirty="0">
                        <a:ln>
                          <a:noFill/>
                        </a:ln>
                        <a:solidFill>
                          <a:schemeClr val="tx1"/>
                        </a:solidFill>
                        <a:effectLst/>
                        <a:latin typeface="Arial" charset="0"/>
                      </a:endParaRPr>
                    </a:p>
                  </a:txBody>
                  <a:tcPr marL="93490" marR="93490" marT="46431" marB="464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marL="93490" marR="93490" marT="46431" marB="464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d</a:t>
                      </a:r>
                      <a:r>
                        <a:rPr kumimoji="0" lang="en-US" sz="1200" b="0" i="0" u="none" strike="noStrike" cap="none" normalizeH="0" baseline="0" dirty="0">
                          <a:ln>
                            <a:noFill/>
                          </a:ln>
                          <a:solidFill>
                            <a:schemeClr val="tx1"/>
                          </a:solidFill>
                          <a:effectLst/>
                          <a:latin typeface="Arial" charset="0"/>
                        </a:rPr>
                        <a:t>.</a:t>
                      </a:r>
                      <a:r>
                        <a:rPr kumimoji="0" lang="es-MX" sz="1200" b="0" i="0" u="none" strike="noStrike" cap="none" normalizeH="0" baseline="0" dirty="0">
                          <a:ln>
                            <a:noFill/>
                          </a:ln>
                          <a:solidFill>
                            <a:schemeClr val="tx1"/>
                          </a:solidFill>
                          <a:effectLst/>
                          <a:latin typeface="Arial" charset="0"/>
                        </a:rPr>
                        <a:t> Ambiente que posee un riesgo inmediato a la vida o efectos adversos, agudos y graves a la salud </a:t>
                      </a:r>
                      <a:r>
                        <a:rPr kumimoji="0" lang="en-US" sz="1200" b="0" i="0" u="none" strike="noStrike" cap="none" normalizeH="0" baseline="0" dirty="0">
                          <a:ln>
                            <a:noFill/>
                          </a:ln>
                          <a:solidFill>
                            <a:schemeClr val="tx1"/>
                          </a:solidFill>
                          <a:effectLst/>
                          <a:latin typeface="Arial" charset="0"/>
                        </a:rPr>
                        <a:t> </a:t>
                      </a:r>
                    </a:p>
                  </a:txBody>
                  <a:tcPr marL="93490" marR="93490" marT="46431" marB="464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36718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IDLH</a:t>
                      </a:r>
                    </a:p>
                  </a:txBody>
                  <a:tcPr marL="93490" marR="93490" marT="46431" marB="464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marL="93490" marR="93490" marT="46431" marB="464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e.</a:t>
                      </a:r>
                      <a:r>
                        <a:rPr kumimoji="0" lang="en-US" sz="1200" b="0" i="0" u="none" strike="noStrike" cap="none" normalizeH="0" baseline="0" dirty="0">
                          <a:ln>
                            <a:noFill/>
                          </a:ln>
                          <a:solidFill>
                            <a:schemeClr val="tx1"/>
                          </a:solidFill>
                          <a:effectLst/>
                          <a:latin typeface="Arial" charset="0"/>
                        </a:rPr>
                        <a:t> </a:t>
                      </a:r>
                      <a:r>
                        <a:rPr kumimoji="0" lang="es-MX" sz="1200" b="0" i="0" u="none" strike="noStrike" cap="none" normalizeH="0" baseline="0" dirty="0">
                          <a:ln>
                            <a:noFill/>
                          </a:ln>
                          <a:solidFill>
                            <a:schemeClr val="tx1"/>
                          </a:solidFill>
                          <a:effectLst/>
                          <a:latin typeface="Arial" charset="0"/>
                        </a:rPr>
                        <a:t>Operación que produce una chispa </a:t>
                      </a:r>
                    </a:p>
                  </a:txBody>
                  <a:tcPr marL="93490" marR="93490" marT="46431" marB="464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64150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a:ln>
                            <a:noFill/>
                          </a:ln>
                          <a:solidFill>
                            <a:schemeClr val="tx1"/>
                          </a:solidFill>
                          <a:effectLst/>
                          <a:latin typeface="Arial" charset="0"/>
                        </a:rPr>
                        <a:t>Espacio</a:t>
                      </a:r>
                      <a:r>
                        <a:rPr kumimoji="0" lang="en-US" sz="1200" b="0" i="0" u="none" strike="noStrike" cap="none" normalizeH="0" baseline="0" dirty="0">
                          <a:ln>
                            <a:noFill/>
                          </a:ln>
                          <a:solidFill>
                            <a:schemeClr val="tx1"/>
                          </a:solidFill>
                          <a:effectLst/>
                          <a:latin typeface="Arial" charset="0"/>
                        </a:rPr>
                        <a:t>  </a:t>
                      </a:r>
                      <a:r>
                        <a:rPr kumimoji="0" lang="en-US" sz="1200" b="0" i="0" u="none" strike="noStrike" cap="none" normalizeH="0" baseline="0" dirty="0" err="1">
                          <a:ln>
                            <a:noFill/>
                          </a:ln>
                          <a:solidFill>
                            <a:schemeClr val="tx1"/>
                          </a:solidFill>
                          <a:effectLst/>
                          <a:latin typeface="Arial" charset="0"/>
                        </a:rPr>
                        <a:t>Adyacente</a:t>
                      </a:r>
                      <a:endParaRPr kumimoji="0" lang="en-US" sz="1200" b="0" i="0" u="none" strike="noStrike" cap="none" normalizeH="0" baseline="0" dirty="0">
                        <a:ln>
                          <a:noFill/>
                        </a:ln>
                        <a:solidFill>
                          <a:schemeClr val="tx1"/>
                        </a:solidFill>
                        <a:effectLst/>
                        <a:latin typeface="Arial" charset="0"/>
                      </a:endParaRPr>
                    </a:p>
                  </a:txBody>
                  <a:tcPr marL="93490" marR="93490" marT="46431" marB="464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txBody>
                  <a:tcPr marL="93490" marR="93490" marT="46431" marB="464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f.</a:t>
                      </a:r>
                      <a:r>
                        <a:rPr kumimoji="0" lang="en-US" sz="1200" b="0" i="0" u="none" strike="noStrike" cap="none" normalizeH="0" baseline="0" dirty="0">
                          <a:ln>
                            <a:noFill/>
                          </a:ln>
                          <a:solidFill>
                            <a:schemeClr val="tx1"/>
                          </a:solidFill>
                          <a:effectLst/>
                          <a:latin typeface="Arial" charset="0"/>
                        </a:rPr>
                        <a:t> </a:t>
                      </a:r>
                      <a:r>
                        <a:rPr kumimoji="0" lang="es-MX" sz="1200" b="0" i="0" u="none" strike="noStrike" cap="none" normalizeH="0" baseline="0" dirty="0">
                          <a:ln>
                            <a:noFill/>
                          </a:ln>
                          <a:solidFill>
                            <a:schemeClr val="tx1"/>
                          </a:solidFill>
                          <a:effectLst/>
                          <a:latin typeface="Arial" charset="0"/>
                        </a:rPr>
                        <a:t>. Acceso limitado y no está diseñado para personas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a:txBody>
                  <a:tcPr marL="93490" marR="93490" marT="46431" marB="464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Tree>
    <p:extLst>
      <p:ext uri="{BB962C8B-B14F-4D97-AF65-F5344CB8AC3E}">
        <p14:creationId xmlns:p14="http://schemas.microsoft.com/office/powerpoint/2010/main" val="4044982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xfrm>
            <a:off x="3971925" y="8789988"/>
            <a:ext cx="3036888" cy="504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860F93-9497-445F-9946-9A6B36412F6E}" type="slidenum">
              <a:rPr lang="en-US" altLang="en-US" smtClean="0"/>
              <a:pPr>
                <a:spcBef>
                  <a:spcPct val="0"/>
                </a:spcBef>
              </a:pPr>
              <a:t>17</a:t>
            </a:fld>
            <a:endParaRPr lang="en-US" altLang="en-US" smtClean="0"/>
          </a:p>
        </p:txBody>
      </p:sp>
      <p:sp>
        <p:nvSpPr>
          <p:cNvPr id="167939" name="Rectangle 2"/>
          <p:cNvSpPr>
            <a:spLocks noGrp="1" noRot="1" noChangeAspect="1" noChangeArrowheads="1" noTextEdit="1"/>
          </p:cNvSpPr>
          <p:nvPr>
            <p:ph type="sldImg"/>
          </p:nvPr>
        </p:nvSpPr>
        <p:spPr>
          <a:xfrm>
            <a:off x="1257300" y="746125"/>
            <a:ext cx="4572000" cy="3429000"/>
          </a:xfrm>
          <a:ln/>
        </p:spPr>
      </p:sp>
      <p:sp>
        <p:nvSpPr>
          <p:cNvPr id="167940" name="Rectangle 3"/>
          <p:cNvSpPr>
            <a:spLocks noGrp="1" noChangeArrowheads="1"/>
          </p:cNvSpPr>
          <p:nvPr>
            <p:ph type="body" idx="1"/>
          </p:nvPr>
        </p:nvSpPr>
        <p:spPr>
          <a:xfrm>
            <a:off x="944563" y="4295775"/>
            <a:ext cx="5275262" cy="4373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Aft>
                <a:spcPct val="50000"/>
              </a:spcAft>
            </a:pPr>
            <a:r>
              <a:rPr lang="es-MX" altLang="en-US" dirty="0">
                <a:solidFill>
                  <a:srgbClr val="000000"/>
                </a:solidFill>
                <a:latin typeface="Arial" panose="020B0604020202020204" pitchFamily="34" charset="0"/>
              </a:rPr>
              <a:t>Designaciones estándar de </a:t>
            </a:r>
            <a:r>
              <a:rPr lang="es-MX" altLang="en-US" dirty="0" smtClean="0">
                <a:solidFill>
                  <a:srgbClr val="000000"/>
                </a:solidFill>
                <a:latin typeface="Arial" panose="020B0604020202020204" pitchFamily="34" charset="0"/>
              </a:rPr>
              <a:t>seguridad:  A </a:t>
            </a:r>
            <a:r>
              <a:rPr lang="es-MX" altLang="en-US" dirty="0">
                <a:solidFill>
                  <a:srgbClr val="000000"/>
                </a:solidFill>
                <a:latin typeface="Arial" panose="020B0604020202020204" pitchFamily="34" charset="0"/>
              </a:rPr>
              <a:t>continuación se encuentran las designaciones de seguridad estándar. No todos los astilleros / empresas usan la codificación de colores como se ilustra arriba. Si un certificado está codificado por colores, aún debe leer toda la información.</a:t>
            </a:r>
          </a:p>
          <a:p>
            <a:pPr algn="just">
              <a:spcAft>
                <a:spcPct val="50000"/>
              </a:spcAft>
            </a:pPr>
            <a:endParaRPr lang="en-US" altLang="en-US" dirty="0" smtClean="0">
              <a:solidFill>
                <a:srgbClr val="000000"/>
              </a:solidFill>
              <a:latin typeface="Arial" panose="020B0604020202020204" pitchFamily="34" charset="0"/>
            </a:endParaRPr>
          </a:p>
          <a:p>
            <a:endParaRPr lang="en-US" altLang="en-US" dirty="0" smtClean="0">
              <a:solidFill>
                <a:srgbClr val="000000"/>
              </a:solidFill>
              <a:latin typeface="Arial" panose="020B0604020202020204" pitchFamily="34" charset="0"/>
            </a:endParaRPr>
          </a:p>
          <a:p>
            <a:endParaRPr lang="en-US" altLang="en-US" b="1" dirty="0" smtClean="0">
              <a:latin typeface="Arial" panose="020B0604020202020204" pitchFamily="34" charset="0"/>
            </a:endParaRPr>
          </a:p>
          <a:p>
            <a:endParaRPr lang="en-US" altLang="en-US" b="1" dirty="0" smtClean="0">
              <a:latin typeface="Arial" panose="020B0604020202020204" pitchFamily="34" charset="0"/>
            </a:endParaRPr>
          </a:p>
          <a:p>
            <a:endParaRPr lang="en-US" altLang="en-US" dirty="0" smtClean="0">
              <a:latin typeface="Arial" panose="020B0604020202020204" pitchFamily="34" charset="0"/>
            </a:endParaRPr>
          </a:p>
        </p:txBody>
      </p:sp>
      <p:graphicFrame>
        <p:nvGraphicFramePr>
          <p:cNvPr id="500740" name="Group 4"/>
          <p:cNvGraphicFramePr>
            <a:graphicFrameLocks noGrp="1"/>
          </p:cNvGraphicFramePr>
          <p:nvPr>
            <p:extLst>
              <p:ext uri="{D42A27DB-BD31-4B8C-83A1-F6EECF244321}">
                <p14:modId xmlns:p14="http://schemas.microsoft.com/office/powerpoint/2010/main" val="3079280173"/>
              </p:ext>
            </p:extLst>
          </p:nvPr>
        </p:nvGraphicFramePr>
        <p:xfrm>
          <a:off x="1062831" y="5370512"/>
          <a:ext cx="5038725" cy="3109027"/>
        </p:xfrm>
        <a:graphic>
          <a:graphicData uri="http://schemas.openxmlformats.org/drawingml/2006/table">
            <a:tbl>
              <a:tblPr/>
              <a:tblGrid>
                <a:gridCol w="1426983"/>
                <a:gridCol w="3611742"/>
              </a:tblGrid>
              <a:tr h="31521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Color</a:t>
                      </a:r>
                    </a:p>
                  </a:txBody>
                  <a:tcPr marL="94476" marR="94476" marT="46854" marB="468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Status</a:t>
                      </a:r>
                    </a:p>
                  </a:txBody>
                  <a:tcPr marL="94476" marR="94476" marT="46854" marB="468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98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Verde</a:t>
                      </a:r>
                    </a:p>
                  </a:txBody>
                  <a:tcPr marL="94476" marR="94476" marT="46854" marB="468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Arial" charset="0"/>
                        </a:rPr>
                        <a:t>Seguro</a:t>
                      </a:r>
                      <a:r>
                        <a:rPr kumimoji="0" lang="en-US" sz="1200" b="0" i="0" u="none" strike="noStrike" cap="none" normalizeH="0" baseline="0" dirty="0" smtClean="0">
                          <a:ln>
                            <a:noFill/>
                          </a:ln>
                          <a:solidFill>
                            <a:schemeClr val="tx1"/>
                          </a:solidFill>
                          <a:effectLst/>
                          <a:latin typeface="Arial" charset="0"/>
                        </a:rPr>
                        <a:t> para </a:t>
                      </a:r>
                      <a:r>
                        <a:rPr kumimoji="0" lang="en-US" sz="1200" b="0" i="0" u="none" strike="noStrike" cap="none" normalizeH="0" baseline="0" dirty="0" err="1" smtClean="0">
                          <a:ln>
                            <a:noFill/>
                          </a:ln>
                          <a:solidFill>
                            <a:schemeClr val="tx1"/>
                          </a:solidFill>
                          <a:effectLst/>
                          <a:latin typeface="Arial" charset="0"/>
                        </a:rPr>
                        <a:t>trabajadores</a:t>
                      </a:r>
                      <a:r>
                        <a:rPr kumimoji="0" lang="en-US" sz="1200" b="0" i="0" u="none" strike="noStrike" cap="none" normalizeH="0" baseline="0" dirty="0" smtClean="0">
                          <a:ln>
                            <a:noFill/>
                          </a:ln>
                          <a:solidFill>
                            <a:schemeClr val="tx1"/>
                          </a:solidFill>
                          <a:effectLst/>
                          <a:latin typeface="Arial" charset="0"/>
                        </a:rPr>
                        <a:t> y </a:t>
                      </a:r>
                      <a:r>
                        <a:rPr kumimoji="0" lang="en-US" sz="1200" b="0" i="0" u="none" strike="noStrike" cap="none" normalizeH="0" baseline="0" dirty="0" err="1" smtClean="0">
                          <a:ln>
                            <a:noFill/>
                          </a:ln>
                          <a:solidFill>
                            <a:schemeClr val="tx1"/>
                          </a:solidFill>
                          <a:effectLst/>
                          <a:latin typeface="Arial" charset="0"/>
                        </a:rPr>
                        <a:t>trabajo</a:t>
                      </a:r>
                      <a:r>
                        <a:rPr kumimoji="0" lang="en-US" sz="1200" b="0" i="0" u="none" strike="noStrike" cap="none" normalizeH="0" baseline="0" dirty="0" smtClean="0">
                          <a:ln>
                            <a:noFill/>
                          </a:ln>
                          <a:solidFill>
                            <a:schemeClr val="tx1"/>
                          </a:solidFill>
                          <a:effectLst/>
                          <a:latin typeface="Arial" charset="0"/>
                        </a:rPr>
                        <a:t> </a:t>
                      </a:r>
                      <a:r>
                        <a:rPr kumimoji="0" lang="en-US" sz="1200" b="0" i="0" u="none" strike="noStrike" cap="none" normalizeH="0" baseline="0" dirty="0" err="1" smtClean="0">
                          <a:ln>
                            <a:noFill/>
                          </a:ln>
                          <a:solidFill>
                            <a:schemeClr val="tx1"/>
                          </a:solidFill>
                          <a:effectLst/>
                          <a:latin typeface="Arial" charset="0"/>
                        </a:rPr>
                        <a:t>caliente</a:t>
                      </a:r>
                      <a:endParaRPr kumimoji="0" lang="en-US" sz="1200" b="0" i="0" u="none" strike="noStrike" cap="none" normalizeH="0" baseline="0" dirty="0" smtClean="0">
                        <a:ln>
                          <a:noFill/>
                        </a:ln>
                        <a:solidFill>
                          <a:schemeClr val="tx1"/>
                        </a:solidFill>
                        <a:effectLst/>
                        <a:latin typeface="Arial" charset="0"/>
                      </a:endParaRPr>
                    </a:p>
                  </a:txBody>
                  <a:tcPr marL="94476" marR="94476" marT="46854" marB="468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98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Amarillo</a:t>
                      </a:r>
                    </a:p>
                  </a:txBody>
                  <a:tcPr marL="94476" marR="94476" marT="46854" marB="468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Arial" charset="0"/>
                        </a:rPr>
                        <a:t>Seguro</a:t>
                      </a:r>
                      <a:r>
                        <a:rPr kumimoji="0" lang="en-US" sz="1200" b="0" i="0" u="none" strike="noStrike" cap="none" normalizeH="0" baseline="0" dirty="0" smtClean="0">
                          <a:ln>
                            <a:noFill/>
                          </a:ln>
                          <a:solidFill>
                            <a:schemeClr val="tx1"/>
                          </a:solidFill>
                          <a:effectLst/>
                          <a:latin typeface="Arial" charset="0"/>
                        </a:rPr>
                        <a:t> para </a:t>
                      </a:r>
                      <a:r>
                        <a:rPr kumimoji="0" lang="en-US" sz="1200" b="0" i="0" u="none" strike="noStrike" cap="none" normalizeH="0" baseline="0" dirty="0" err="1" smtClean="0">
                          <a:ln>
                            <a:noFill/>
                          </a:ln>
                          <a:solidFill>
                            <a:schemeClr val="tx1"/>
                          </a:solidFill>
                          <a:effectLst/>
                          <a:latin typeface="Arial" charset="0"/>
                        </a:rPr>
                        <a:t>trabajadores</a:t>
                      </a:r>
                      <a:r>
                        <a:rPr kumimoji="0" lang="en-US" sz="1200" b="0" i="0" u="none" strike="noStrike" cap="none" normalizeH="0" baseline="0" dirty="0" smtClean="0">
                          <a:ln>
                            <a:noFill/>
                          </a:ln>
                          <a:solidFill>
                            <a:schemeClr val="tx1"/>
                          </a:solidFill>
                          <a:effectLst/>
                          <a:latin typeface="Arial" charset="0"/>
                        </a:rPr>
                        <a:t> y </a:t>
                      </a:r>
                      <a:r>
                        <a:rPr kumimoji="0" lang="en-US" sz="1200" b="0" i="0" u="none" strike="noStrike" cap="none" normalizeH="0" baseline="0" dirty="0" err="1" smtClean="0">
                          <a:ln>
                            <a:noFill/>
                          </a:ln>
                          <a:solidFill>
                            <a:schemeClr val="tx1"/>
                          </a:solidFill>
                          <a:effectLst/>
                          <a:latin typeface="Arial" charset="0"/>
                        </a:rPr>
                        <a:t>trabajo</a:t>
                      </a:r>
                      <a:r>
                        <a:rPr kumimoji="0" lang="en-US" sz="1200" b="0" i="0" u="none" strike="noStrike" cap="none" normalizeH="0" baseline="0" dirty="0" smtClean="0">
                          <a:ln>
                            <a:noFill/>
                          </a:ln>
                          <a:solidFill>
                            <a:schemeClr val="tx1"/>
                          </a:solidFill>
                          <a:effectLst/>
                          <a:latin typeface="Arial" charset="0"/>
                        </a:rPr>
                        <a:t> </a:t>
                      </a:r>
                      <a:r>
                        <a:rPr kumimoji="0" lang="en-US" sz="1200" b="0" i="0" u="none" strike="noStrike" cap="none" normalizeH="0" baseline="0" dirty="0" err="1" smtClean="0">
                          <a:ln>
                            <a:noFill/>
                          </a:ln>
                          <a:solidFill>
                            <a:schemeClr val="tx1"/>
                          </a:solidFill>
                          <a:effectLst/>
                          <a:latin typeface="Arial" charset="0"/>
                        </a:rPr>
                        <a:t>caliente</a:t>
                      </a:r>
                      <a:r>
                        <a:rPr kumimoji="0" lang="en-US" sz="1200" b="0" i="0" u="none" strike="noStrike" cap="none" normalizeH="0" baseline="0" dirty="0" smtClean="0">
                          <a:ln>
                            <a:noFill/>
                          </a:ln>
                          <a:solidFill>
                            <a:schemeClr val="tx1"/>
                          </a:solidFill>
                          <a:effectLst/>
                          <a:latin typeface="Arial" charset="0"/>
                        </a:rPr>
                        <a:t> </a:t>
                      </a:r>
                      <a:r>
                        <a:rPr kumimoji="0" lang="en-US" sz="1200" b="0" i="0" u="none" strike="noStrike" cap="none" normalizeH="0" baseline="0" dirty="0" err="1" smtClean="0">
                          <a:ln>
                            <a:noFill/>
                          </a:ln>
                          <a:solidFill>
                            <a:schemeClr val="tx1"/>
                          </a:solidFill>
                          <a:effectLst/>
                          <a:latin typeface="Arial" charset="0"/>
                        </a:rPr>
                        <a:t>limitado</a:t>
                      </a:r>
                      <a:endParaRPr kumimoji="0" lang="en-US" sz="1200" b="0" i="0" u="none" strike="noStrike" cap="none" normalizeH="0" baseline="0" dirty="0" smtClean="0">
                        <a:ln>
                          <a:noFill/>
                        </a:ln>
                        <a:solidFill>
                          <a:schemeClr val="tx1"/>
                        </a:solidFill>
                        <a:effectLst/>
                        <a:latin typeface="Arial" charset="0"/>
                      </a:endParaRPr>
                    </a:p>
                  </a:txBody>
                  <a:tcPr marL="94476" marR="94476" marT="46854" marB="468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40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Arial" charset="0"/>
                        </a:rPr>
                        <a:t>Naranja</a:t>
                      </a:r>
                      <a:r>
                        <a:rPr kumimoji="0" lang="en-US" sz="1200" b="0" i="0" u="none" strike="noStrike" cap="none" normalizeH="0" baseline="0" dirty="0" smtClean="0">
                          <a:ln>
                            <a:noFill/>
                          </a:ln>
                          <a:solidFill>
                            <a:schemeClr val="tx1"/>
                          </a:solidFill>
                          <a:effectLst/>
                          <a:latin typeface="Arial" charset="0"/>
                        </a:rPr>
                        <a:t>/Dorado</a:t>
                      </a:r>
                    </a:p>
                  </a:txBody>
                  <a:tcPr marL="94476" marR="94476" marT="46854" marB="468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Arial" charset="0"/>
                        </a:rPr>
                        <a:t>Seguro</a:t>
                      </a:r>
                      <a:r>
                        <a:rPr kumimoji="0" lang="en-US" sz="1200" b="0" i="0" u="none" strike="noStrike" cap="none" normalizeH="0" baseline="0" dirty="0" smtClean="0">
                          <a:ln>
                            <a:noFill/>
                          </a:ln>
                          <a:solidFill>
                            <a:schemeClr val="tx1"/>
                          </a:solidFill>
                          <a:effectLst/>
                          <a:latin typeface="Arial" charset="0"/>
                        </a:rPr>
                        <a:t> para </a:t>
                      </a:r>
                      <a:r>
                        <a:rPr kumimoji="0" lang="en-US" sz="1200" b="0" i="0" u="none" strike="noStrike" cap="none" normalizeH="0" baseline="0" dirty="0" err="1" smtClean="0">
                          <a:ln>
                            <a:noFill/>
                          </a:ln>
                          <a:solidFill>
                            <a:schemeClr val="tx1"/>
                          </a:solidFill>
                          <a:effectLst/>
                          <a:latin typeface="Arial" charset="0"/>
                        </a:rPr>
                        <a:t>trabajadores</a:t>
                      </a:r>
                      <a:r>
                        <a:rPr kumimoji="0" lang="en-US" sz="1200" b="0" i="0" u="none" strike="noStrike" cap="none" normalizeH="0" baseline="0" dirty="0" smtClean="0">
                          <a:ln>
                            <a:noFill/>
                          </a:ln>
                          <a:solidFill>
                            <a:schemeClr val="tx1"/>
                          </a:solidFill>
                          <a:effectLst/>
                          <a:latin typeface="Arial" charset="0"/>
                        </a:rPr>
                        <a:t> y no </a:t>
                      </a:r>
                      <a:r>
                        <a:rPr kumimoji="0" lang="en-US" sz="1200" b="0" i="0" u="none" strike="noStrike" cap="none" normalizeH="0" baseline="0" dirty="0" err="1" smtClean="0">
                          <a:ln>
                            <a:noFill/>
                          </a:ln>
                          <a:solidFill>
                            <a:schemeClr val="tx1"/>
                          </a:solidFill>
                          <a:effectLst/>
                          <a:latin typeface="Arial" charset="0"/>
                        </a:rPr>
                        <a:t>es</a:t>
                      </a:r>
                      <a:r>
                        <a:rPr kumimoji="0" lang="en-US" sz="1200" b="0" i="0" u="none" strike="noStrike" cap="none" normalizeH="0" baseline="0" dirty="0" smtClean="0">
                          <a:ln>
                            <a:noFill/>
                          </a:ln>
                          <a:solidFill>
                            <a:schemeClr val="tx1"/>
                          </a:solidFill>
                          <a:effectLst/>
                          <a:latin typeface="Arial" charset="0"/>
                        </a:rPr>
                        <a:t> </a:t>
                      </a:r>
                      <a:r>
                        <a:rPr kumimoji="0" lang="en-US" sz="1200" b="0" i="0" u="none" strike="noStrike" cap="none" normalizeH="0" baseline="0" dirty="0" err="1" smtClean="0">
                          <a:ln>
                            <a:noFill/>
                          </a:ln>
                          <a:solidFill>
                            <a:schemeClr val="tx1"/>
                          </a:solidFill>
                          <a:effectLst/>
                          <a:latin typeface="Arial" charset="0"/>
                        </a:rPr>
                        <a:t>seguro</a:t>
                      </a:r>
                      <a:r>
                        <a:rPr kumimoji="0" lang="en-US" sz="1200" b="0" i="0" u="none" strike="noStrike" cap="none" normalizeH="0" baseline="0" dirty="0" smtClean="0">
                          <a:ln>
                            <a:noFill/>
                          </a:ln>
                          <a:solidFill>
                            <a:schemeClr val="tx1"/>
                          </a:solidFill>
                          <a:effectLst/>
                          <a:latin typeface="Arial" charset="0"/>
                        </a:rPr>
                        <a:t> para </a:t>
                      </a:r>
                      <a:r>
                        <a:rPr kumimoji="0" lang="en-US" sz="1200" b="0" i="0" u="none" strike="noStrike" cap="none" normalizeH="0" baseline="0" dirty="0" err="1" smtClean="0">
                          <a:ln>
                            <a:noFill/>
                          </a:ln>
                          <a:solidFill>
                            <a:schemeClr val="tx1"/>
                          </a:solidFill>
                          <a:effectLst/>
                          <a:latin typeface="Arial" charset="0"/>
                        </a:rPr>
                        <a:t>trabajo</a:t>
                      </a:r>
                      <a:r>
                        <a:rPr kumimoji="0" lang="en-US" sz="1200" b="0" i="0" u="none" strike="noStrike" cap="none" normalizeH="0" baseline="0" dirty="0" smtClean="0">
                          <a:ln>
                            <a:noFill/>
                          </a:ln>
                          <a:solidFill>
                            <a:schemeClr val="tx1"/>
                          </a:solidFill>
                          <a:effectLst/>
                          <a:latin typeface="Arial" charset="0"/>
                        </a:rPr>
                        <a:t> </a:t>
                      </a:r>
                      <a:r>
                        <a:rPr kumimoji="0" lang="en-US" sz="1200" b="0" i="0" u="none" strike="noStrike" cap="none" normalizeH="0" baseline="0" dirty="0" err="1" smtClean="0">
                          <a:ln>
                            <a:noFill/>
                          </a:ln>
                          <a:solidFill>
                            <a:schemeClr val="tx1"/>
                          </a:solidFill>
                          <a:effectLst/>
                          <a:latin typeface="Arial" charset="0"/>
                        </a:rPr>
                        <a:t>caliente</a:t>
                      </a:r>
                      <a:endParaRPr kumimoji="0" lang="en-US" sz="1200" b="0" i="0" u="none" strike="noStrike" cap="none" normalizeH="0" baseline="0" dirty="0" smtClean="0">
                        <a:ln>
                          <a:noFill/>
                        </a:ln>
                        <a:solidFill>
                          <a:schemeClr val="tx1"/>
                        </a:solidFill>
                        <a:effectLst/>
                        <a:latin typeface="Arial" charset="0"/>
                      </a:endParaRPr>
                    </a:p>
                  </a:txBody>
                  <a:tcPr marL="94476" marR="94476" marT="46854" marB="468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205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Azul</a:t>
                      </a:r>
                    </a:p>
                  </a:txBody>
                  <a:tcPr marL="94476" marR="94476" marT="46854" marB="468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Arial" charset="0"/>
                        </a:rPr>
                        <a:t>Entrada</a:t>
                      </a:r>
                      <a:r>
                        <a:rPr kumimoji="0" lang="en-US" sz="1200" b="0" i="0" u="none" strike="noStrike" cap="none" normalizeH="0" baseline="0" dirty="0" smtClean="0">
                          <a:ln>
                            <a:noFill/>
                          </a:ln>
                          <a:solidFill>
                            <a:schemeClr val="tx1"/>
                          </a:solidFill>
                          <a:effectLst/>
                          <a:latin typeface="Arial" charset="0"/>
                        </a:rPr>
                        <a:t> con </a:t>
                      </a:r>
                      <a:r>
                        <a:rPr kumimoji="0" lang="en-US" sz="1200" b="0" i="0" u="none" strike="noStrike" cap="none" normalizeH="0" baseline="0" dirty="0" err="1" smtClean="0">
                          <a:ln>
                            <a:noFill/>
                          </a:ln>
                          <a:solidFill>
                            <a:schemeClr val="tx1"/>
                          </a:solidFill>
                          <a:effectLst/>
                          <a:latin typeface="Arial" charset="0"/>
                        </a:rPr>
                        <a:t>restricciones</a:t>
                      </a:r>
                      <a:r>
                        <a:rPr kumimoji="0" lang="en-US" sz="1200" b="0" i="0" u="none" strike="noStrike" cap="none" normalizeH="0" baseline="0" dirty="0" smtClean="0">
                          <a:ln>
                            <a:noFill/>
                          </a:ln>
                          <a:solidFill>
                            <a:schemeClr val="tx1"/>
                          </a:solidFill>
                          <a:effectLst/>
                          <a:latin typeface="Arial" charset="0"/>
                        </a:rPr>
                        <a:t>, </a:t>
                      </a:r>
                      <a:r>
                        <a:rPr kumimoji="0" lang="en-US" sz="1200" b="0" i="0" u="none" strike="noStrike" cap="none" normalizeH="0" baseline="0" dirty="0" err="1" smtClean="0">
                          <a:ln>
                            <a:noFill/>
                          </a:ln>
                          <a:solidFill>
                            <a:schemeClr val="tx1"/>
                          </a:solidFill>
                          <a:effectLst/>
                          <a:latin typeface="Arial" charset="0"/>
                        </a:rPr>
                        <a:t>tal</a:t>
                      </a:r>
                      <a:r>
                        <a:rPr kumimoji="0" lang="en-US" sz="1200" b="0" i="0" u="none" strike="noStrike" cap="none" normalizeH="0" baseline="0" dirty="0" smtClean="0">
                          <a:ln>
                            <a:noFill/>
                          </a:ln>
                          <a:solidFill>
                            <a:schemeClr val="tx1"/>
                          </a:solidFill>
                          <a:effectLst/>
                          <a:latin typeface="Arial" charset="0"/>
                        </a:rPr>
                        <a:t> </a:t>
                      </a:r>
                      <a:r>
                        <a:rPr kumimoji="0" lang="en-US" sz="1200" b="0" i="0" u="none" strike="noStrike" cap="none" normalizeH="0" baseline="0" dirty="0" err="1" smtClean="0">
                          <a:ln>
                            <a:noFill/>
                          </a:ln>
                          <a:solidFill>
                            <a:schemeClr val="tx1"/>
                          </a:solidFill>
                          <a:effectLst/>
                          <a:latin typeface="Arial" charset="0"/>
                        </a:rPr>
                        <a:t>como</a:t>
                      </a:r>
                      <a:r>
                        <a:rPr kumimoji="0" lang="en-US" sz="1200" b="0" i="0" u="none" strike="noStrike" cap="none" normalizeH="0" baseline="0" dirty="0" smtClean="0">
                          <a:ln>
                            <a:noFill/>
                          </a:ln>
                          <a:solidFill>
                            <a:schemeClr val="tx1"/>
                          </a:solidFill>
                          <a:effectLst/>
                          <a:latin typeface="Arial" charset="0"/>
                        </a:rPr>
                        <a:t> </a:t>
                      </a:r>
                      <a:r>
                        <a:rPr kumimoji="0" lang="en-US" sz="1200" b="0" i="0" u="none" strike="noStrike" cap="none" normalizeH="0" baseline="0" dirty="0" err="1" smtClean="0">
                          <a:ln>
                            <a:noFill/>
                          </a:ln>
                          <a:solidFill>
                            <a:schemeClr val="tx1"/>
                          </a:solidFill>
                          <a:effectLst/>
                          <a:latin typeface="Arial" charset="0"/>
                        </a:rPr>
                        <a:t>controles</a:t>
                      </a:r>
                      <a:r>
                        <a:rPr kumimoji="0" lang="en-US" sz="1200" b="0" i="0" u="none" strike="noStrike" cap="none" normalizeH="0" baseline="0" dirty="0" smtClean="0">
                          <a:ln>
                            <a:noFill/>
                          </a:ln>
                          <a:solidFill>
                            <a:schemeClr val="tx1"/>
                          </a:solidFill>
                          <a:effectLst/>
                          <a:latin typeface="Arial" charset="0"/>
                        </a:rPr>
                        <a:t> de </a:t>
                      </a:r>
                      <a:r>
                        <a:rPr kumimoji="0" lang="en-US" sz="1200" b="0" i="0" u="none" strike="noStrike" cap="none" normalizeH="0" baseline="0" dirty="0" err="1" smtClean="0">
                          <a:ln>
                            <a:noFill/>
                          </a:ln>
                          <a:solidFill>
                            <a:schemeClr val="tx1"/>
                          </a:solidFill>
                          <a:effectLst/>
                          <a:latin typeface="Arial" charset="0"/>
                        </a:rPr>
                        <a:t>ingenieria</a:t>
                      </a:r>
                      <a:r>
                        <a:rPr kumimoji="0" lang="en-US" sz="1200" b="0" i="0" u="none" strike="noStrike" cap="none" normalizeH="0" baseline="0" dirty="0" smtClean="0">
                          <a:ln>
                            <a:noFill/>
                          </a:ln>
                          <a:solidFill>
                            <a:schemeClr val="tx1"/>
                          </a:solidFill>
                          <a:effectLst/>
                          <a:latin typeface="Arial" charset="0"/>
                        </a:rPr>
                        <a:t> o </a:t>
                      </a:r>
                      <a:r>
                        <a:rPr kumimoji="0" lang="en-US" sz="1200" b="0" i="0" u="none" strike="noStrike" cap="none" normalizeH="0" baseline="0" dirty="0" err="1" smtClean="0">
                          <a:ln>
                            <a:noFill/>
                          </a:ln>
                          <a:solidFill>
                            <a:schemeClr val="tx1"/>
                          </a:solidFill>
                          <a:effectLst/>
                          <a:latin typeface="Arial" charset="0"/>
                        </a:rPr>
                        <a:t>EPP</a:t>
                      </a:r>
                      <a:r>
                        <a:rPr kumimoji="0" lang="en-US" sz="1200" b="0" i="0" u="none" strike="noStrike" cap="none" normalizeH="0" baseline="0" dirty="0" smtClean="0">
                          <a:ln>
                            <a:noFill/>
                          </a:ln>
                          <a:solidFill>
                            <a:schemeClr val="tx1"/>
                          </a:solidFill>
                          <a:effectLst/>
                          <a:latin typeface="Arial" charset="0"/>
                        </a:rPr>
                        <a:t> </a:t>
                      </a:r>
                      <a:r>
                        <a:rPr kumimoji="0" lang="en-US" sz="1200" b="0" i="0" u="none" strike="noStrike" cap="none" normalizeH="0" baseline="0" dirty="0" err="1" smtClean="0">
                          <a:ln>
                            <a:noFill/>
                          </a:ln>
                          <a:solidFill>
                            <a:schemeClr val="tx1"/>
                          </a:solidFill>
                          <a:effectLst/>
                          <a:latin typeface="Arial" charset="0"/>
                        </a:rPr>
                        <a:t>espécifico</a:t>
                      </a:r>
                      <a:r>
                        <a:rPr kumimoji="0" lang="en-US" sz="1200" b="0" i="0" u="none" strike="noStrike" cap="none" normalizeH="0" baseline="0" dirty="0" smtClean="0">
                          <a:ln>
                            <a:noFill/>
                          </a:ln>
                          <a:solidFill>
                            <a:schemeClr val="tx1"/>
                          </a:solidFill>
                          <a:effectLst/>
                          <a:latin typeface="Arial" charset="0"/>
                        </a:rPr>
                        <a:t> </a:t>
                      </a:r>
                      <a:r>
                        <a:rPr kumimoji="0" lang="en-US" sz="1200" b="0" i="0" u="none" strike="noStrike" cap="none" normalizeH="0" baseline="0" dirty="0" err="1" smtClean="0">
                          <a:ln>
                            <a:noFill/>
                          </a:ln>
                          <a:solidFill>
                            <a:schemeClr val="tx1"/>
                          </a:solidFill>
                          <a:effectLst/>
                          <a:latin typeface="Arial" charset="0"/>
                        </a:rPr>
                        <a:t>pero</a:t>
                      </a:r>
                      <a:r>
                        <a:rPr kumimoji="0" lang="en-US" sz="1200" b="0" i="0" u="none" strike="noStrike" cap="none" normalizeH="0" baseline="0" dirty="0" smtClean="0">
                          <a:ln>
                            <a:noFill/>
                          </a:ln>
                          <a:solidFill>
                            <a:schemeClr val="tx1"/>
                          </a:solidFill>
                          <a:effectLst/>
                          <a:latin typeface="Arial" charset="0"/>
                        </a:rPr>
                        <a:t> no se </a:t>
                      </a:r>
                      <a:r>
                        <a:rPr kumimoji="0" lang="en-US" sz="1200" b="0" i="0" u="none" strike="noStrike" cap="none" normalizeH="0" baseline="0" dirty="0" err="1" smtClean="0">
                          <a:ln>
                            <a:noFill/>
                          </a:ln>
                          <a:solidFill>
                            <a:schemeClr val="tx1"/>
                          </a:solidFill>
                          <a:effectLst/>
                          <a:latin typeface="Arial" charset="0"/>
                        </a:rPr>
                        <a:t>permite</a:t>
                      </a:r>
                      <a:r>
                        <a:rPr kumimoji="0" lang="en-US" sz="1200" b="0" i="0" u="none" strike="noStrike" cap="none" normalizeH="0" baseline="0" dirty="0" smtClean="0">
                          <a:ln>
                            <a:noFill/>
                          </a:ln>
                          <a:solidFill>
                            <a:schemeClr val="tx1"/>
                          </a:solidFill>
                          <a:effectLst/>
                          <a:latin typeface="Arial" charset="0"/>
                        </a:rPr>
                        <a:t> el </a:t>
                      </a:r>
                      <a:r>
                        <a:rPr kumimoji="0" lang="en-US" sz="1200" b="0" i="0" u="none" strike="noStrike" cap="none" normalizeH="0" baseline="0" dirty="0" err="1" smtClean="0">
                          <a:ln>
                            <a:noFill/>
                          </a:ln>
                          <a:solidFill>
                            <a:schemeClr val="tx1"/>
                          </a:solidFill>
                          <a:effectLst/>
                          <a:latin typeface="Arial" charset="0"/>
                        </a:rPr>
                        <a:t>trabajo</a:t>
                      </a:r>
                      <a:r>
                        <a:rPr kumimoji="0" lang="en-US" sz="1200" b="0" i="0" u="none" strike="noStrike" cap="none" normalizeH="0" baseline="0" dirty="0" smtClean="0">
                          <a:ln>
                            <a:noFill/>
                          </a:ln>
                          <a:solidFill>
                            <a:schemeClr val="tx1"/>
                          </a:solidFill>
                          <a:effectLst/>
                          <a:latin typeface="Arial" charset="0"/>
                        </a:rPr>
                        <a:t> </a:t>
                      </a:r>
                      <a:r>
                        <a:rPr kumimoji="0" lang="en-US" sz="1200" b="0" i="0" u="none" strike="noStrike" cap="none" normalizeH="0" baseline="0" dirty="0" err="1" smtClean="0">
                          <a:ln>
                            <a:noFill/>
                          </a:ln>
                          <a:solidFill>
                            <a:schemeClr val="tx1"/>
                          </a:solidFill>
                          <a:effectLst/>
                          <a:latin typeface="Arial" charset="0"/>
                        </a:rPr>
                        <a:t>caliente</a:t>
                      </a:r>
                      <a:endParaRPr kumimoji="0" lang="en-US" sz="1200" b="0" i="0" u="none" strike="noStrike" cap="none" normalizeH="0" baseline="0" dirty="0" smtClean="0">
                        <a:ln>
                          <a:noFill/>
                        </a:ln>
                        <a:solidFill>
                          <a:schemeClr val="tx1"/>
                        </a:solidFill>
                        <a:effectLst/>
                        <a:latin typeface="Arial" charset="0"/>
                      </a:endParaRPr>
                    </a:p>
                  </a:txBody>
                  <a:tcPr marL="94476" marR="94476" marT="46854" marB="468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Arial" charset="0"/>
                        </a:rPr>
                        <a:t>Rojo</a:t>
                      </a:r>
                      <a:endParaRPr kumimoji="0" lang="en-US" sz="1200" b="0" i="0" u="none" strike="noStrike" cap="none" normalizeH="0" baseline="0" dirty="0" smtClean="0">
                        <a:ln>
                          <a:noFill/>
                        </a:ln>
                        <a:solidFill>
                          <a:schemeClr val="tx1"/>
                        </a:solidFill>
                        <a:effectLst/>
                        <a:latin typeface="Arial" charset="0"/>
                      </a:endParaRPr>
                    </a:p>
                  </a:txBody>
                  <a:tcPr marL="94476" marR="94476" marT="46854" marB="468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No </a:t>
                      </a:r>
                      <a:r>
                        <a:rPr kumimoji="0" lang="en-US" sz="1200" b="0" i="0" u="none" strike="noStrike" cap="none" normalizeH="0" baseline="0" dirty="0" err="1" smtClean="0">
                          <a:ln>
                            <a:noFill/>
                          </a:ln>
                          <a:solidFill>
                            <a:schemeClr val="tx1"/>
                          </a:solidFill>
                          <a:effectLst/>
                          <a:latin typeface="Arial" charset="0"/>
                        </a:rPr>
                        <a:t>es</a:t>
                      </a:r>
                      <a:r>
                        <a:rPr kumimoji="0" lang="en-US" sz="1200" b="0" i="0" u="none" strike="noStrike" cap="none" normalizeH="0" baseline="0" dirty="0" smtClean="0">
                          <a:ln>
                            <a:noFill/>
                          </a:ln>
                          <a:solidFill>
                            <a:schemeClr val="tx1"/>
                          </a:solidFill>
                          <a:effectLst/>
                          <a:latin typeface="Arial" charset="0"/>
                        </a:rPr>
                        <a:t> </a:t>
                      </a:r>
                      <a:r>
                        <a:rPr kumimoji="0" lang="en-US" sz="1200" b="0" i="0" u="none" strike="noStrike" cap="none" normalizeH="0" baseline="0" dirty="0" err="1" smtClean="0">
                          <a:ln>
                            <a:noFill/>
                          </a:ln>
                          <a:solidFill>
                            <a:schemeClr val="tx1"/>
                          </a:solidFill>
                          <a:effectLst/>
                          <a:latin typeface="Arial" charset="0"/>
                        </a:rPr>
                        <a:t>seguro</a:t>
                      </a:r>
                      <a:r>
                        <a:rPr kumimoji="0" lang="en-US" sz="1200" b="0" i="0" u="none" strike="noStrike" cap="none" normalizeH="0" baseline="0" dirty="0" smtClean="0">
                          <a:ln>
                            <a:noFill/>
                          </a:ln>
                          <a:solidFill>
                            <a:schemeClr val="tx1"/>
                          </a:solidFill>
                          <a:effectLst/>
                          <a:latin typeface="Arial" charset="0"/>
                        </a:rPr>
                        <a:t> para </a:t>
                      </a:r>
                      <a:r>
                        <a:rPr kumimoji="0" lang="en-US" sz="1200" b="0" i="0" u="none" strike="noStrike" cap="none" normalizeH="0" baseline="0" dirty="0" err="1" smtClean="0">
                          <a:ln>
                            <a:noFill/>
                          </a:ln>
                          <a:solidFill>
                            <a:schemeClr val="tx1"/>
                          </a:solidFill>
                          <a:effectLst/>
                          <a:latin typeface="Arial" charset="0"/>
                        </a:rPr>
                        <a:t>trabajadores</a:t>
                      </a:r>
                      <a:r>
                        <a:rPr kumimoji="0" lang="en-US" sz="1200" b="0" i="0" u="none" strike="noStrike" cap="none" normalizeH="0" baseline="0" dirty="0" smtClean="0">
                          <a:ln>
                            <a:noFill/>
                          </a:ln>
                          <a:solidFill>
                            <a:schemeClr val="tx1"/>
                          </a:solidFill>
                          <a:effectLst/>
                          <a:latin typeface="Arial" charset="0"/>
                        </a:rPr>
                        <a:t> </a:t>
                      </a:r>
                      <a:r>
                        <a:rPr kumimoji="0" lang="en-US" sz="1200" b="0" i="0" u="none" strike="noStrike" cap="none" normalizeH="0" baseline="0" dirty="0" err="1" smtClean="0">
                          <a:ln>
                            <a:noFill/>
                          </a:ln>
                          <a:solidFill>
                            <a:schemeClr val="tx1"/>
                          </a:solidFill>
                          <a:effectLst/>
                          <a:latin typeface="Arial" charset="0"/>
                        </a:rPr>
                        <a:t>ni</a:t>
                      </a:r>
                      <a:r>
                        <a:rPr kumimoji="0" lang="en-US" sz="1200" b="0" i="0" u="none" strike="noStrike" cap="none" normalizeH="0" baseline="0" dirty="0" smtClean="0">
                          <a:ln>
                            <a:noFill/>
                          </a:ln>
                          <a:solidFill>
                            <a:schemeClr val="tx1"/>
                          </a:solidFill>
                          <a:effectLst/>
                          <a:latin typeface="Arial" charset="0"/>
                        </a:rPr>
                        <a:t> para </a:t>
                      </a:r>
                      <a:r>
                        <a:rPr kumimoji="0" lang="en-US" sz="1200" b="0" i="0" u="none" strike="noStrike" cap="none" normalizeH="0" baseline="0" dirty="0" err="1" smtClean="0">
                          <a:ln>
                            <a:noFill/>
                          </a:ln>
                          <a:solidFill>
                            <a:schemeClr val="tx1"/>
                          </a:solidFill>
                          <a:effectLst/>
                          <a:latin typeface="Arial" charset="0"/>
                        </a:rPr>
                        <a:t>trabajo</a:t>
                      </a:r>
                      <a:r>
                        <a:rPr kumimoji="0" lang="en-US" sz="1200" b="0" i="0" u="none" strike="noStrike" cap="none" normalizeH="0" baseline="0" dirty="0" smtClean="0">
                          <a:ln>
                            <a:noFill/>
                          </a:ln>
                          <a:solidFill>
                            <a:schemeClr val="tx1"/>
                          </a:solidFill>
                          <a:effectLst/>
                          <a:latin typeface="Arial" charset="0"/>
                        </a:rPr>
                        <a:t> </a:t>
                      </a:r>
                      <a:r>
                        <a:rPr kumimoji="0" lang="en-US" sz="1200" b="0" i="0" u="none" strike="noStrike" cap="none" normalizeH="0" baseline="0" dirty="0" err="1" smtClean="0">
                          <a:ln>
                            <a:noFill/>
                          </a:ln>
                          <a:solidFill>
                            <a:schemeClr val="tx1"/>
                          </a:solidFill>
                          <a:effectLst/>
                          <a:latin typeface="Arial" charset="0"/>
                        </a:rPr>
                        <a:t>caliente</a:t>
                      </a:r>
                      <a:endParaRPr kumimoji="0" lang="en-US" sz="1200" b="0" i="0" u="none" strike="noStrike" cap="none" normalizeH="0" baseline="0" dirty="0" smtClean="0">
                        <a:ln>
                          <a:noFill/>
                        </a:ln>
                        <a:solidFill>
                          <a:schemeClr val="tx1"/>
                        </a:solidFill>
                        <a:effectLst/>
                        <a:latin typeface="Arial" charset="0"/>
                      </a:endParaRPr>
                    </a:p>
                  </a:txBody>
                  <a:tcPr marL="94476" marR="94476" marT="46854" marB="468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294036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6EDF574-5E7A-40BA-9180-9012BFD9311D}" type="slidenum">
              <a:rPr lang="en-US" altLang="en-US" smtClean="0"/>
              <a:pPr>
                <a:spcBef>
                  <a:spcPct val="0"/>
                </a:spcBef>
              </a:pPr>
              <a:t>18</a:t>
            </a:fld>
            <a:endParaRPr lang="en-US" altLang="en-US" dirty="0" smtClean="0"/>
          </a:p>
        </p:txBody>
      </p:sp>
      <p:sp>
        <p:nvSpPr>
          <p:cNvPr id="174083" name="Rectangle 2"/>
          <p:cNvSpPr>
            <a:spLocks noGrp="1" noRot="1" noChangeAspect="1" noChangeArrowheads="1" noTextEdit="1"/>
          </p:cNvSpPr>
          <p:nvPr>
            <p:ph type="sldImg"/>
          </p:nvPr>
        </p:nvSpPr>
        <p:spPr>
          <a:xfrm>
            <a:off x="1257300" y="746125"/>
            <a:ext cx="4572000" cy="3429000"/>
          </a:xfrm>
          <a:ln/>
        </p:spPr>
      </p:sp>
      <p:sp>
        <p:nvSpPr>
          <p:cNvPr id="174084" name="Rectangle 3"/>
          <p:cNvSpPr>
            <a:spLocks noGrp="1" noChangeArrowheads="1"/>
          </p:cNvSpPr>
          <p:nvPr>
            <p:ph type="body" idx="1"/>
          </p:nvPr>
        </p:nvSpPr>
        <p:spPr>
          <a:xfrm>
            <a:off x="944563" y="4449763"/>
            <a:ext cx="5511800" cy="4219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7475" lvl="1">
              <a:lnSpc>
                <a:spcPct val="90000"/>
              </a:lnSpc>
              <a:buClr>
                <a:schemeClr val="tx1"/>
              </a:buClr>
            </a:pPr>
            <a:r>
              <a:rPr lang="es-MX" altLang="en-US" b="1" dirty="0">
                <a:latin typeface="Arial" panose="020B0604020202020204" pitchFamily="34" charset="0"/>
              </a:rPr>
              <a:t>Seguro para </a:t>
            </a:r>
            <a:r>
              <a:rPr lang="es-MX" altLang="en-US" b="1" dirty="0" smtClean="0">
                <a:latin typeface="Arial" panose="020B0604020202020204" pitchFamily="34" charset="0"/>
              </a:rPr>
              <a:t>Trabajadores </a:t>
            </a:r>
            <a:r>
              <a:rPr lang="es-MX" altLang="en-US" b="1" dirty="0">
                <a:latin typeface="Arial" panose="020B0604020202020204" pitchFamily="34" charset="0"/>
              </a:rPr>
              <a:t>y </a:t>
            </a:r>
            <a:r>
              <a:rPr lang="es-MX" altLang="en-US" b="1" dirty="0" smtClean="0">
                <a:latin typeface="Arial" panose="020B0604020202020204" pitchFamily="34" charset="0"/>
              </a:rPr>
              <a:t>Trabajo </a:t>
            </a:r>
            <a:r>
              <a:rPr lang="es-MX" altLang="en-US" b="1" dirty="0">
                <a:latin typeface="Arial" panose="020B0604020202020204" pitchFamily="34" charset="0"/>
              </a:rPr>
              <a:t>caliente </a:t>
            </a:r>
            <a:r>
              <a:rPr lang="es-MX" altLang="en-US" dirty="0">
                <a:latin typeface="Arial" panose="020B0604020202020204" pitchFamily="34" charset="0"/>
              </a:rPr>
              <a:t>(1915.11)</a:t>
            </a:r>
          </a:p>
          <a:p>
            <a:pPr marL="117475" lvl="1">
              <a:lnSpc>
                <a:spcPct val="90000"/>
              </a:lnSpc>
              <a:buClr>
                <a:schemeClr val="tx1"/>
              </a:buClr>
              <a:buFontTx/>
              <a:buChar char="•"/>
            </a:pPr>
            <a:endParaRPr lang="es-MX" altLang="en-US" dirty="0">
              <a:latin typeface="Arial" panose="020B0604020202020204" pitchFamily="34" charset="0"/>
            </a:endParaRPr>
          </a:p>
          <a:p>
            <a:pPr marL="117475" lvl="1">
              <a:lnSpc>
                <a:spcPct val="90000"/>
              </a:lnSpc>
              <a:buClr>
                <a:schemeClr val="tx1"/>
              </a:buClr>
              <a:buFontTx/>
              <a:buChar char="•"/>
            </a:pPr>
            <a:r>
              <a:rPr lang="es-MX" altLang="en-US" dirty="0">
                <a:latin typeface="Arial" panose="020B0604020202020204" pitchFamily="34" charset="0"/>
              </a:rPr>
              <a:t>"Seguro para trabajo en caliente": denota un espacio que cumple con todos los criterios siguientes:</a:t>
            </a:r>
          </a:p>
          <a:p>
            <a:pPr marL="117475" lvl="1">
              <a:lnSpc>
                <a:spcPct val="90000"/>
              </a:lnSpc>
              <a:buClr>
                <a:schemeClr val="tx1"/>
              </a:buClr>
              <a:buFontTx/>
              <a:buChar char="•"/>
            </a:pPr>
            <a:endParaRPr lang="es-MX" altLang="en-US" dirty="0">
              <a:latin typeface="Arial" panose="020B0604020202020204" pitchFamily="34" charset="0"/>
            </a:endParaRPr>
          </a:p>
          <a:p>
            <a:pPr marL="117475" lvl="1">
              <a:lnSpc>
                <a:spcPct val="90000"/>
              </a:lnSpc>
              <a:buClr>
                <a:schemeClr val="tx1"/>
              </a:buClr>
              <a:buFontTx/>
              <a:buChar char="•"/>
            </a:pPr>
            <a:r>
              <a:rPr lang="es-MX" altLang="en-US" dirty="0">
                <a:latin typeface="Arial" panose="020B0604020202020204" pitchFamily="34" charset="0"/>
              </a:rPr>
              <a:t>  El contenido de oxígeno de la atmósfera no supera el 22.0 por ciento en volumen.</a:t>
            </a:r>
          </a:p>
          <a:p>
            <a:pPr marL="117475" lvl="1">
              <a:lnSpc>
                <a:spcPct val="90000"/>
              </a:lnSpc>
              <a:buClr>
                <a:schemeClr val="tx1"/>
              </a:buClr>
              <a:buFontTx/>
              <a:buChar char="•"/>
            </a:pPr>
            <a:endParaRPr lang="es-MX" altLang="en-US" dirty="0">
              <a:latin typeface="Arial" panose="020B0604020202020204" pitchFamily="34" charset="0"/>
            </a:endParaRPr>
          </a:p>
          <a:p>
            <a:pPr marL="117475" lvl="1">
              <a:lnSpc>
                <a:spcPct val="90000"/>
              </a:lnSpc>
              <a:buClr>
                <a:schemeClr val="tx1"/>
              </a:buClr>
              <a:buFontTx/>
              <a:buChar char="•"/>
            </a:pPr>
            <a:r>
              <a:rPr lang="es-MX" altLang="en-US" dirty="0">
                <a:latin typeface="Arial" panose="020B0604020202020204" pitchFamily="34" charset="0"/>
              </a:rPr>
              <a:t>  La concentración de vapores inflamables en la atmósfera es inferior al 10 por ciento del límite inferior de explosividad (</a:t>
            </a:r>
            <a:r>
              <a:rPr lang="es-MX" altLang="en-US" dirty="0" err="1">
                <a:latin typeface="Arial" panose="020B0604020202020204" pitchFamily="34" charset="0"/>
              </a:rPr>
              <a:t>LEL</a:t>
            </a:r>
            <a:r>
              <a:rPr lang="es-MX" altLang="en-US" dirty="0">
                <a:latin typeface="Arial" panose="020B0604020202020204" pitchFamily="34" charset="0"/>
              </a:rPr>
              <a:t>)</a:t>
            </a:r>
          </a:p>
          <a:p>
            <a:pPr marL="117475" lvl="1">
              <a:lnSpc>
                <a:spcPct val="90000"/>
              </a:lnSpc>
              <a:buClr>
                <a:schemeClr val="tx1"/>
              </a:buClr>
              <a:buFontTx/>
              <a:buChar char="•"/>
            </a:pPr>
            <a:endParaRPr lang="es-MX" altLang="en-US" dirty="0">
              <a:latin typeface="Arial" panose="020B0604020202020204" pitchFamily="34" charset="0"/>
            </a:endParaRPr>
          </a:p>
          <a:p>
            <a:pPr marL="117475" lvl="1">
              <a:lnSpc>
                <a:spcPct val="90000"/>
              </a:lnSpc>
              <a:buClr>
                <a:schemeClr val="tx1"/>
              </a:buClr>
              <a:buFontTx/>
              <a:buChar char="•"/>
            </a:pPr>
            <a:r>
              <a:rPr lang="es-MX" altLang="en-US" dirty="0">
                <a:latin typeface="Arial" panose="020B0604020202020204" pitchFamily="34" charset="0"/>
              </a:rPr>
              <a:t>  Los residuos o materiales en el espacio no son capaces de producir una concentración más alta que la permitida en el párrafo (1) o (2) de lo anterior, en condiciones atmosféricas existentes en presencia de trabajo </a:t>
            </a:r>
            <a:r>
              <a:rPr lang="es-MX" altLang="en-US" dirty="0" smtClean="0">
                <a:latin typeface="Arial" panose="020B0604020202020204" pitchFamily="34" charset="0"/>
              </a:rPr>
              <a:t>caliente </a:t>
            </a:r>
            <a:r>
              <a:rPr lang="es-MX" altLang="en-US" dirty="0">
                <a:latin typeface="Arial" panose="020B0604020202020204" pitchFamily="34" charset="0"/>
              </a:rPr>
              <a:t>y mientras se mantienen según lo indicado por el químico marino o </a:t>
            </a:r>
            <a:r>
              <a:rPr lang="es-MX" altLang="en-US" dirty="0" smtClean="0">
                <a:latin typeface="Arial" panose="020B0604020202020204" pitchFamily="34" charset="0"/>
              </a:rPr>
              <a:t>persona </a:t>
            </a:r>
            <a:r>
              <a:rPr lang="es-MX" altLang="en-US" dirty="0">
                <a:latin typeface="Arial" panose="020B0604020202020204" pitchFamily="34" charset="0"/>
              </a:rPr>
              <a:t>competente</a:t>
            </a:r>
          </a:p>
          <a:p>
            <a:pPr marL="117475" lvl="1">
              <a:lnSpc>
                <a:spcPct val="90000"/>
              </a:lnSpc>
              <a:buClr>
                <a:schemeClr val="tx1"/>
              </a:buClr>
              <a:buFontTx/>
              <a:buChar char="•"/>
            </a:pPr>
            <a:endParaRPr lang="es-MX" altLang="en-US" dirty="0">
              <a:latin typeface="Arial" panose="020B0604020202020204" pitchFamily="34" charset="0"/>
            </a:endParaRPr>
          </a:p>
          <a:p>
            <a:pPr marL="117475" lvl="1" algn="ctr">
              <a:lnSpc>
                <a:spcPct val="90000"/>
              </a:lnSpc>
              <a:buClr>
                <a:schemeClr val="tx1"/>
              </a:buClr>
            </a:pPr>
            <a:r>
              <a:rPr lang="es-MX" altLang="en-US" b="1" dirty="0">
                <a:latin typeface="Arial" panose="020B0604020202020204" pitchFamily="34" charset="0"/>
              </a:rPr>
              <a:t>T</a:t>
            </a:r>
            <a:r>
              <a:rPr lang="es-MX" altLang="en-US" b="1" dirty="0" smtClean="0">
                <a:latin typeface="Arial" panose="020B0604020202020204" pitchFamily="34" charset="0"/>
              </a:rPr>
              <a:t>odos </a:t>
            </a:r>
            <a:r>
              <a:rPr lang="es-MX" altLang="en-US" b="1" dirty="0">
                <a:latin typeface="Arial" panose="020B0604020202020204" pitchFamily="34" charset="0"/>
              </a:rPr>
              <a:t>los espacios adyacentes se han limpiado, </a:t>
            </a:r>
            <a:r>
              <a:rPr lang="es-MX" altLang="en-US" b="1" dirty="0" err="1">
                <a:latin typeface="Arial" panose="020B0604020202020204" pitchFamily="34" charset="0"/>
              </a:rPr>
              <a:t>inertizado</a:t>
            </a:r>
            <a:r>
              <a:rPr lang="es-MX" altLang="en-US" b="1" dirty="0">
                <a:latin typeface="Arial" panose="020B0604020202020204" pitchFamily="34" charset="0"/>
              </a:rPr>
              <a:t> o tratado lo suficiente como para </a:t>
            </a:r>
            <a:r>
              <a:rPr lang="es-MX" altLang="en-US" b="1" dirty="0" smtClean="0">
                <a:latin typeface="Arial" panose="020B0604020202020204" pitchFamily="34" charset="0"/>
              </a:rPr>
              <a:t>evitar </a:t>
            </a:r>
            <a:r>
              <a:rPr lang="es-MX" altLang="en-US" b="1" dirty="0">
                <a:latin typeface="Arial" panose="020B0604020202020204" pitchFamily="34" charset="0"/>
              </a:rPr>
              <a:t>la propagación del fuego</a:t>
            </a:r>
            <a:r>
              <a:rPr lang="es-MX" altLang="en-US" b="1" dirty="0" smtClean="0">
                <a:latin typeface="Arial" panose="020B0604020202020204" pitchFamily="34" charset="0"/>
              </a:rPr>
              <a:t>.</a:t>
            </a:r>
          </a:p>
          <a:p>
            <a:pPr marL="117475" lvl="1" algn="ctr">
              <a:lnSpc>
                <a:spcPct val="90000"/>
              </a:lnSpc>
              <a:buClr>
                <a:schemeClr val="tx1"/>
              </a:buClr>
            </a:pPr>
            <a:r>
              <a:rPr lang="es-MX" altLang="en-US" b="1" dirty="0" smtClean="0">
                <a:latin typeface="Arial" panose="020B0604020202020204" pitchFamily="34" charset="0"/>
              </a:rPr>
              <a:t>Nota: Algunos de los certificados usan pictogramas</a:t>
            </a:r>
            <a:endParaRPr lang="en-US" altLang="en-US" b="1" dirty="0" smtClean="0">
              <a:latin typeface="Arial" panose="020B0604020202020204" pitchFamily="34" charset="0"/>
            </a:endParaRPr>
          </a:p>
        </p:txBody>
      </p:sp>
    </p:spTree>
    <p:extLst>
      <p:ext uri="{BB962C8B-B14F-4D97-AF65-F5344CB8AC3E}">
        <p14:creationId xmlns:p14="http://schemas.microsoft.com/office/powerpoint/2010/main" val="4053471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FC4B0B-CF2A-432D-B6A9-1AAD44AB3FEA}" type="slidenum">
              <a:rPr lang="en-US" altLang="en-US" smtClean="0"/>
              <a:pPr>
                <a:spcBef>
                  <a:spcPct val="0"/>
                </a:spcBef>
              </a:pPr>
              <a:t>19</a:t>
            </a:fld>
            <a:endParaRPr lang="en-US" altLang="en-US" dirty="0" smtClean="0"/>
          </a:p>
        </p:txBody>
      </p:sp>
      <p:sp>
        <p:nvSpPr>
          <p:cNvPr id="172035" name="Rectangle 2"/>
          <p:cNvSpPr>
            <a:spLocks noGrp="1" noRot="1" noChangeAspect="1" noChangeArrowheads="1" noTextEdit="1"/>
          </p:cNvSpPr>
          <p:nvPr>
            <p:ph type="sldImg"/>
          </p:nvPr>
        </p:nvSpPr>
        <p:spPr>
          <a:xfrm>
            <a:off x="1257300" y="746125"/>
            <a:ext cx="4572000" cy="3429000"/>
          </a:xfrm>
          <a:ln/>
        </p:spPr>
      </p:sp>
      <p:sp>
        <p:nvSpPr>
          <p:cNvPr id="172036" name="Rectangle 3"/>
          <p:cNvSpPr>
            <a:spLocks noGrp="1" noChangeArrowheads="1"/>
          </p:cNvSpPr>
          <p:nvPr>
            <p:ph type="body" idx="1"/>
          </p:nvPr>
        </p:nvSpPr>
        <p:spPr>
          <a:xfrm>
            <a:off x="944563" y="4451350"/>
            <a:ext cx="5511800" cy="4448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s-MX" altLang="en-US" sz="1100" b="1" dirty="0">
                <a:latin typeface="Arial" panose="020B0604020202020204" pitchFamily="34" charset="0"/>
              </a:rPr>
              <a:t>Seguro para </a:t>
            </a:r>
            <a:r>
              <a:rPr lang="es-MX" altLang="en-US" sz="1100" b="1" dirty="0" smtClean="0">
                <a:latin typeface="Arial" panose="020B0604020202020204" pitchFamily="34" charset="0"/>
              </a:rPr>
              <a:t>Trabajadores</a:t>
            </a:r>
            <a:r>
              <a:rPr lang="es-MX" altLang="en-US" sz="1100" b="1" dirty="0">
                <a:latin typeface="Arial" panose="020B0604020202020204" pitchFamily="34" charset="0"/>
              </a:rPr>
              <a:t>: </a:t>
            </a:r>
            <a:r>
              <a:rPr lang="es-MX" altLang="en-US" sz="1100" b="1" dirty="0" smtClean="0">
                <a:latin typeface="Arial" panose="020B0604020202020204" pitchFamily="34" charset="0"/>
              </a:rPr>
              <a:t>No Trabajo Caliente </a:t>
            </a:r>
            <a:r>
              <a:rPr lang="es-MX" altLang="en-US" sz="1100" dirty="0">
                <a:latin typeface="Arial" panose="020B0604020202020204" pitchFamily="34" charset="0"/>
              </a:rPr>
              <a:t>(1915.11)</a:t>
            </a:r>
          </a:p>
          <a:p>
            <a:pPr>
              <a:lnSpc>
                <a:spcPct val="90000"/>
              </a:lnSpc>
            </a:pPr>
            <a:r>
              <a:rPr lang="es-MX" altLang="en-US" sz="1100" dirty="0">
                <a:latin typeface="Arial" panose="020B0604020202020204" pitchFamily="34" charset="0"/>
              </a:rPr>
              <a:t>"Seguro para trabajadores": denota un espacio que cumple con los siguientes criterios:</a:t>
            </a:r>
          </a:p>
          <a:p>
            <a:pPr>
              <a:lnSpc>
                <a:spcPct val="90000"/>
              </a:lnSpc>
            </a:pPr>
            <a:endParaRPr lang="es-MX" altLang="en-US" sz="1100" dirty="0">
              <a:latin typeface="Arial" panose="020B0604020202020204" pitchFamily="34" charset="0"/>
            </a:endParaRPr>
          </a:p>
          <a:p>
            <a:pPr marL="171450" indent="-171450">
              <a:lnSpc>
                <a:spcPct val="90000"/>
              </a:lnSpc>
              <a:buFont typeface="Arial" panose="020B0604020202020204" pitchFamily="34" charset="0"/>
              <a:buChar char="•"/>
            </a:pPr>
            <a:r>
              <a:rPr lang="es-MX" altLang="en-US" sz="1100" dirty="0">
                <a:latin typeface="Arial" panose="020B0604020202020204" pitchFamily="34" charset="0"/>
              </a:rPr>
              <a:t>  El contenido de oxígeno de la atmósfera es de al menos 19.5 por ciento y menos del 22 por ciento en volumen</a:t>
            </a:r>
          </a:p>
          <a:p>
            <a:pPr marL="171450" indent="-171450">
              <a:lnSpc>
                <a:spcPct val="90000"/>
              </a:lnSpc>
              <a:buFont typeface="Arial" panose="020B0604020202020204" pitchFamily="34" charset="0"/>
              <a:buChar char="•"/>
            </a:pPr>
            <a:endParaRPr lang="es-MX" altLang="en-US" sz="1100" dirty="0">
              <a:latin typeface="Arial" panose="020B0604020202020204" pitchFamily="34" charset="0"/>
            </a:endParaRPr>
          </a:p>
          <a:p>
            <a:pPr marL="171450" indent="-171450">
              <a:lnSpc>
                <a:spcPct val="90000"/>
              </a:lnSpc>
              <a:buFont typeface="Arial" panose="020B0604020202020204" pitchFamily="34" charset="0"/>
              <a:buChar char="•"/>
            </a:pPr>
            <a:r>
              <a:rPr lang="es-MX" altLang="en-US" sz="1100" dirty="0">
                <a:latin typeface="Arial" panose="020B0604020202020204" pitchFamily="34" charset="0"/>
              </a:rPr>
              <a:t>La concentración de vapores inflamables está por debajo del 10 por ciento del límite inferior de explosividad (</a:t>
            </a:r>
            <a:r>
              <a:rPr lang="es-MX" altLang="en-US" sz="1100" dirty="0" err="1">
                <a:latin typeface="Arial" panose="020B0604020202020204" pitchFamily="34" charset="0"/>
              </a:rPr>
              <a:t>LEL</a:t>
            </a:r>
            <a:r>
              <a:rPr lang="es-MX" altLang="en-US" sz="1100" dirty="0">
                <a:latin typeface="Arial" panose="020B0604020202020204" pitchFamily="34" charset="0"/>
              </a:rPr>
              <a:t>)</a:t>
            </a:r>
          </a:p>
          <a:p>
            <a:pPr marL="171450" indent="-171450">
              <a:lnSpc>
                <a:spcPct val="90000"/>
              </a:lnSpc>
              <a:buFont typeface="Arial" panose="020B0604020202020204" pitchFamily="34" charset="0"/>
              <a:buChar char="•"/>
            </a:pPr>
            <a:endParaRPr lang="es-MX" altLang="en-US" sz="1100" dirty="0">
              <a:latin typeface="Arial" panose="020B0604020202020204" pitchFamily="34" charset="0"/>
            </a:endParaRPr>
          </a:p>
          <a:p>
            <a:pPr marL="171450" indent="-171450">
              <a:lnSpc>
                <a:spcPct val="90000"/>
              </a:lnSpc>
              <a:buFont typeface="Arial" panose="020B0604020202020204" pitchFamily="34" charset="0"/>
              <a:buChar char="•"/>
            </a:pPr>
            <a:r>
              <a:rPr lang="es-MX" altLang="en-US" sz="1100" dirty="0">
                <a:latin typeface="Arial" panose="020B0604020202020204" pitchFamily="34" charset="0"/>
              </a:rPr>
              <a:t>  Cualquier material tóxico en la atmósfera asociado con carga, combustible, revestimientos de tanques o medios inertes está dentro de las concentraciones permitidas en el momento de la inspección.</a:t>
            </a:r>
          </a:p>
          <a:p>
            <a:pPr marL="171450" indent="-171450">
              <a:lnSpc>
                <a:spcPct val="90000"/>
              </a:lnSpc>
              <a:buFont typeface="Arial" panose="020B0604020202020204" pitchFamily="34" charset="0"/>
              <a:buChar char="•"/>
            </a:pPr>
            <a:endParaRPr lang="es-MX" altLang="en-US" sz="1100" dirty="0">
              <a:latin typeface="Arial" panose="020B0604020202020204" pitchFamily="34" charset="0"/>
            </a:endParaRPr>
          </a:p>
          <a:p>
            <a:pPr marL="171450" indent="-171450">
              <a:lnSpc>
                <a:spcPct val="90000"/>
              </a:lnSpc>
              <a:buFont typeface="Arial" panose="020B0604020202020204" pitchFamily="34" charset="0"/>
              <a:buChar char="•"/>
            </a:pPr>
            <a:r>
              <a:rPr lang="es-MX" altLang="en-US" sz="1100" dirty="0">
                <a:latin typeface="Arial" panose="020B0604020202020204" pitchFamily="34" charset="0"/>
              </a:rPr>
              <a:t>  Cualquier residuo o material asociado con el trabajo autorizado por MC, </a:t>
            </a:r>
            <a:r>
              <a:rPr lang="es-MX" altLang="en-US" sz="1100" dirty="0" err="1">
                <a:latin typeface="Arial" panose="020B0604020202020204" pitchFamily="34" charset="0"/>
              </a:rPr>
              <a:t>CIH</a:t>
            </a:r>
            <a:r>
              <a:rPr lang="es-MX" altLang="en-US" sz="1100" dirty="0">
                <a:latin typeface="Arial" panose="020B0604020202020204" pitchFamily="34" charset="0"/>
              </a:rPr>
              <a:t> o </a:t>
            </a:r>
            <a:r>
              <a:rPr lang="es-MX" altLang="en-US" sz="1100" dirty="0" err="1">
                <a:latin typeface="Arial" panose="020B0604020202020204" pitchFamily="34" charset="0"/>
              </a:rPr>
              <a:t>SYCP</a:t>
            </a:r>
            <a:r>
              <a:rPr lang="es-MX" altLang="en-US" sz="1100" dirty="0">
                <a:latin typeface="Arial" panose="020B0604020202020204" pitchFamily="34" charset="0"/>
              </a:rPr>
              <a:t> no producirá una liberación incontrolada de materiales tóxicos en condiciones atmosféricas existentes mientras se mantenga según las instrucciones.</a:t>
            </a:r>
          </a:p>
          <a:p>
            <a:pPr>
              <a:lnSpc>
                <a:spcPct val="90000"/>
              </a:lnSpc>
            </a:pPr>
            <a:endParaRPr lang="es-MX" altLang="en-US" sz="1100" dirty="0">
              <a:latin typeface="Arial" panose="020B0604020202020204" pitchFamily="34" charset="0"/>
            </a:endParaRPr>
          </a:p>
          <a:p>
            <a:pPr algn="ctr">
              <a:lnSpc>
                <a:spcPct val="90000"/>
              </a:lnSpc>
            </a:pPr>
            <a:r>
              <a:rPr lang="es-MX" altLang="en-US" sz="1100" b="1" dirty="0">
                <a:latin typeface="Arial" panose="020B0604020202020204" pitchFamily="34" charset="0"/>
              </a:rPr>
              <a:t>Seguro para trabajadores significa que puede ingresar al espacio para realizar trabajos en frío, pero no se permite el trabajo en caliente.</a:t>
            </a:r>
          </a:p>
          <a:p>
            <a:pPr>
              <a:lnSpc>
                <a:spcPct val="90000"/>
              </a:lnSpc>
            </a:pPr>
            <a:endParaRPr lang="es-MX" altLang="en-US" sz="1100" b="1" dirty="0">
              <a:latin typeface="Arial" panose="020B0604020202020204" pitchFamily="34" charset="0"/>
            </a:endParaRPr>
          </a:p>
          <a:p>
            <a:pPr>
              <a:lnSpc>
                <a:spcPct val="90000"/>
              </a:lnSpc>
            </a:pPr>
            <a:r>
              <a:rPr lang="es-MX" altLang="en-US" sz="1100" b="1" dirty="0">
                <a:latin typeface="Arial" panose="020B0604020202020204" pitchFamily="34" charset="0"/>
              </a:rPr>
              <a:t>¿Qué procesos de trabajo podrían justificar esta designación?</a:t>
            </a:r>
            <a:endParaRPr lang="en-US" altLang="en-US" sz="1100" b="1" dirty="0" smtClean="0">
              <a:latin typeface="Arial" panose="020B0604020202020204" pitchFamily="34" charset="0"/>
            </a:endParaRPr>
          </a:p>
          <a:p>
            <a:pPr marL="117475" lvl="1">
              <a:lnSpc>
                <a:spcPct val="90000"/>
              </a:lnSpc>
              <a:buClr>
                <a:schemeClr val="tx1"/>
              </a:buClr>
            </a:pPr>
            <a:r>
              <a:rPr lang="en-US" altLang="en-US" b="1" dirty="0" smtClean="0">
                <a:latin typeface="Arial" panose="020B0604020202020204" pitchFamily="34" charset="0"/>
              </a:rPr>
              <a:t>_____________________________________________________________</a:t>
            </a:r>
          </a:p>
        </p:txBody>
      </p:sp>
    </p:spTree>
    <p:extLst>
      <p:ext uri="{BB962C8B-B14F-4D97-AF65-F5344CB8AC3E}">
        <p14:creationId xmlns:p14="http://schemas.microsoft.com/office/powerpoint/2010/main" val="1938835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DB95EAA4-97F6-472E-A493-212FB5D488B6}" type="slidenum">
              <a:rPr lang="en-US" altLang="en-US"/>
              <a:pPr>
                <a:spcBef>
                  <a:spcPct val="0"/>
                </a:spcBef>
              </a:pPr>
              <a:t>2</a:t>
            </a:fld>
            <a:endParaRPr lang="en-US" altLang="en-US"/>
          </a:p>
        </p:txBody>
      </p:sp>
      <p:sp>
        <p:nvSpPr>
          <p:cNvPr id="233475" name="Rectangle 2"/>
          <p:cNvSpPr>
            <a:spLocks noGrp="1" noRot="1" noChangeAspect="1" noChangeArrowheads="1" noTextEdit="1"/>
          </p:cNvSpPr>
          <p:nvPr>
            <p:ph type="sldImg"/>
          </p:nvPr>
        </p:nvSpPr>
        <p:spPr>
          <a:xfrm>
            <a:off x="1073150" y="804863"/>
            <a:ext cx="4930775" cy="3698875"/>
          </a:xfrm>
          <a:ln/>
        </p:spPr>
      </p:sp>
      <p:sp>
        <p:nvSpPr>
          <p:cNvPr id="233476" name="Rectangle 3"/>
          <p:cNvSpPr>
            <a:spLocks noGrp="1" noChangeArrowheads="1"/>
          </p:cNvSpPr>
          <p:nvPr>
            <p:ph type="body" idx="1"/>
          </p:nvPr>
        </p:nvSpPr>
        <p:spPr>
          <a:xfrm>
            <a:off x="942975" y="4799012"/>
            <a:ext cx="5505450" cy="36956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dirty="0" smtClean="0">
                <a:latin typeface="Arial" pitchFamily="34" charset="0"/>
              </a:rPr>
              <a:t>Capacitación</a:t>
            </a:r>
            <a:endParaRPr lang="es-MX" altLang="en-US" b="1" dirty="0">
              <a:latin typeface="Arial" pitchFamily="34" charset="0"/>
            </a:endParaRPr>
          </a:p>
          <a:p>
            <a:r>
              <a:rPr lang="es-MX" altLang="en-US" dirty="0">
                <a:latin typeface="Arial" pitchFamily="34" charset="0"/>
              </a:rPr>
              <a:t>El empleador se asegurará de que cada empleado que ingrese a un espacio confinado o cerrado y otras áreas con atmósferas peligrosas esté capacitado para realizar todas las tareas requeridas de manera segura.</a:t>
            </a:r>
          </a:p>
          <a:p>
            <a:pPr marL="171450" indent="-171450">
              <a:buFont typeface="Arial" panose="020B0604020202020204" pitchFamily="34" charset="0"/>
              <a:buChar char="•"/>
            </a:pPr>
            <a:r>
              <a:rPr lang="es-MX" altLang="en-US" dirty="0">
                <a:latin typeface="Arial" pitchFamily="34" charset="0"/>
              </a:rPr>
              <a:t>Reconocer un espacio confinado</a:t>
            </a:r>
          </a:p>
          <a:p>
            <a:pPr marL="171450" indent="-171450">
              <a:buFont typeface="Arial" panose="020B0604020202020204" pitchFamily="34" charset="0"/>
              <a:buChar char="•"/>
            </a:pPr>
            <a:r>
              <a:rPr lang="es-MX" altLang="en-US" dirty="0">
                <a:latin typeface="Arial" pitchFamily="34" charset="0"/>
              </a:rPr>
              <a:t>Esté atento a los peligros.</a:t>
            </a:r>
          </a:p>
          <a:p>
            <a:pPr marL="171450" indent="-171450">
              <a:buFont typeface="Arial" panose="020B0604020202020204" pitchFamily="34" charset="0"/>
              <a:buChar char="•"/>
            </a:pPr>
            <a:r>
              <a:rPr lang="es-MX" altLang="en-US" dirty="0">
                <a:latin typeface="Arial" pitchFamily="34" charset="0"/>
              </a:rPr>
              <a:t>Reconocer los efectos adversos para la salud.</a:t>
            </a:r>
          </a:p>
          <a:p>
            <a:pPr marL="171450" indent="-171450">
              <a:buFont typeface="Arial" panose="020B0604020202020204" pitchFamily="34" charset="0"/>
              <a:buChar char="•"/>
            </a:pPr>
            <a:r>
              <a:rPr lang="es-MX" altLang="en-US" dirty="0">
                <a:latin typeface="Arial" pitchFamily="34" charset="0"/>
              </a:rPr>
              <a:t>Comprender los signos físicos / reacciones a la exposición</a:t>
            </a:r>
          </a:p>
          <a:p>
            <a:pPr marL="171450" indent="-171450">
              <a:buFont typeface="Arial" panose="020B0604020202020204" pitchFamily="34" charset="0"/>
              <a:buChar char="•"/>
            </a:pPr>
            <a:r>
              <a:rPr lang="es-MX" altLang="en-US" dirty="0">
                <a:latin typeface="Arial" pitchFamily="34" charset="0"/>
              </a:rPr>
              <a:t>Conozca y use el </a:t>
            </a:r>
            <a:r>
              <a:rPr lang="es-MX" altLang="en-US" dirty="0" err="1">
                <a:latin typeface="Arial" pitchFamily="34" charset="0"/>
              </a:rPr>
              <a:t>EPP</a:t>
            </a:r>
            <a:r>
              <a:rPr lang="es-MX" altLang="en-US" dirty="0">
                <a:latin typeface="Arial" pitchFamily="34" charset="0"/>
              </a:rPr>
              <a:t> necesario</a:t>
            </a:r>
          </a:p>
          <a:p>
            <a:pPr marL="171450" indent="-171450">
              <a:buFont typeface="Arial" panose="020B0604020202020204" pitchFamily="34" charset="0"/>
              <a:buChar char="•"/>
            </a:pPr>
            <a:r>
              <a:rPr lang="es-MX" altLang="en-US" dirty="0">
                <a:latin typeface="Arial" pitchFamily="34" charset="0"/>
              </a:rPr>
              <a:t>Conocer y saber utilizar barreras</a:t>
            </a:r>
          </a:p>
          <a:p>
            <a:pPr marL="171450" indent="-171450">
              <a:buFont typeface="Arial" panose="020B0604020202020204" pitchFamily="34" charset="0"/>
              <a:buChar char="•"/>
            </a:pPr>
            <a:r>
              <a:rPr lang="es-MX" altLang="en-US" dirty="0">
                <a:latin typeface="Arial" pitchFamily="34" charset="0"/>
              </a:rPr>
              <a:t>Conozca las órdenes de evacuación y qué hacer.</a:t>
            </a:r>
          </a:p>
          <a:p>
            <a:pPr marL="171450" indent="-171450">
              <a:buFont typeface="Arial" panose="020B0604020202020204" pitchFamily="34" charset="0"/>
              <a:buChar char="•"/>
            </a:pPr>
            <a:r>
              <a:rPr lang="es-MX" altLang="en-US" dirty="0">
                <a:latin typeface="Arial" pitchFamily="34" charset="0"/>
              </a:rPr>
              <a:t>Sepa qué hacer si percibe que está en peligro</a:t>
            </a:r>
          </a:p>
          <a:p>
            <a:pPr algn="ctr"/>
            <a:r>
              <a:rPr lang="es-MX" altLang="en-US" b="1" dirty="0">
                <a:latin typeface="Arial" pitchFamily="34" charset="0"/>
              </a:rPr>
              <a:t>Debe recibir capacitación antes de comenzar a trabajar en un espacio confinado y siempre que haya un cambio en las operaciones o tareas que le presenten un peligro. El empleador certificará que se han cumplido los requisitos anteriores.</a:t>
            </a:r>
            <a:endParaRPr lang="en-US" altLang="en-US" b="1" dirty="0" smtClean="0">
              <a:latin typeface="Arial" pitchFamily="34" charset="0"/>
            </a:endParaRPr>
          </a:p>
          <a:p>
            <a:endParaRPr lang="en-US" altLang="en-US" b="1" i="1" dirty="0" smtClean="0">
              <a:latin typeface="Arial" pitchFamily="34" charset="0"/>
            </a:endParaRPr>
          </a:p>
        </p:txBody>
      </p:sp>
    </p:spTree>
    <p:extLst>
      <p:ext uri="{BB962C8B-B14F-4D97-AF65-F5344CB8AC3E}">
        <p14:creationId xmlns:p14="http://schemas.microsoft.com/office/powerpoint/2010/main" val="3193558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8224FE5-D23D-46CA-AAA7-DA88D581CE3E}" type="slidenum">
              <a:rPr lang="en-US" altLang="en-US" smtClean="0"/>
              <a:pPr>
                <a:spcBef>
                  <a:spcPct val="0"/>
                </a:spcBef>
              </a:pPr>
              <a:t>20</a:t>
            </a:fld>
            <a:endParaRPr lang="en-US" altLang="en-US" dirty="0" smtClean="0"/>
          </a:p>
        </p:txBody>
      </p:sp>
      <p:sp>
        <p:nvSpPr>
          <p:cNvPr id="180227" name="Rectangle 2"/>
          <p:cNvSpPr>
            <a:spLocks noGrp="1" noRot="1" noChangeAspect="1" noChangeArrowheads="1" noTextEdit="1"/>
          </p:cNvSpPr>
          <p:nvPr>
            <p:ph type="sldImg"/>
          </p:nvPr>
        </p:nvSpPr>
        <p:spPr>
          <a:xfrm>
            <a:off x="1257300" y="746125"/>
            <a:ext cx="4572000" cy="3429000"/>
          </a:xfrm>
          <a:ln/>
        </p:spPr>
      </p:sp>
      <p:sp>
        <p:nvSpPr>
          <p:cNvPr id="168964" name="Rectangle 3"/>
          <p:cNvSpPr>
            <a:spLocks noGrp="1" noChangeArrowheads="1"/>
          </p:cNvSpPr>
          <p:nvPr>
            <p:ph type="body" idx="1"/>
          </p:nvPr>
        </p:nvSpPr>
        <p:spPr>
          <a:xfrm>
            <a:off x="944563" y="4451350"/>
            <a:ext cx="5511800" cy="43497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MX" sz="1050" b="1" dirty="0"/>
              <a:t>No es </a:t>
            </a:r>
            <a:r>
              <a:rPr lang="es-MX" sz="1050" b="1" dirty="0" smtClean="0"/>
              <a:t>Seguro </a:t>
            </a:r>
            <a:r>
              <a:rPr lang="es-MX" sz="1050" b="1" dirty="0"/>
              <a:t>para </a:t>
            </a:r>
            <a:r>
              <a:rPr lang="es-MX" sz="1050" b="1" dirty="0" smtClean="0"/>
              <a:t>Los Trabajadores </a:t>
            </a:r>
            <a:r>
              <a:rPr lang="es-MX" sz="1050" dirty="0"/>
              <a:t>(1915.11)</a:t>
            </a:r>
          </a:p>
          <a:p>
            <a:pPr>
              <a:defRPr/>
            </a:pPr>
            <a:r>
              <a:rPr lang="es-MX" sz="1050" dirty="0"/>
              <a:t>"No es seguro para los trabajadores": denota un espacio donde un empleado no puede ingresar porque las condiciones no cumplen con los criterios de Seguridad para los trabajadores.</a:t>
            </a:r>
          </a:p>
          <a:p>
            <a:pPr>
              <a:defRPr/>
            </a:pPr>
            <a:r>
              <a:rPr lang="es-MX" sz="1050" dirty="0"/>
              <a:t>Si un espacio contiene una concentración de aire de un material que excede un límite de exposición permisible (</a:t>
            </a:r>
            <a:r>
              <a:rPr lang="es-MX" sz="1050" dirty="0" err="1"/>
              <a:t>PEL</a:t>
            </a:r>
            <a:r>
              <a:rPr lang="es-MX" sz="1050" dirty="0"/>
              <a:t>) de la </a:t>
            </a:r>
            <a:r>
              <a:rPr lang="es-MX" sz="1050" dirty="0" err="1"/>
              <a:t>subparte</a:t>
            </a:r>
            <a:r>
              <a:rPr lang="es-MX" sz="1050" dirty="0"/>
              <a:t> Z de la parte 1915 o es </a:t>
            </a:r>
            <a:r>
              <a:rPr lang="es-MX" sz="1050" dirty="0" err="1"/>
              <a:t>IDLH</a:t>
            </a:r>
            <a:r>
              <a:rPr lang="es-MX" sz="1050" dirty="0"/>
              <a:t>, el espacio se etiquetará como "No es seguro para los trabajadores". La ventilación se proporcionará a volúmenes y caudales que aseguren que las concentraciones de aire se mantengan dentro del </a:t>
            </a:r>
            <a:r>
              <a:rPr lang="es-MX" sz="1050" dirty="0" err="1"/>
              <a:t>PEL</a:t>
            </a:r>
            <a:r>
              <a:rPr lang="es-MX" sz="1050" dirty="0"/>
              <a:t> o, en el caso de contaminantes para los que no hay un </a:t>
            </a:r>
            <a:r>
              <a:rPr lang="es-MX" sz="1050" dirty="0" err="1"/>
              <a:t>PEL</a:t>
            </a:r>
            <a:r>
              <a:rPr lang="es-MX" sz="1050" dirty="0"/>
              <a:t> establecido, por debajo del </a:t>
            </a:r>
            <a:r>
              <a:rPr lang="es-MX" sz="1050" dirty="0" err="1"/>
              <a:t>IDLH</a:t>
            </a:r>
            <a:r>
              <a:rPr lang="es-MX" sz="1050" dirty="0"/>
              <a:t>. La etiqueta de advertencia se puede quitar cuando la concentración de contaminantes se mantiene dentro del </a:t>
            </a:r>
            <a:r>
              <a:rPr lang="es-MX" sz="1050" dirty="0" err="1"/>
              <a:t>PEL</a:t>
            </a:r>
            <a:r>
              <a:rPr lang="es-MX" sz="1050" dirty="0"/>
              <a:t> o por debajo del nivel </a:t>
            </a:r>
            <a:r>
              <a:rPr lang="es-MX" sz="1050" dirty="0" err="1"/>
              <a:t>IDLH</a:t>
            </a:r>
            <a:r>
              <a:rPr lang="es-MX" sz="1050" dirty="0"/>
              <a:t>.</a:t>
            </a:r>
          </a:p>
          <a:p>
            <a:pPr>
              <a:defRPr/>
            </a:pPr>
            <a:endParaRPr lang="es-MX" sz="1050" dirty="0"/>
          </a:p>
          <a:p>
            <a:pPr>
              <a:defRPr/>
            </a:pPr>
            <a:r>
              <a:rPr lang="es-MX" sz="1050" b="1" dirty="0"/>
              <a:t>No es seguro para el trabajo en caliente </a:t>
            </a:r>
            <a:r>
              <a:rPr lang="es-MX" sz="1050" dirty="0"/>
              <a:t>(1915.11)</a:t>
            </a:r>
          </a:p>
          <a:p>
            <a:pPr>
              <a:defRPr/>
            </a:pPr>
            <a:endParaRPr lang="es-MX" sz="1050" dirty="0"/>
          </a:p>
          <a:p>
            <a:pPr>
              <a:defRPr/>
            </a:pPr>
            <a:r>
              <a:rPr lang="es-MX" sz="1050" dirty="0"/>
              <a:t>"No es seguro para el trabajo </a:t>
            </a:r>
            <a:r>
              <a:rPr lang="es-MX" sz="1050" dirty="0" smtClean="0"/>
              <a:t>caliente</a:t>
            </a:r>
            <a:r>
              <a:rPr lang="es-MX" sz="1050" dirty="0"/>
              <a:t>": denota un espacio donde no se puede realizar el </a:t>
            </a:r>
            <a:r>
              <a:rPr lang="es-MX" sz="1050" dirty="0" smtClean="0"/>
              <a:t>trabajo caliente </a:t>
            </a:r>
            <a:r>
              <a:rPr lang="es-MX" sz="1050" dirty="0"/>
              <a:t>porque las condiciones no cumplen con los criterios de Seguridad para el trabajo </a:t>
            </a:r>
            <a:r>
              <a:rPr lang="es-MX" sz="1050" dirty="0" smtClean="0"/>
              <a:t>caliente</a:t>
            </a:r>
            <a:r>
              <a:rPr lang="es-MX" sz="1050" dirty="0"/>
              <a:t>.</a:t>
            </a:r>
          </a:p>
          <a:p>
            <a:pPr>
              <a:defRPr/>
            </a:pPr>
            <a:endParaRPr lang="es-MX" sz="1050" dirty="0"/>
          </a:p>
          <a:p>
            <a:pPr>
              <a:defRPr/>
            </a:pPr>
            <a:r>
              <a:rPr lang="es-MX" sz="1050" b="1" dirty="0"/>
              <a:t>Inmediatamente peligroso para la vida o la salud (</a:t>
            </a:r>
            <a:r>
              <a:rPr lang="es-MX" sz="1050" b="1" dirty="0" err="1"/>
              <a:t>IDLH</a:t>
            </a:r>
            <a:r>
              <a:rPr lang="es-MX" sz="1050" b="1" dirty="0"/>
              <a:t>, por sus siglas en inglés) </a:t>
            </a:r>
            <a:r>
              <a:rPr lang="es-MX" sz="1050" dirty="0"/>
              <a:t>significa una atmósfera que representa una amenaza inmediata para la vida o que puede resultar en efectos agudos o inmediatos graves para la salud.</a:t>
            </a:r>
          </a:p>
          <a:p>
            <a:pPr>
              <a:defRPr/>
            </a:pPr>
            <a:endParaRPr lang="es-MX" sz="1050" b="1" dirty="0"/>
          </a:p>
          <a:p>
            <a:pPr algn="ctr">
              <a:defRPr/>
            </a:pPr>
            <a:r>
              <a:rPr lang="es-MX" sz="1050" b="1" dirty="0"/>
              <a:t>¿Qué condición (es) requeriría un registro de actualización rojo?</a:t>
            </a:r>
            <a:endParaRPr lang="en-US" sz="1050" b="1" dirty="0" smtClean="0"/>
          </a:p>
          <a:p>
            <a:pPr>
              <a:defRPr/>
            </a:pPr>
            <a:endParaRPr lang="en-US" dirty="0" smtClean="0"/>
          </a:p>
          <a:p>
            <a:pPr>
              <a:defRPr/>
            </a:pPr>
            <a:endParaRPr lang="en-US" altLang="en-US" dirty="0" smtClean="0"/>
          </a:p>
          <a:p>
            <a:pPr marL="117475" lvl="1">
              <a:buClr>
                <a:schemeClr val="bg2"/>
              </a:buClr>
              <a:defRPr/>
            </a:pPr>
            <a:endParaRPr lang="en-US" altLang="en-US" dirty="0" smtClean="0"/>
          </a:p>
        </p:txBody>
      </p:sp>
    </p:spTree>
    <p:extLst>
      <p:ext uri="{BB962C8B-B14F-4D97-AF65-F5344CB8AC3E}">
        <p14:creationId xmlns:p14="http://schemas.microsoft.com/office/powerpoint/2010/main" val="1693466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07B05D8-4CCF-4E19-8229-1CB5F50828EE}" type="slidenum">
              <a:rPr lang="en-US" altLang="en-US" smtClean="0"/>
              <a:pPr>
                <a:spcBef>
                  <a:spcPct val="0"/>
                </a:spcBef>
              </a:pPr>
              <a:t>21</a:t>
            </a:fld>
            <a:endParaRPr lang="en-US" altLang="en-US" dirty="0" smtClean="0"/>
          </a:p>
        </p:txBody>
      </p:sp>
      <p:sp>
        <p:nvSpPr>
          <p:cNvPr id="178179" name="Rectangle 2"/>
          <p:cNvSpPr>
            <a:spLocks noGrp="1" noRot="1" noChangeAspect="1" noChangeArrowheads="1" noTextEdit="1"/>
          </p:cNvSpPr>
          <p:nvPr>
            <p:ph type="sldImg"/>
          </p:nvPr>
        </p:nvSpPr>
        <p:spPr>
          <a:xfrm>
            <a:off x="1257300" y="746125"/>
            <a:ext cx="4572000" cy="3429000"/>
          </a:xfrm>
          <a:ln/>
        </p:spPr>
      </p:sp>
      <p:sp>
        <p:nvSpPr>
          <p:cNvPr id="178180" name="Rectangle 3"/>
          <p:cNvSpPr>
            <a:spLocks noGrp="1" noChangeArrowheads="1"/>
          </p:cNvSpPr>
          <p:nvPr>
            <p:ph type="body" idx="1"/>
          </p:nvPr>
        </p:nvSpPr>
        <p:spPr>
          <a:xfrm>
            <a:off x="944563" y="4449763"/>
            <a:ext cx="5511800" cy="4219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s-MX" altLang="en-US" b="1" dirty="0">
                <a:latin typeface="Arial" panose="020B0604020202020204" pitchFamily="34" charset="0"/>
              </a:rPr>
              <a:t>Entrar con </a:t>
            </a:r>
            <a:r>
              <a:rPr lang="es-MX" altLang="en-US" b="1" dirty="0" smtClean="0">
                <a:latin typeface="Arial" panose="020B0604020202020204" pitchFamily="34" charset="0"/>
              </a:rPr>
              <a:t>Restricciones</a:t>
            </a:r>
            <a:endParaRPr lang="es-MX" altLang="en-US" b="1" dirty="0">
              <a:latin typeface="Arial" panose="020B0604020202020204" pitchFamily="34" charset="0"/>
            </a:endParaRPr>
          </a:p>
          <a:p>
            <a:pPr>
              <a:lnSpc>
                <a:spcPct val="90000"/>
              </a:lnSpc>
            </a:pPr>
            <a:endParaRPr lang="es-MX" altLang="en-US" dirty="0">
              <a:latin typeface="Arial" panose="020B0604020202020204" pitchFamily="34" charset="0"/>
            </a:endParaRPr>
          </a:p>
          <a:p>
            <a:pPr>
              <a:lnSpc>
                <a:spcPct val="90000"/>
              </a:lnSpc>
            </a:pPr>
            <a:r>
              <a:rPr lang="es-MX" altLang="en-US" dirty="0">
                <a:latin typeface="Arial" panose="020B0604020202020204" pitchFamily="34" charset="0"/>
              </a:rPr>
              <a:t>Denota un espacio donde se permite la entrada al trabajo solo si los controles de ingeniería son los especificados. Estas restricciones probablemente incluirán:</a:t>
            </a:r>
          </a:p>
          <a:p>
            <a:pPr>
              <a:lnSpc>
                <a:spcPct val="90000"/>
              </a:lnSpc>
            </a:pPr>
            <a:endParaRPr lang="es-MX" altLang="en-US" dirty="0">
              <a:latin typeface="Arial" panose="020B0604020202020204" pitchFamily="34" charset="0"/>
            </a:endParaRPr>
          </a:p>
          <a:p>
            <a:pPr marL="171450" indent="-171450">
              <a:lnSpc>
                <a:spcPct val="90000"/>
              </a:lnSpc>
              <a:buFont typeface="Arial" panose="020B0604020202020204" pitchFamily="34" charset="0"/>
              <a:buChar char="•"/>
            </a:pPr>
            <a:r>
              <a:rPr lang="es-MX" altLang="en-US" dirty="0">
                <a:latin typeface="Arial" panose="020B0604020202020204" pitchFamily="34" charset="0"/>
              </a:rPr>
              <a:t>Controles de ingeniería: un ejemplo: ventilación</a:t>
            </a:r>
          </a:p>
          <a:p>
            <a:pPr>
              <a:lnSpc>
                <a:spcPct val="90000"/>
              </a:lnSpc>
            </a:pPr>
            <a:r>
              <a:rPr lang="es-MX" altLang="en-US" dirty="0">
                <a:latin typeface="Arial" panose="020B0604020202020204" pitchFamily="34" charset="0"/>
              </a:rPr>
              <a:t>1915.12 (d) (2) (vii) Cuando sea necesario, tenga en cuenta la presencia y el uso adecuado de las barreras que pueden ser necesarias para proteger a un participante de los peligros</a:t>
            </a:r>
          </a:p>
          <a:p>
            <a:pPr>
              <a:lnSpc>
                <a:spcPct val="90000"/>
              </a:lnSpc>
            </a:pPr>
            <a:endParaRPr lang="es-MX" altLang="en-US" dirty="0">
              <a:latin typeface="Arial" panose="020B0604020202020204" pitchFamily="34" charset="0"/>
            </a:endParaRPr>
          </a:p>
          <a:p>
            <a:pPr marL="171450" indent="-171450">
              <a:lnSpc>
                <a:spcPct val="90000"/>
              </a:lnSpc>
              <a:buFont typeface="Arial" panose="020B0604020202020204" pitchFamily="34" charset="0"/>
              <a:buChar char="•"/>
            </a:pPr>
            <a:r>
              <a:rPr lang="es-MX" altLang="en-US" dirty="0" err="1">
                <a:latin typeface="Arial" panose="020B0604020202020204" pitchFamily="34" charset="0"/>
              </a:rPr>
              <a:t>PPE</a:t>
            </a:r>
            <a:r>
              <a:rPr lang="es-MX" altLang="en-US" dirty="0">
                <a:latin typeface="Arial" panose="020B0604020202020204" pitchFamily="34" charset="0"/>
              </a:rPr>
              <a:t> específico: un </a:t>
            </a:r>
            <a:r>
              <a:rPr lang="es-MX" altLang="en-US" dirty="0" smtClean="0">
                <a:latin typeface="Arial" panose="020B0604020202020204" pitchFamily="34" charset="0"/>
              </a:rPr>
              <a:t>ejemplo- </a:t>
            </a:r>
            <a:r>
              <a:rPr lang="es-MX" altLang="en-US" dirty="0">
                <a:latin typeface="Arial" panose="020B0604020202020204" pitchFamily="34" charset="0"/>
              </a:rPr>
              <a:t>respirador</a:t>
            </a:r>
          </a:p>
          <a:p>
            <a:pPr marL="171450" indent="-171450">
              <a:lnSpc>
                <a:spcPct val="90000"/>
              </a:lnSpc>
              <a:buFont typeface="Arial" panose="020B0604020202020204" pitchFamily="34" charset="0"/>
              <a:buChar char="•"/>
            </a:pPr>
            <a:endParaRPr lang="es-MX" altLang="en-US" dirty="0">
              <a:latin typeface="Arial" panose="020B0604020202020204" pitchFamily="34" charset="0"/>
            </a:endParaRPr>
          </a:p>
          <a:p>
            <a:pPr marL="171450" indent="-171450">
              <a:lnSpc>
                <a:spcPct val="90000"/>
              </a:lnSpc>
              <a:buFont typeface="Arial" panose="020B0604020202020204" pitchFamily="34" charset="0"/>
              <a:buChar char="•"/>
            </a:pPr>
            <a:r>
              <a:rPr lang="es-MX" altLang="en-US" dirty="0">
                <a:latin typeface="Arial" panose="020B0604020202020204" pitchFamily="34" charset="0"/>
              </a:rPr>
              <a:t>Restricciones de tiempo: un </a:t>
            </a:r>
            <a:r>
              <a:rPr lang="es-MX" altLang="en-US" dirty="0" smtClean="0">
                <a:latin typeface="Arial" panose="020B0604020202020204" pitchFamily="34" charset="0"/>
              </a:rPr>
              <a:t>ejemplo- </a:t>
            </a:r>
            <a:r>
              <a:rPr lang="es-MX" altLang="en-US" dirty="0">
                <a:latin typeface="Arial" panose="020B0604020202020204" pitchFamily="34" charset="0"/>
              </a:rPr>
              <a:t>rotación de trabajadores cada 45 minutos.</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738995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991571-DCB8-4F7A-9858-56333A52D97D}" type="slidenum">
              <a:rPr lang="en-US" altLang="en-US" smtClean="0"/>
              <a:pPr>
                <a:spcBef>
                  <a:spcPct val="0"/>
                </a:spcBef>
              </a:pPr>
              <a:t>22</a:t>
            </a:fld>
            <a:endParaRPr lang="en-US" altLang="en-US" smtClean="0"/>
          </a:p>
        </p:txBody>
      </p:sp>
      <p:sp>
        <p:nvSpPr>
          <p:cNvPr id="169987" name="Rectangle 2"/>
          <p:cNvSpPr>
            <a:spLocks noGrp="1" noRot="1" noChangeAspect="1" noChangeArrowheads="1" noTextEdit="1"/>
          </p:cNvSpPr>
          <p:nvPr>
            <p:ph type="sldImg"/>
          </p:nvPr>
        </p:nvSpPr>
        <p:spPr>
          <a:xfrm>
            <a:off x="1277938" y="781050"/>
            <a:ext cx="4573587" cy="3429000"/>
          </a:xfrm>
          <a:ln/>
        </p:spPr>
      </p:sp>
      <p:sp>
        <p:nvSpPr>
          <p:cNvPr id="173060" name="Rectangle 3"/>
          <p:cNvSpPr>
            <a:spLocks noGrp="1" noChangeArrowheads="1"/>
          </p:cNvSpPr>
          <p:nvPr>
            <p:ph type="body" idx="1"/>
          </p:nvPr>
        </p:nvSpPr>
        <p:spPr>
          <a:xfrm>
            <a:off x="944563" y="4449763"/>
            <a:ext cx="5511800" cy="423703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defRPr/>
            </a:pPr>
            <a:r>
              <a:rPr lang="es-MX" altLang="en-US" b="1" dirty="0"/>
              <a:t>Pruebas para </a:t>
            </a:r>
            <a:r>
              <a:rPr lang="es-MX" altLang="en-US" b="1" dirty="0" smtClean="0"/>
              <a:t>Mantener </a:t>
            </a:r>
            <a:r>
              <a:rPr lang="es-MX" altLang="en-US" b="1" dirty="0"/>
              <a:t>las </a:t>
            </a:r>
            <a:r>
              <a:rPr lang="es-MX" altLang="en-US" b="1" dirty="0" smtClean="0"/>
              <a:t>Condiciones </a:t>
            </a:r>
            <a:r>
              <a:rPr lang="es-MX" altLang="en-US" dirty="0"/>
              <a:t>(1915.14) (8 </a:t>
            </a:r>
            <a:r>
              <a:rPr lang="es-MX" altLang="en-US" dirty="0" err="1"/>
              <a:t>CCR</a:t>
            </a:r>
            <a:r>
              <a:rPr lang="es-MX" altLang="en-US" dirty="0"/>
              <a:t> 8355)</a:t>
            </a:r>
          </a:p>
          <a:p>
            <a:pPr>
              <a:spcBef>
                <a:spcPct val="0"/>
              </a:spcBef>
              <a:defRPr/>
            </a:pPr>
            <a:endParaRPr lang="es-MX" altLang="en-US" dirty="0"/>
          </a:p>
          <a:p>
            <a:pPr>
              <a:spcBef>
                <a:spcPct val="0"/>
              </a:spcBef>
              <a:defRPr/>
            </a:pPr>
            <a:r>
              <a:rPr lang="es-MX" altLang="en-US" dirty="0"/>
              <a:t>La persona competente debe inspeccionar y probar visualmente cada espacio certificado como "Seguro para los trabajadores" o "Seguro para el trabajo </a:t>
            </a:r>
            <a:r>
              <a:rPr lang="es-MX" altLang="en-US" dirty="0" smtClean="0"/>
              <a:t> </a:t>
            </a:r>
            <a:r>
              <a:rPr lang="es-MX" altLang="en-US" dirty="0"/>
              <a:t>caliente", tan a menudo como sea necesario para garantizar que las condiciones atmosféricas dentro de ese espacio se mantengan dentro de las condiciones establecidas por el certificado después de que el certificado haya sido emitido.</a:t>
            </a:r>
          </a:p>
          <a:p>
            <a:pPr>
              <a:spcBef>
                <a:spcPct val="0"/>
              </a:spcBef>
              <a:defRPr/>
            </a:pPr>
            <a:endParaRPr lang="es-MX" altLang="en-US" dirty="0"/>
          </a:p>
          <a:p>
            <a:pPr>
              <a:spcBef>
                <a:spcPct val="0"/>
              </a:spcBef>
              <a:defRPr/>
            </a:pPr>
            <a:r>
              <a:rPr lang="es-MX" altLang="en-US" b="1" dirty="0"/>
              <a:t>Actualizar </a:t>
            </a:r>
            <a:r>
              <a:rPr lang="es-MX" altLang="en-US" b="1" dirty="0" smtClean="0"/>
              <a:t>Registros</a:t>
            </a:r>
            <a:endParaRPr lang="es-MX" altLang="en-US" b="1" dirty="0"/>
          </a:p>
          <a:p>
            <a:pPr>
              <a:spcBef>
                <a:spcPct val="0"/>
              </a:spcBef>
              <a:defRPr/>
            </a:pPr>
            <a:endParaRPr lang="es-MX" altLang="en-US" dirty="0"/>
          </a:p>
          <a:p>
            <a:pPr>
              <a:spcBef>
                <a:spcPct val="0"/>
              </a:spcBef>
              <a:defRPr/>
            </a:pPr>
            <a:r>
              <a:rPr lang="es-MX" altLang="en-US" dirty="0"/>
              <a:t>Los registros de actualización se actualizan como mínimo diariamente (cada 24 horas) o si cambian las condiciones.</a:t>
            </a:r>
          </a:p>
          <a:p>
            <a:pPr>
              <a:spcBef>
                <a:spcPct val="0"/>
              </a:spcBef>
              <a:defRPr/>
            </a:pPr>
            <a:endParaRPr lang="es-MX" altLang="en-US" dirty="0"/>
          </a:p>
          <a:p>
            <a:pPr>
              <a:spcBef>
                <a:spcPct val="0"/>
              </a:spcBef>
              <a:defRPr/>
            </a:pPr>
            <a:r>
              <a:rPr lang="es-MX" altLang="en-US" dirty="0"/>
              <a:t>Los registros de las inspecciones y pruebas realizadas por la persona competente del astillero se publican en las inmediaciones del espacio / tanque junto con la certificación de químico marino. Estas ubicaciones serán típicamente:</a:t>
            </a:r>
          </a:p>
          <a:p>
            <a:pPr marL="171450" indent="-171450">
              <a:spcBef>
                <a:spcPct val="0"/>
              </a:spcBef>
              <a:buFont typeface="Arial" panose="020B0604020202020204" pitchFamily="34" charset="0"/>
              <a:buChar char="•"/>
              <a:defRPr/>
            </a:pPr>
            <a:r>
              <a:rPr lang="es-MX" altLang="en-US" dirty="0"/>
              <a:t>  Principales accesos a espacios</a:t>
            </a:r>
          </a:p>
          <a:p>
            <a:pPr marL="171450" indent="-171450">
              <a:spcBef>
                <a:spcPct val="0"/>
              </a:spcBef>
              <a:buFont typeface="Arial" panose="020B0604020202020204" pitchFamily="34" charset="0"/>
              <a:buChar char="•"/>
              <a:defRPr/>
            </a:pPr>
            <a:r>
              <a:rPr lang="es-MX" altLang="en-US" dirty="0"/>
              <a:t>  Troncos de escape</a:t>
            </a:r>
          </a:p>
          <a:p>
            <a:pPr marL="171450" indent="-171450">
              <a:spcBef>
                <a:spcPct val="0"/>
              </a:spcBef>
              <a:buFont typeface="Arial" panose="020B0604020202020204" pitchFamily="34" charset="0"/>
              <a:buChar char="•"/>
              <a:defRPr/>
            </a:pPr>
            <a:r>
              <a:rPr lang="es-MX" altLang="en-US" dirty="0"/>
              <a:t>  Agujeros de </a:t>
            </a:r>
            <a:r>
              <a:rPr lang="es-MX" altLang="en-US" dirty="0" smtClean="0"/>
              <a:t>arena (</a:t>
            </a:r>
            <a:r>
              <a:rPr lang="es-MX" altLang="en-US" dirty="0" err="1" smtClean="0"/>
              <a:t>Sand</a:t>
            </a:r>
            <a:r>
              <a:rPr lang="es-MX" altLang="en-US" dirty="0" smtClean="0"/>
              <a:t> </a:t>
            </a:r>
            <a:r>
              <a:rPr lang="es-MX" altLang="en-US" dirty="0" err="1" smtClean="0"/>
              <a:t>Holes</a:t>
            </a:r>
            <a:r>
              <a:rPr lang="es-MX" altLang="en-US" dirty="0" smtClean="0"/>
              <a:t>)</a:t>
            </a:r>
            <a:endParaRPr lang="es-MX" altLang="en-US" dirty="0"/>
          </a:p>
          <a:p>
            <a:pPr marL="171450" indent="-171450">
              <a:spcBef>
                <a:spcPct val="0"/>
              </a:spcBef>
              <a:buFont typeface="Arial" panose="020B0604020202020204" pitchFamily="34" charset="0"/>
              <a:buChar char="•"/>
              <a:defRPr/>
            </a:pPr>
            <a:r>
              <a:rPr lang="es-MX" altLang="en-US" dirty="0"/>
              <a:t>  </a:t>
            </a:r>
            <a:r>
              <a:rPr lang="es-MX" altLang="en-US" dirty="0" smtClean="0"/>
              <a:t>Cortaduras a espacios</a:t>
            </a:r>
            <a:endParaRPr lang="es-MX" altLang="en-US" dirty="0"/>
          </a:p>
          <a:p>
            <a:pPr marL="171450" indent="-171450">
              <a:spcBef>
                <a:spcPct val="0"/>
              </a:spcBef>
              <a:buFont typeface="Arial" panose="020B0604020202020204" pitchFamily="34" charset="0"/>
              <a:buChar char="•"/>
              <a:defRPr/>
            </a:pPr>
            <a:r>
              <a:rPr lang="es-MX" altLang="en-US" dirty="0"/>
              <a:t>  Cualquier apertura a un espacio cerrado / confinado</a:t>
            </a:r>
            <a:endParaRPr lang="en-US" altLang="en-US" dirty="0" smtClean="0"/>
          </a:p>
        </p:txBody>
      </p:sp>
    </p:spTree>
    <p:extLst>
      <p:ext uri="{BB962C8B-B14F-4D97-AF65-F5344CB8AC3E}">
        <p14:creationId xmlns:p14="http://schemas.microsoft.com/office/powerpoint/2010/main" val="3401972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330BB835-0387-4138-94B3-DE45875FD3DE}" type="slidenum">
              <a:rPr lang="en-US" altLang="en-US"/>
              <a:pPr>
                <a:spcBef>
                  <a:spcPct val="0"/>
                </a:spcBef>
              </a:pPr>
              <a:t>23</a:t>
            </a:fld>
            <a:endParaRPr lang="en-US" altLang="en-US" dirty="0"/>
          </a:p>
        </p:txBody>
      </p:sp>
      <p:sp>
        <p:nvSpPr>
          <p:cNvPr id="365571" name="Rectangle 2"/>
          <p:cNvSpPr>
            <a:spLocks noGrp="1" noRot="1" noChangeAspect="1" noChangeArrowheads="1" noTextEdit="1"/>
          </p:cNvSpPr>
          <p:nvPr>
            <p:ph type="sldImg"/>
          </p:nvPr>
        </p:nvSpPr>
        <p:spPr>
          <a:xfrm>
            <a:off x="1276350" y="781050"/>
            <a:ext cx="4567238" cy="3427413"/>
          </a:xfrm>
          <a:ln/>
        </p:spPr>
      </p:sp>
      <p:sp>
        <p:nvSpPr>
          <p:cNvPr id="365572" name="Rectangle 3"/>
          <p:cNvSpPr>
            <a:spLocks noGrp="1" noChangeArrowheads="1"/>
          </p:cNvSpPr>
          <p:nvPr>
            <p:ph type="body" idx="1"/>
          </p:nvPr>
        </p:nvSpPr>
        <p:spPr>
          <a:xfrm>
            <a:off x="942975" y="4448175"/>
            <a:ext cx="5505450" cy="290353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defRPr/>
            </a:pPr>
            <a:r>
              <a:rPr lang="es-MX" altLang="en-US" b="1" dirty="0">
                <a:latin typeface="Arial" pitchFamily="34" charset="0"/>
              </a:rPr>
              <a:t>Registro de </a:t>
            </a:r>
            <a:r>
              <a:rPr lang="es-MX" altLang="en-US" b="1" dirty="0" smtClean="0">
                <a:latin typeface="Arial" pitchFamily="34" charset="0"/>
              </a:rPr>
              <a:t>Inspección </a:t>
            </a:r>
            <a:r>
              <a:rPr lang="es-MX" altLang="en-US" dirty="0">
                <a:latin typeface="Arial" pitchFamily="34" charset="0"/>
              </a:rPr>
              <a:t>(1915.7)</a:t>
            </a:r>
          </a:p>
          <a:p>
            <a:pPr lvl="1">
              <a:buFontTx/>
              <a:buChar char="•"/>
              <a:defRPr/>
            </a:pPr>
            <a:r>
              <a:rPr lang="es-MX" altLang="en-US" dirty="0">
                <a:latin typeface="Arial" pitchFamily="34" charset="0"/>
              </a:rPr>
              <a:t>Las pruebas realizadas por una persona competente, químico marino o </a:t>
            </a:r>
            <a:r>
              <a:rPr lang="es-MX" altLang="en-US" dirty="0" err="1">
                <a:latin typeface="Arial" pitchFamily="34" charset="0"/>
              </a:rPr>
              <a:t>CIH</a:t>
            </a:r>
            <a:r>
              <a:rPr lang="es-MX" altLang="en-US" dirty="0">
                <a:latin typeface="Arial" pitchFamily="34" charset="0"/>
              </a:rPr>
              <a:t> deben registrar lo siguiente:</a:t>
            </a:r>
          </a:p>
          <a:p>
            <a:pPr lvl="2">
              <a:buFontTx/>
              <a:buChar char="•"/>
              <a:defRPr/>
            </a:pPr>
            <a:r>
              <a:rPr lang="es-MX" altLang="en-US" dirty="0">
                <a:latin typeface="Arial" pitchFamily="34" charset="0"/>
              </a:rPr>
              <a:t>  Ubicación</a:t>
            </a:r>
          </a:p>
          <a:p>
            <a:pPr lvl="2">
              <a:buFontTx/>
              <a:buChar char="•"/>
              <a:defRPr/>
            </a:pPr>
            <a:r>
              <a:rPr lang="es-MX" altLang="en-US" dirty="0">
                <a:latin typeface="Arial" pitchFamily="34" charset="0"/>
              </a:rPr>
              <a:t>  Hora</a:t>
            </a:r>
          </a:p>
          <a:p>
            <a:pPr lvl="2">
              <a:buFontTx/>
              <a:buChar char="•"/>
              <a:defRPr/>
            </a:pPr>
            <a:r>
              <a:rPr lang="es-MX" altLang="en-US" dirty="0">
                <a:latin typeface="Arial" pitchFamily="34" charset="0"/>
              </a:rPr>
              <a:t>  Fecha</a:t>
            </a:r>
          </a:p>
          <a:p>
            <a:pPr lvl="2">
              <a:buFontTx/>
              <a:buChar char="•"/>
              <a:defRPr/>
            </a:pPr>
            <a:r>
              <a:rPr lang="es-MX" altLang="en-US" dirty="0">
                <a:latin typeface="Arial" pitchFamily="34" charset="0"/>
              </a:rPr>
              <a:t>  Ubicación de espacios inspeccionados</a:t>
            </a:r>
          </a:p>
          <a:p>
            <a:pPr lvl="2">
              <a:buFontTx/>
              <a:buChar char="•"/>
              <a:defRPr/>
            </a:pPr>
            <a:r>
              <a:rPr lang="es-MX" altLang="en-US" dirty="0">
                <a:latin typeface="Arial" pitchFamily="34" charset="0"/>
              </a:rPr>
              <a:t>  Operaciones realizadas</a:t>
            </a:r>
          </a:p>
          <a:p>
            <a:pPr lvl="2">
              <a:buFontTx/>
              <a:buChar char="•"/>
              <a:defRPr/>
            </a:pPr>
            <a:r>
              <a:rPr lang="es-MX" altLang="en-US" dirty="0">
                <a:latin typeface="Arial" pitchFamily="34" charset="0"/>
              </a:rPr>
              <a:t>  Resultados de la prueba</a:t>
            </a:r>
          </a:p>
          <a:p>
            <a:pPr lvl="2">
              <a:buFontTx/>
              <a:buChar char="•"/>
              <a:defRPr/>
            </a:pPr>
            <a:r>
              <a:rPr lang="es-MX" altLang="en-US" dirty="0">
                <a:latin typeface="Arial" pitchFamily="34" charset="0"/>
              </a:rPr>
              <a:t>  Cualquier instrucciones</a:t>
            </a:r>
          </a:p>
          <a:p>
            <a:pPr lvl="2">
              <a:buFontTx/>
              <a:buChar char="•"/>
              <a:defRPr/>
            </a:pPr>
            <a:r>
              <a:rPr lang="es-MX" altLang="en-US" dirty="0">
                <a:latin typeface="Arial" pitchFamily="34" charset="0"/>
              </a:rPr>
              <a:t>  </a:t>
            </a:r>
            <a:r>
              <a:rPr lang="es-MX" altLang="en-US" dirty="0" smtClean="0">
                <a:latin typeface="Arial" pitchFamily="34" charset="0"/>
              </a:rPr>
              <a:t>Nombre </a:t>
            </a:r>
            <a:r>
              <a:rPr lang="es-MX" altLang="en-US" dirty="0">
                <a:latin typeface="Arial" pitchFamily="34" charset="0"/>
              </a:rPr>
              <a:t>y firma de la persona que realiza la prueba (en el reverso del formulario)</a:t>
            </a:r>
            <a:endParaRPr lang="en-US" altLang="en-US" dirty="0" smtClean="0">
              <a:latin typeface="Arial" pitchFamily="34" charset="0"/>
            </a:endParaRPr>
          </a:p>
        </p:txBody>
      </p:sp>
    </p:spTree>
    <p:extLst>
      <p:ext uri="{BB962C8B-B14F-4D97-AF65-F5344CB8AC3E}">
        <p14:creationId xmlns:p14="http://schemas.microsoft.com/office/powerpoint/2010/main" val="4150425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ChangeArrowheads="1" noTextEdit="1"/>
          </p:cNvSpPr>
          <p:nvPr>
            <p:ph type="sldImg"/>
          </p:nvPr>
        </p:nvSpPr>
        <p:spPr>
          <a:ln/>
        </p:spPr>
      </p:sp>
      <p:sp>
        <p:nvSpPr>
          <p:cNvPr id="345091" name="Notes Placeholder 2">
            <a:extLst>
              <a:ext uri="{FF2B5EF4-FFF2-40B4-BE49-F238E27FC236}"/>
            </a:extLst>
          </p:cNvPr>
          <p:cNvSpPr>
            <a:spLocks noGrp="1"/>
          </p:cNvSpPr>
          <p:nvPr>
            <p:ph type="body" idx="1"/>
          </p:nvPr>
        </p:nvSpPr>
        <p:spPr>
          <a:xfrm>
            <a:off x="700088" y="4414838"/>
            <a:ext cx="5610225" cy="35861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a:defRPr/>
            </a:pPr>
            <a:r>
              <a:rPr lang="en-US" altLang="en-US" dirty="0" err="1">
                <a:latin typeface="Arial" pitchFamily="34" charset="0"/>
              </a:rPr>
              <a:t>Pregunta</a:t>
            </a:r>
            <a:r>
              <a:rPr lang="en-US" altLang="en-US" dirty="0">
                <a:latin typeface="Arial" pitchFamily="34" charset="0"/>
              </a:rPr>
              <a:t> Uno:</a:t>
            </a:r>
          </a:p>
          <a:p>
            <a:pPr>
              <a:lnSpc>
                <a:spcPct val="150000"/>
              </a:lnSpc>
              <a:defRPr/>
            </a:pPr>
            <a:r>
              <a:rPr lang="en-US" altLang="en-US" dirty="0">
                <a:latin typeface="Arial"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defRPr/>
            </a:pPr>
            <a:endParaRPr lang="en-US" altLang="en-US" dirty="0">
              <a:latin typeface="Arial" pitchFamily="34" charset="0"/>
            </a:endParaRPr>
          </a:p>
          <a:p>
            <a:pPr>
              <a:defRPr/>
            </a:pPr>
            <a:r>
              <a:rPr lang="en-US" altLang="en-US" dirty="0" err="1">
                <a:latin typeface="Arial" pitchFamily="34" charset="0"/>
              </a:rPr>
              <a:t>Pregunta</a:t>
            </a:r>
            <a:r>
              <a:rPr lang="en-US" altLang="en-US" dirty="0">
                <a:latin typeface="Arial" pitchFamily="34" charset="0"/>
              </a:rPr>
              <a:t> Dos:</a:t>
            </a:r>
          </a:p>
          <a:p>
            <a:pPr>
              <a:lnSpc>
                <a:spcPct val="150000"/>
              </a:lnSpc>
              <a:defRPr/>
            </a:pPr>
            <a:r>
              <a:rPr lang="en-US" altLang="en-US" dirty="0">
                <a:latin typeface="Arial"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345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67266EB0-C4E3-4ADD-9C79-E3C7CBAE36D8}" type="slidenum">
              <a:rPr lang="en-US" altLang="en-US"/>
              <a:pPr>
                <a:spcBef>
                  <a:spcPct val="0"/>
                </a:spcBef>
              </a:pPr>
              <a:t>24</a:t>
            </a:fld>
            <a:endParaRPr lang="en-US" altLang="en-US"/>
          </a:p>
        </p:txBody>
      </p:sp>
    </p:spTree>
    <p:extLst>
      <p:ext uri="{BB962C8B-B14F-4D97-AF65-F5344CB8AC3E}">
        <p14:creationId xmlns:p14="http://schemas.microsoft.com/office/powerpoint/2010/main" val="37941910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A5A052D4-B045-40F2-ABD6-AD462ECD09C4}" type="slidenum">
              <a:rPr lang="en-US" altLang="en-US"/>
              <a:pPr>
                <a:spcBef>
                  <a:spcPct val="0"/>
                </a:spcBef>
              </a:pPr>
              <a:t>25</a:t>
            </a:fld>
            <a:endParaRPr lang="en-US" altLang="en-US"/>
          </a:p>
        </p:txBody>
      </p:sp>
      <p:sp>
        <p:nvSpPr>
          <p:cNvPr id="362499" name="Rectangle 2"/>
          <p:cNvSpPr>
            <a:spLocks noGrp="1" noRot="1" noChangeAspect="1" noChangeArrowheads="1" noTextEdit="1"/>
          </p:cNvSpPr>
          <p:nvPr>
            <p:ph type="sldImg"/>
          </p:nvPr>
        </p:nvSpPr>
        <p:spPr>
          <a:xfrm>
            <a:off x="1254125" y="746125"/>
            <a:ext cx="4568825" cy="3427413"/>
          </a:xfrm>
          <a:ln/>
        </p:spPr>
      </p:sp>
      <p:sp>
        <p:nvSpPr>
          <p:cNvPr id="362500" name="Rectangle 3"/>
          <p:cNvSpPr>
            <a:spLocks noGrp="1" noChangeArrowheads="1"/>
          </p:cNvSpPr>
          <p:nvPr>
            <p:ph type="body" idx="1"/>
          </p:nvPr>
        </p:nvSpPr>
        <p:spPr>
          <a:xfrm>
            <a:off x="785813" y="4448175"/>
            <a:ext cx="5818187" cy="3970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defRPr/>
            </a:pPr>
            <a:r>
              <a:rPr lang="es-MX" altLang="en-US" b="1" dirty="0">
                <a:latin typeface="Arial" pitchFamily="34" charset="0"/>
              </a:rPr>
              <a:t>Inspección Visual y Pruebas de Combustibles y Productos Inflamables </a:t>
            </a:r>
            <a:r>
              <a:rPr lang="es-MX" altLang="en-US" dirty="0">
                <a:latin typeface="Arial" pitchFamily="34" charset="0"/>
              </a:rPr>
              <a:t>(1915.12) (8 </a:t>
            </a:r>
            <a:r>
              <a:rPr lang="es-MX" altLang="en-US" dirty="0" err="1">
                <a:latin typeface="Arial" pitchFamily="34" charset="0"/>
              </a:rPr>
              <a:t>CCR</a:t>
            </a:r>
            <a:r>
              <a:rPr lang="es-MX" altLang="en-US" dirty="0">
                <a:latin typeface="Arial" pitchFamily="34" charset="0"/>
              </a:rPr>
              <a:t> 8355)</a:t>
            </a:r>
          </a:p>
          <a:p>
            <a:pPr>
              <a:lnSpc>
                <a:spcPct val="90000"/>
              </a:lnSpc>
              <a:defRPr/>
            </a:pPr>
            <a:endParaRPr lang="es-MX" altLang="en-US" dirty="0">
              <a:latin typeface="Arial" pitchFamily="34" charset="0"/>
            </a:endParaRPr>
          </a:p>
          <a:p>
            <a:pPr>
              <a:lnSpc>
                <a:spcPct val="90000"/>
              </a:lnSpc>
              <a:defRPr/>
            </a:pPr>
            <a:r>
              <a:rPr lang="es-MX" altLang="en-US" dirty="0">
                <a:latin typeface="Arial" pitchFamily="34" charset="0"/>
              </a:rPr>
              <a:t>El empleador debe garantizar que los espacios y espacios adyacentes que contengan o hayan contenido líquidos o gases combustibles o inflamables sean:</a:t>
            </a:r>
          </a:p>
          <a:p>
            <a:pPr>
              <a:lnSpc>
                <a:spcPct val="90000"/>
              </a:lnSpc>
              <a:defRPr/>
            </a:pPr>
            <a:endParaRPr lang="es-MX" altLang="en-US" dirty="0">
              <a:latin typeface="Arial" pitchFamily="34" charset="0"/>
            </a:endParaRPr>
          </a:p>
          <a:p>
            <a:pPr marL="171450" indent="-171450">
              <a:lnSpc>
                <a:spcPct val="90000"/>
              </a:lnSpc>
              <a:buFont typeface="Arial" panose="020B0604020202020204" pitchFamily="34" charset="0"/>
              <a:buChar char="•"/>
              <a:defRPr/>
            </a:pPr>
            <a:r>
              <a:rPr lang="es-MX" altLang="en-US" dirty="0">
                <a:latin typeface="Arial" pitchFamily="34" charset="0"/>
              </a:rPr>
              <a:t>  Inspeccionado visualmente por la persona competente para determinar la presencia de líquidos combustibles o inflamables antes de la entrada</a:t>
            </a:r>
          </a:p>
          <a:p>
            <a:pPr marL="171450" indent="-171450">
              <a:lnSpc>
                <a:spcPct val="90000"/>
              </a:lnSpc>
              <a:buFont typeface="Arial" panose="020B0604020202020204" pitchFamily="34" charset="0"/>
              <a:buChar char="•"/>
              <a:defRPr/>
            </a:pPr>
            <a:endParaRPr lang="es-MX" altLang="en-US" dirty="0">
              <a:latin typeface="Arial" pitchFamily="34" charset="0"/>
            </a:endParaRPr>
          </a:p>
          <a:p>
            <a:pPr marL="171450" indent="-171450">
              <a:lnSpc>
                <a:spcPct val="90000"/>
              </a:lnSpc>
              <a:buFont typeface="Arial" panose="020B0604020202020204" pitchFamily="34" charset="0"/>
              <a:buChar char="•"/>
              <a:defRPr/>
            </a:pPr>
            <a:r>
              <a:rPr lang="es-MX" altLang="en-US" dirty="0">
                <a:latin typeface="Arial" pitchFamily="34" charset="0"/>
              </a:rPr>
              <a:t>  Probado por una persona competente antes de la entrada por un empleado para determinar la concentración de vapores y gases inflamables dentro del espacio</a:t>
            </a:r>
          </a:p>
          <a:p>
            <a:pPr marL="171450" indent="-171450">
              <a:lnSpc>
                <a:spcPct val="90000"/>
              </a:lnSpc>
              <a:buFont typeface="Arial" panose="020B0604020202020204" pitchFamily="34" charset="0"/>
              <a:buChar char="•"/>
              <a:defRPr/>
            </a:pPr>
            <a:endParaRPr lang="es-MX" altLang="en-US" dirty="0">
              <a:latin typeface="Arial" pitchFamily="34" charset="0"/>
            </a:endParaRPr>
          </a:p>
          <a:p>
            <a:pPr>
              <a:lnSpc>
                <a:spcPct val="90000"/>
              </a:lnSpc>
              <a:defRPr/>
            </a:pPr>
            <a:r>
              <a:rPr lang="es-MX" altLang="en-US" b="1" dirty="0">
                <a:latin typeface="Arial" pitchFamily="34" charset="0"/>
              </a:rPr>
              <a:t>Intercambio de información </a:t>
            </a:r>
            <a:r>
              <a:rPr lang="es-MX" altLang="en-US" dirty="0">
                <a:latin typeface="Arial" pitchFamily="34" charset="0"/>
              </a:rPr>
              <a:t>(1915.12) (8 </a:t>
            </a:r>
            <a:r>
              <a:rPr lang="es-MX" altLang="en-US" dirty="0" err="1">
                <a:latin typeface="Arial" pitchFamily="34" charset="0"/>
              </a:rPr>
              <a:t>CCR</a:t>
            </a:r>
            <a:r>
              <a:rPr lang="es-MX" altLang="en-US" dirty="0">
                <a:latin typeface="Arial" pitchFamily="34" charset="0"/>
              </a:rPr>
              <a:t> 8355)</a:t>
            </a:r>
          </a:p>
          <a:p>
            <a:pPr>
              <a:lnSpc>
                <a:spcPct val="90000"/>
              </a:lnSpc>
              <a:defRPr/>
            </a:pPr>
            <a:endParaRPr lang="es-MX" altLang="en-US" dirty="0">
              <a:latin typeface="Arial" pitchFamily="34" charset="0"/>
            </a:endParaRPr>
          </a:p>
          <a:p>
            <a:pPr>
              <a:lnSpc>
                <a:spcPct val="90000"/>
              </a:lnSpc>
              <a:defRPr/>
            </a:pPr>
            <a:r>
              <a:rPr lang="es-MX" altLang="en-US" dirty="0">
                <a:latin typeface="Arial" pitchFamily="34" charset="0"/>
              </a:rPr>
              <a:t>Cada empleador cuyos empleados trabajan en espacios confinados y cerrados u otras atmósferas peligrosas debe garantizar que toda la información disponible sobre los peligros, las normas de seguridad y los procedimientos de emergencia relacionados con esos espacios y atmósferas se intercambie con cualquier otro empleador cuyos empleados puedan ingresar a los mismos espacios.</a:t>
            </a:r>
            <a:endParaRPr lang="en-US" altLang="en-US" dirty="0">
              <a:latin typeface="Arial" pitchFamily="34" charset="0"/>
            </a:endParaRPr>
          </a:p>
          <a:p>
            <a:pPr>
              <a:lnSpc>
                <a:spcPct val="90000"/>
              </a:lnSpc>
            </a:pPr>
            <a:endParaRPr lang="en-US" altLang="en-US" dirty="0" smtClean="0">
              <a:latin typeface="Arial" pitchFamily="34" charset="0"/>
            </a:endParaRPr>
          </a:p>
        </p:txBody>
      </p:sp>
    </p:spTree>
    <p:extLst>
      <p:ext uri="{BB962C8B-B14F-4D97-AF65-F5344CB8AC3E}">
        <p14:creationId xmlns:p14="http://schemas.microsoft.com/office/powerpoint/2010/main" val="19725211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9F4F76CE-5498-444B-BCDE-68B574D1D294}" type="slidenum">
              <a:rPr lang="en-US" altLang="en-US"/>
              <a:pPr>
                <a:spcBef>
                  <a:spcPct val="0"/>
                </a:spcBef>
              </a:pPr>
              <a:t>26</a:t>
            </a:fld>
            <a:endParaRPr lang="en-US" altLang="en-US"/>
          </a:p>
        </p:txBody>
      </p:sp>
      <p:sp>
        <p:nvSpPr>
          <p:cNvPr id="363523" name="Rectangle 2"/>
          <p:cNvSpPr>
            <a:spLocks noGrp="1" noRot="1" noChangeAspect="1" noChangeArrowheads="1" noTextEdit="1"/>
          </p:cNvSpPr>
          <p:nvPr>
            <p:ph type="sldImg"/>
          </p:nvPr>
        </p:nvSpPr>
        <p:spPr>
          <a:xfrm>
            <a:off x="1254125" y="746125"/>
            <a:ext cx="4568825" cy="3427413"/>
          </a:xfrm>
          <a:ln/>
        </p:spPr>
      </p:sp>
      <p:sp>
        <p:nvSpPr>
          <p:cNvPr id="363524" name="Rectangle 3"/>
          <p:cNvSpPr>
            <a:spLocks noGrp="1" noChangeArrowheads="1"/>
          </p:cNvSpPr>
          <p:nvPr>
            <p:ph type="body" idx="1"/>
          </p:nvPr>
        </p:nvSpPr>
        <p:spPr>
          <a:xfrm>
            <a:off x="942975" y="4448175"/>
            <a:ext cx="5505450" cy="3894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MX" altLang="en-US" b="1" dirty="0">
                <a:latin typeface="Arial" pitchFamily="34" charset="0"/>
              </a:rPr>
              <a:t>Pruebas</a:t>
            </a:r>
            <a:r>
              <a:rPr lang="es-MX" altLang="en-US" dirty="0">
                <a:latin typeface="Arial" pitchFamily="34" charset="0"/>
              </a:rPr>
              <a:t> (1915.13)</a:t>
            </a:r>
          </a:p>
          <a:p>
            <a:pPr>
              <a:defRPr/>
            </a:pPr>
            <a:r>
              <a:rPr lang="es-MX" altLang="en-US" dirty="0">
                <a:latin typeface="Arial" pitchFamily="34" charset="0"/>
              </a:rPr>
              <a:t>Los residuos líquidos de materiales peligrosos deben eliminarse de los espacios de trabajo antes de que los empleados comiencen las operaciones de limpieza o el trabajo en frío.</a:t>
            </a:r>
          </a:p>
          <a:p>
            <a:pPr>
              <a:defRPr/>
            </a:pPr>
            <a:r>
              <a:rPr lang="es-MX" altLang="en-US" dirty="0">
                <a:latin typeface="Arial" pitchFamily="34" charset="0"/>
              </a:rPr>
              <a:t>Las pruebas deben ser realizadas por una persona competente dentro del espacio antes de comenzar la limpieza o el trabajo en frío.</a:t>
            </a:r>
          </a:p>
          <a:p>
            <a:pPr>
              <a:defRPr/>
            </a:pPr>
            <a:r>
              <a:rPr lang="es-MX" altLang="en-US" dirty="0">
                <a:latin typeface="Arial" pitchFamily="34" charset="0"/>
              </a:rPr>
              <a:t>(8 </a:t>
            </a:r>
            <a:r>
              <a:rPr lang="es-MX" altLang="en-US" dirty="0" err="1">
                <a:latin typeface="Arial" pitchFamily="34" charset="0"/>
              </a:rPr>
              <a:t>CCR</a:t>
            </a:r>
            <a:r>
              <a:rPr lang="es-MX" altLang="en-US" dirty="0">
                <a:latin typeface="Arial" pitchFamily="34" charset="0"/>
              </a:rPr>
              <a:t> 8355) (A) ... Se debe tener especial cuidado para evitar el derrame   de estos materiales en el agua que rodea el barco o para operaciones en la costa, en el área de trabajo circundante.</a:t>
            </a:r>
          </a:p>
          <a:p>
            <a:pPr>
              <a:defRPr/>
            </a:pPr>
            <a:r>
              <a:rPr lang="es-MX" altLang="en-US" b="1" dirty="0">
                <a:latin typeface="Arial" pitchFamily="34" charset="0"/>
              </a:rPr>
              <a:t>Tuberías </a:t>
            </a:r>
            <a:r>
              <a:rPr lang="es-MX" altLang="en-US" dirty="0">
                <a:latin typeface="Arial" pitchFamily="34" charset="0"/>
              </a:rPr>
              <a:t>(1915.15) (8 </a:t>
            </a:r>
            <a:r>
              <a:rPr lang="es-MX" altLang="en-US" dirty="0" err="1">
                <a:latin typeface="Arial" pitchFamily="34" charset="0"/>
              </a:rPr>
              <a:t>CCR</a:t>
            </a:r>
            <a:r>
              <a:rPr lang="es-MX" altLang="en-US" dirty="0">
                <a:latin typeface="Arial" pitchFamily="34" charset="0"/>
              </a:rPr>
              <a:t> 8355)</a:t>
            </a:r>
          </a:p>
          <a:p>
            <a:pPr>
              <a:defRPr/>
            </a:pPr>
            <a:r>
              <a:rPr lang="es-MX" altLang="en-US" dirty="0">
                <a:latin typeface="Arial" pitchFamily="34" charset="0"/>
              </a:rPr>
              <a:t>Las tuberías que podrían transportar materiales peligrosos a espacios que han sido certificados como "Seguro para trabajadores" o "Seguro para trabajo en caliente" deben desconectarse, cerrarse o bloquearse mediante un método positivo para evitar que materiales peligrosos se descarguen en el espacio.</a:t>
            </a:r>
          </a:p>
          <a:p>
            <a:pPr>
              <a:defRPr/>
            </a:pPr>
            <a:r>
              <a:rPr lang="es-MX" altLang="en-US" b="1" i="1" dirty="0">
                <a:latin typeface="Arial" pitchFamily="34" charset="0"/>
              </a:rPr>
              <a:t>Advertencia: Las líneas de tuberías que llevan espuma de extinción de incendios acuosa (</a:t>
            </a:r>
            <a:r>
              <a:rPr lang="es-MX" altLang="en-US" b="1" i="1" dirty="0" err="1">
                <a:latin typeface="Arial" pitchFamily="34" charset="0"/>
              </a:rPr>
              <a:t>AFFF</a:t>
            </a:r>
            <a:r>
              <a:rPr lang="es-MX" altLang="en-US" b="1" i="1" dirty="0">
                <a:latin typeface="Arial" pitchFamily="34" charset="0"/>
              </a:rPr>
              <a:t> y </a:t>
            </a:r>
            <a:r>
              <a:rPr lang="es-MX" altLang="en-US" b="1" i="1" dirty="0" err="1">
                <a:latin typeface="Arial" pitchFamily="34" charset="0"/>
              </a:rPr>
              <a:t>CHT</a:t>
            </a:r>
            <a:r>
              <a:rPr lang="es-MX" altLang="en-US" b="1" i="1" dirty="0">
                <a:latin typeface="Arial" pitchFamily="34" charset="0"/>
              </a:rPr>
              <a:t> pueden contener </a:t>
            </a:r>
            <a:r>
              <a:rPr lang="es-MX" altLang="en-US" b="1" i="1" dirty="0" err="1">
                <a:latin typeface="Arial" pitchFamily="34" charset="0"/>
              </a:rPr>
              <a:t>H2S</a:t>
            </a:r>
            <a:r>
              <a:rPr lang="es-MX" altLang="en-US" b="1" i="1" dirty="0">
                <a:latin typeface="Arial" pitchFamily="34" charset="0"/>
              </a:rPr>
              <a:t> causado por la descomposición. Tome precauciones adicionales al cortar en estas tuberías.</a:t>
            </a:r>
          </a:p>
          <a:p>
            <a:pPr algn="ctr">
              <a:defRPr/>
            </a:pPr>
            <a:r>
              <a:rPr lang="es-MX" altLang="en-US" b="1" i="1" dirty="0">
                <a:latin typeface="Arial" pitchFamily="34" charset="0"/>
              </a:rPr>
              <a:t>En el </a:t>
            </a:r>
            <a:r>
              <a:rPr lang="es-MX" altLang="en-US" b="1" i="1" dirty="0" err="1">
                <a:latin typeface="Arial" pitchFamily="34" charset="0"/>
              </a:rPr>
              <a:t>MSR</a:t>
            </a:r>
            <a:r>
              <a:rPr lang="es-MX" altLang="en-US" b="1" i="1" dirty="0">
                <a:latin typeface="Arial" pitchFamily="34" charset="0"/>
              </a:rPr>
              <a:t> se debe proporcionar ventilación continua</a:t>
            </a:r>
            <a:r>
              <a:rPr lang="es-MX" altLang="en-US" dirty="0">
                <a:latin typeface="Arial" pitchFamily="34" charset="0"/>
              </a:rPr>
              <a:t>.</a:t>
            </a:r>
            <a:endParaRPr lang="en-US" altLang="en-US" dirty="0">
              <a:latin typeface="Arial" pitchFamily="34" charset="0"/>
            </a:endParaRPr>
          </a:p>
          <a:p>
            <a:endParaRPr lang="en-US" altLang="en-US" b="1" i="1" dirty="0" smtClean="0">
              <a:latin typeface="Arial" pitchFamily="34" charset="0"/>
            </a:endParaRPr>
          </a:p>
        </p:txBody>
      </p:sp>
    </p:spTree>
    <p:extLst>
      <p:ext uri="{BB962C8B-B14F-4D97-AF65-F5344CB8AC3E}">
        <p14:creationId xmlns:p14="http://schemas.microsoft.com/office/powerpoint/2010/main" val="4063892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77A8D55C-88B5-4706-BA3B-A5C4FD922A16}" type="slidenum">
              <a:rPr lang="en-US" altLang="en-US"/>
              <a:pPr>
                <a:spcBef>
                  <a:spcPct val="0"/>
                </a:spcBef>
              </a:pPr>
              <a:t>27</a:t>
            </a:fld>
            <a:endParaRPr lang="en-US" altLang="en-US"/>
          </a:p>
        </p:txBody>
      </p:sp>
      <p:sp>
        <p:nvSpPr>
          <p:cNvPr id="364547" name="Rectangle 2"/>
          <p:cNvSpPr>
            <a:spLocks noGrp="1" noRot="1" noChangeAspect="1" noChangeArrowheads="1" noTextEdit="1"/>
          </p:cNvSpPr>
          <p:nvPr>
            <p:ph type="sldImg"/>
          </p:nvPr>
        </p:nvSpPr>
        <p:spPr>
          <a:xfrm>
            <a:off x="1254125" y="746125"/>
            <a:ext cx="4568825" cy="3427413"/>
          </a:xfrm>
          <a:ln/>
        </p:spPr>
      </p:sp>
      <p:sp>
        <p:nvSpPr>
          <p:cNvPr id="364548" name="Rectangle 3"/>
          <p:cNvSpPr>
            <a:spLocks noGrp="1" noChangeArrowheads="1"/>
          </p:cNvSpPr>
          <p:nvPr>
            <p:ph type="body" idx="1"/>
          </p:nvPr>
        </p:nvSpPr>
        <p:spPr>
          <a:xfrm>
            <a:off x="942975" y="4448175"/>
            <a:ext cx="5505450" cy="4046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MX" altLang="en-US" b="1" dirty="0">
                <a:latin typeface="Arial" pitchFamily="34" charset="0"/>
              </a:rPr>
              <a:t>Trabajo Caliente – Químico Marino o Pruebas de la Guardia Costera (1915.14) (8 </a:t>
            </a:r>
            <a:r>
              <a:rPr lang="es-MX" altLang="en-US" b="1" dirty="0" err="1">
                <a:latin typeface="Arial" pitchFamily="34" charset="0"/>
              </a:rPr>
              <a:t>CCR</a:t>
            </a:r>
            <a:r>
              <a:rPr lang="es-MX" altLang="en-US" b="1" dirty="0">
                <a:latin typeface="Arial" pitchFamily="34" charset="0"/>
              </a:rPr>
              <a:t> 8355)</a:t>
            </a:r>
          </a:p>
          <a:p>
            <a:pPr>
              <a:defRPr/>
            </a:pPr>
            <a:r>
              <a:rPr lang="es-MX" altLang="en-US" dirty="0">
                <a:latin typeface="Arial" pitchFamily="34" charset="0"/>
              </a:rPr>
              <a:t>El empleador debe asegurarse de que el trabajo caliente no se realice en o en cualquiera de los siguientes espacios confinados y cerrados y otras atmósferas peligrosas, límites de espacios o tuberías hasta que el área de trabajo haya sido probada y certificada por un químico marino, persona competente en astilleros o una persona autorizada por la Guardia Costera como "Seguro para trabajo caliente":</a:t>
            </a:r>
          </a:p>
          <a:p>
            <a:pPr marL="171450" indent="-171450">
              <a:buFont typeface="Arial" panose="020B0604020202020204" pitchFamily="34" charset="0"/>
              <a:buChar char="•"/>
              <a:defRPr/>
            </a:pPr>
            <a:r>
              <a:rPr lang="es-MX" altLang="en-US" dirty="0">
                <a:latin typeface="Arial" pitchFamily="34" charset="0"/>
              </a:rPr>
              <a:t>  Dentro, sobre o inmediatamente adyacentes a espacios que contengan o hayan contenido líquidos o gases combustibles o inflamables</a:t>
            </a:r>
          </a:p>
          <a:p>
            <a:pPr marL="171450" indent="-171450">
              <a:buFont typeface="Arial" panose="020B0604020202020204" pitchFamily="34" charset="0"/>
              <a:buChar char="•"/>
              <a:defRPr/>
            </a:pPr>
            <a:r>
              <a:rPr lang="es-MX" altLang="en-US" dirty="0">
                <a:latin typeface="Arial" pitchFamily="34" charset="0"/>
              </a:rPr>
              <a:t>  Dentro, sobre o inmediatamente adyacentes a los tanques de combustible que contienen o han contenido combustible por última vez</a:t>
            </a:r>
          </a:p>
          <a:p>
            <a:pPr marL="171450" indent="-171450">
              <a:buFont typeface="Arial" panose="020B0604020202020204" pitchFamily="34" charset="0"/>
              <a:buChar char="•"/>
              <a:defRPr/>
            </a:pPr>
            <a:r>
              <a:rPr lang="es-MX" altLang="en-US" dirty="0">
                <a:latin typeface="Arial" pitchFamily="34" charset="0"/>
              </a:rPr>
              <a:t>  En tuberías, serpentines de calefacción, accesorios de bombas u otros accesorios conectados a espacios que contengan o hayan contenido el último combustible.</a:t>
            </a:r>
          </a:p>
          <a:p>
            <a:pPr>
              <a:defRPr/>
            </a:pPr>
            <a:r>
              <a:rPr lang="es-MX" altLang="en-US" dirty="0">
                <a:latin typeface="Arial" pitchFamily="34" charset="0"/>
              </a:rPr>
              <a:t>Excepción: Dentro de espacios adyacentes a espacios en los que los líquidos  tengan un punto de inflamación superior a 150 ° F y la distancia entre dichos espacios y el trabajo sea de 25 pies o más</a:t>
            </a:r>
            <a:r>
              <a:rPr lang="es-MX" altLang="en-US" b="1" dirty="0">
                <a:latin typeface="Arial" pitchFamily="34" charset="0"/>
              </a:rPr>
              <a:t>. !Esta excepción es rara en los </a:t>
            </a:r>
            <a:r>
              <a:rPr lang="es-MX" altLang="en-US" b="1" dirty="0" err="1">
                <a:latin typeface="Arial" pitchFamily="34" charset="0"/>
              </a:rPr>
              <a:t>MSR</a:t>
            </a:r>
            <a:r>
              <a:rPr lang="es-MX" altLang="en-US" b="1" dirty="0">
                <a:latin typeface="Arial" pitchFamily="34" charset="0"/>
              </a:rPr>
              <a:t>!</a:t>
            </a:r>
            <a:endParaRPr lang="en-US" altLang="en-US" b="1" dirty="0">
              <a:latin typeface="Arial" pitchFamily="34" charset="0"/>
            </a:endParaRPr>
          </a:p>
          <a:p>
            <a:endParaRPr lang="en-US" altLang="en-US" b="1" dirty="0" smtClean="0">
              <a:latin typeface="Arial" pitchFamily="34" charset="0"/>
            </a:endParaRPr>
          </a:p>
        </p:txBody>
      </p:sp>
    </p:spTree>
    <p:extLst>
      <p:ext uri="{BB962C8B-B14F-4D97-AF65-F5344CB8AC3E}">
        <p14:creationId xmlns:p14="http://schemas.microsoft.com/office/powerpoint/2010/main" val="1294010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6600" indent="-282575">
              <a:spcBef>
                <a:spcPct val="30000"/>
              </a:spcBef>
              <a:defRPr sz="1200">
                <a:solidFill>
                  <a:schemeClr val="tx1"/>
                </a:solidFill>
                <a:latin typeface="Arial" pitchFamily="34" charset="0"/>
              </a:defRPr>
            </a:lvl2pPr>
            <a:lvl3pPr marL="1131888" indent="-225425">
              <a:spcBef>
                <a:spcPct val="30000"/>
              </a:spcBef>
              <a:defRPr sz="1200">
                <a:solidFill>
                  <a:schemeClr val="tx1"/>
                </a:solidFill>
                <a:latin typeface="Arial" pitchFamily="34" charset="0"/>
              </a:defRPr>
            </a:lvl3pPr>
            <a:lvl4pPr marL="1585913" indent="-225425">
              <a:spcBef>
                <a:spcPct val="30000"/>
              </a:spcBef>
              <a:defRPr sz="1200">
                <a:solidFill>
                  <a:schemeClr val="tx1"/>
                </a:solidFill>
                <a:latin typeface="Arial" pitchFamily="34" charset="0"/>
              </a:defRPr>
            </a:lvl4pPr>
            <a:lvl5pPr marL="2038350" indent="-225425">
              <a:spcBef>
                <a:spcPct val="30000"/>
              </a:spcBef>
              <a:defRPr sz="1200">
                <a:solidFill>
                  <a:schemeClr val="tx1"/>
                </a:solidFill>
                <a:latin typeface="Arial" pitchFamily="34" charset="0"/>
              </a:defRPr>
            </a:lvl5pPr>
            <a:lvl6pPr marL="2495550" indent="-225425" eaLnBrk="0" fontAlgn="base" hangingPunct="0">
              <a:spcBef>
                <a:spcPct val="30000"/>
              </a:spcBef>
              <a:spcAft>
                <a:spcPct val="0"/>
              </a:spcAft>
              <a:defRPr sz="1200">
                <a:solidFill>
                  <a:schemeClr val="tx1"/>
                </a:solidFill>
                <a:latin typeface="Arial" pitchFamily="34" charset="0"/>
              </a:defRPr>
            </a:lvl6pPr>
            <a:lvl7pPr marL="2952750" indent="-225425" eaLnBrk="0" fontAlgn="base" hangingPunct="0">
              <a:spcBef>
                <a:spcPct val="30000"/>
              </a:spcBef>
              <a:spcAft>
                <a:spcPct val="0"/>
              </a:spcAft>
              <a:defRPr sz="1200">
                <a:solidFill>
                  <a:schemeClr val="tx1"/>
                </a:solidFill>
                <a:latin typeface="Arial" pitchFamily="34" charset="0"/>
              </a:defRPr>
            </a:lvl7pPr>
            <a:lvl8pPr marL="3409950" indent="-225425" eaLnBrk="0" fontAlgn="base" hangingPunct="0">
              <a:spcBef>
                <a:spcPct val="30000"/>
              </a:spcBef>
              <a:spcAft>
                <a:spcPct val="0"/>
              </a:spcAft>
              <a:defRPr sz="1200">
                <a:solidFill>
                  <a:schemeClr val="tx1"/>
                </a:solidFill>
                <a:latin typeface="Arial" pitchFamily="34" charset="0"/>
              </a:defRPr>
            </a:lvl8pPr>
            <a:lvl9pPr marL="3867150" indent="-225425" eaLnBrk="0" fontAlgn="base" hangingPunct="0">
              <a:spcBef>
                <a:spcPct val="30000"/>
              </a:spcBef>
              <a:spcAft>
                <a:spcPct val="0"/>
              </a:spcAft>
              <a:defRPr sz="1200">
                <a:solidFill>
                  <a:schemeClr val="tx1"/>
                </a:solidFill>
                <a:latin typeface="Arial" pitchFamily="34" charset="0"/>
              </a:defRPr>
            </a:lvl9pPr>
          </a:lstStyle>
          <a:p>
            <a:pPr>
              <a:spcBef>
                <a:spcPct val="0"/>
              </a:spcBef>
            </a:pPr>
            <a:fld id="{44B25D78-0DD9-4796-A6C3-F019CDF8E809}" type="slidenum">
              <a:rPr lang="en-US" altLang="en-US"/>
              <a:pPr>
                <a:spcBef>
                  <a:spcPct val="0"/>
                </a:spcBef>
              </a:pPr>
              <a:t>28</a:t>
            </a:fld>
            <a:endParaRPr lang="en-US" altLang="en-US"/>
          </a:p>
        </p:txBody>
      </p:sp>
      <p:sp>
        <p:nvSpPr>
          <p:cNvPr id="119811" name="Rectangle 2"/>
          <p:cNvSpPr>
            <a:spLocks noGrp="1" noRot="1" noChangeAspect="1" noChangeArrowheads="1" noTextEdit="1"/>
          </p:cNvSpPr>
          <p:nvPr>
            <p:ph type="sldImg"/>
          </p:nvPr>
        </p:nvSpPr>
        <p:spPr>
          <a:xfrm>
            <a:off x="1058863" y="798513"/>
            <a:ext cx="4892675" cy="3670300"/>
          </a:xfrm>
          <a:ln/>
        </p:spPr>
      </p:sp>
      <p:sp>
        <p:nvSpPr>
          <p:cNvPr id="64516" name="Rectangle 3">
            <a:extLst>
              <a:ext uri="{FF2B5EF4-FFF2-40B4-BE49-F238E27FC236}"/>
            </a:extLst>
          </p:cNvPr>
          <p:cNvSpPr>
            <a:spLocks noGrp="1" noChangeArrowheads="1"/>
          </p:cNvSpPr>
          <p:nvPr>
            <p:ph type="body" idx="1"/>
          </p:nvPr>
        </p:nvSpPr>
        <p:spPr>
          <a:xfrm>
            <a:off x="933450" y="4760913"/>
            <a:ext cx="5143500" cy="39258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MX" b="1" dirty="0"/>
              <a:t>Equipo de Protección Personal (EPP)</a:t>
            </a:r>
          </a:p>
          <a:p>
            <a:pPr>
              <a:defRPr/>
            </a:pPr>
            <a:endParaRPr lang="es-MX" dirty="0"/>
          </a:p>
          <a:p>
            <a:pPr>
              <a:defRPr/>
            </a:pPr>
            <a:r>
              <a:rPr lang="es-MX" dirty="0"/>
              <a:t>Los tipos de equipos de protección personal para el trabajo general en astilleros incluyen:</a:t>
            </a:r>
          </a:p>
          <a:p>
            <a:pPr>
              <a:defRPr/>
            </a:pPr>
            <a:endParaRPr lang="es-MX" dirty="0"/>
          </a:p>
          <a:p>
            <a:pPr marL="171450" indent="-171450">
              <a:buFont typeface="Arial" panose="020B0604020202020204" pitchFamily="34" charset="0"/>
              <a:buChar char="•"/>
              <a:defRPr/>
            </a:pPr>
            <a:r>
              <a:rPr lang="es-MX" dirty="0"/>
              <a:t>Protección para la cabeza</a:t>
            </a:r>
          </a:p>
          <a:p>
            <a:pPr marL="171450" indent="-171450">
              <a:buFont typeface="Arial" panose="020B0604020202020204" pitchFamily="34" charset="0"/>
              <a:buChar char="•"/>
              <a:defRPr/>
            </a:pPr>
            <a:r>
              <a:rPr lang="es-MX" dirty="0"/>
              <a:t>Protección ocular y facial</a:t>
            </a:r>
          </a:p>
          <a:p>
            <a:pPr marL="171450" indent="-171450">
              <a:buFont typeface="Arial" panose="020B0604020202020204" pitchFamily="34" charset="0"/>
              <a:buChar char="•"/>
              <a:defRPr/>
            </a:pPr>
            <a:r>
              <a:rPr lang="es-MX" dirty="0"/>
              <a:t>Protección de los pies</a:t>
            </a:r>
          </a:p>
          <a:p>
            <a:pPr marL="171450" indent="-171450">
              <a:buFont typeface="Arial" panose="020B0604020202020204" pitchFamily="34" charset="0"/>
              <a:buChar char="•"/>
              <a:defRPr/>
            </a:pPr>
            <a:r>
              <a:rPr lang="es-MX" dirty="0"/>
              <a:t>Protección auditiva</a:t>
            </a:r>
          </a:p>
          <a:p>
            <a:pPr marL="171450" indent="-171450">
              <a:buFont typeface="Arial" panose="020B0604020202020204" pitchFamily="34" charset="0"/>
              <a:buChar char="•"/>
              <a:defRPr/>
            </a:pPr>
            <a:r>
              <a:rPr lang="es-MX" dirty="0"/>
              <a:t>Protección respiratoria</a:t>
            </a:r>
          </a:p>
          <a:p>
            <a:pPr marL="171450" indent="-171450">
              <a:buFont typeface="Arial" panose="020B0604020202020204" pitchFamily="34" charset="0"/>
              <a:buChar char="•"/>
              <a:defRPr/>
            </a:pPr>
            <a:r>
              <a:rPr lang="es-MX" dirty="0"/>
              <a:t>Protección de manos y cuerpo</a:t>
            </a:r>
          </a:p>
          <a:p>
            <a:pPr marL="171450" indent="-171450">
              <a:buFont typeface="Arial" panose="020B0604020202020204" pitchFamily="34" charset="0"/>
              <a:buChar char="•"/>
              <a:defRPr/>
            </a:pPr>
            <a:r>
              <a:rPr lang="es-MX" dirty="0"/>
              <a:t>Equipos de salvamento y dispositivos personales de flotación (PFD)</a:t>
            </a:r>
          </a:p>
          <a:p>
            <a:pPr marL="171450" indent="-171450">
              <a:buFont typeface="Arial" panose="020B0604020202020204" pitchFamily="34" charset="0"/>
              <a:buChar char="•"/>
              <a:defRPr/>
            </a:pPr>
            <a:r>
              <a:rPr lang="es-MX" dirty="0"/>
              <a:t>Equipo de protección personal contra caídas</a:t>
            </a:r>
          </a:p>
          <a:p>
            <a:pPr>
              <a:defRPr/>
            </a:pPr>
            <a:endParaRPr lang="es-MX" dirty="0"/>
          </a:p>
          <a:p>
            <a:pPr>
              <a:defRPr/>
            </a:pPr>
            <a:r>
              <a:rPr lang="es-MX" dirty="0"/>
              <a:t>Además de las protecciones mencionadas anteriormente, se requiere un EPP adicional cuando se realizan tipos específicos de procesos de trabajo.</a:t>
            </a:r>
            <a:endParaRPr lang="en-US" dirty="0"/>
          </a:p>
        </p:txBody>
      </p:sp>
    </p:spTree>
    <p:extLst>
      <p:ext uri="{BB962C8B-B14F-4D97-AF65-F5344CB8AC3E}">
        <p14:creationId xmlns:p14="http://schemas.microsoft.com/office/powerpoint/2010/main" val="2997759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D1EBCCDE-EA32-494D-BF32-9F2E4CE407B2}" type="slidenum">
              <a:rPr lang="en-US" altLang="en-US"/>
              <a:pPr>
                <a:spcBef>
                  <a:spcPct val="0"/>
                </a:spcBef>
              </a:pPr>
              <a:t>29</a:t>
            </a:fld>
            <a:endParaRPr lang="en-US" altLang="en-US"/>
          </a:p>
        </p:txBody>
      </p:sp>
      <p:sp>
        <p:nvSpPr>
          <p:cNvPr id="338947" name="Rectangle 2"/>
          <p:cNvSpPr>
            <a:spLocks noGrp="1" noRot="1" noChangeAspect="1" noChangeArrowheads="1" noTextEdit="1"/>
          </p:cNvSpPr>
          <p:nvPr>
            <p:ph type="sldImg"/>
          </p:nvPr>
        </p:nvSpPr>
        <p:spPr>
          <a:xfrm>
            <a:off x="1258888" y="774700"/>
            <a:ext cx="4533900" cy="3400425"/>
          </a:xfrm>
          <a:ln/>
        </p:spPr>
      </p:sp>
      <p:sp>
        <p:nvSpPr>
          <p:cNvPr id="338948" name="Rectangle 3">
            <a:extLst>
              <a:ext uri="{FF2B5EF4-FFF2-40B4-BE49-F238E27FC236}"/>
            </a:extLst>
          </p:cNvPr>
          <p:cNvSpPr>
            <a:spLocks noGrp="1" noChangeArrowheads="1"/>
          </p:cNvSpPr>
          <p:nvPr>
            <p:ph type="body" idx="1"/>
          </p:nvPr>
        </p:nvSpPr>
        <p:spPr>
          <a:xfrm>
            <a:off x="933450" y="4413250"/>
            <a:ext cx="5454650" cy="386238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buFont typeface="Wingdings" pitchFamily="2" charset="2"/>
              <a:buNone/>
              <a:defRPr/>
            </a:pPr>
            <a:r>
              <a:rPr lang="es-MX" altLang="en-US" b="1" dirty="0">
                <a:latin typeface="Arial" pitchFamily="34" charset="0"/>
              </a:rPr>
              <a:t>Mantenimiento de Registros </a:t>
            </a:r>
            <a:r>
              <a:rPr lang="es-MX" altLang="en-US" dirty="0">
                <a:latin typeface="Arial" pitchFamily="34" charset="0"/>
              </a:rPr>
              <a:t>(1915.7) (8 CCR 8355)</a:t>
            </a:r>
          </a:p>
          <a:p>
            <a:pPr>
              <a:lnSpc>
                <a:spcPct val="90000"/>
              </a:lnSpc>
              <a:buFont typeface="Wingdings" pitchFamily="2" charset="2"/>
              <a:buNone/>
              <a:defRPr/>
            </a:pPr>
            <a:r>
              <a:rPr lang="es-MX" altLang="en-US" dirty="0">
                <a:latin typeface="Arial" pitchFamily="34" charset="0"/>
              </a:rPr>
              <a:t>La prueba realizada por una persona competente, un químico marino o un CIH debe registrar:</a:t>
            </a:r>
          </a:p>
          <a:p>
            <a:pPr marL="171450" indent="-171450">
              <a:lnSpc>
                <a:spcPct val="90000"/>
              </a:lnSpc>
              <a:buFont typeface="Arial" panose="020B0604020202020204" pitchFamily="34" charset="0"/>
              <a:buChar char="•"/>
              <a:defRPr/>
            </a:pPr>
            <a:r>
              <a:rPr lang="es-MX" altLang="en-US" dirty="0">
                <a:latin typeface="Arial" pitchFamily="34" charset="0"/>
              </a:rPr>
              <a:t>  Ubicación</a:t>
            </a:r>
          </a:p>
          <a:p>
            <a:pPr marL="171450" indent="-171450">
              <a:lnSpc>
                <a:spcPct val="90000"/>
              </a:lnSpc>
              <a:buFont typeface="Arial" panose="020B0604020202020204" pitchFamily="34" charset="0"/>
              <a:buChar char="•"/>
              <a:defRPr/>
            </a:pPr>
            <a:r>
              <a:rPr lang="es-MX" altLang="en-US" dirty="0">
                <a:latin typeface="Arial" pitchFamily="34" charset="0"/>
              </a:rPr>
              <a:t>  Hora</a:t>
            </a:r>
          </a:p>
          <a:p>
            <a:pPr marL="171450" indent="-171450">
              <a:lnSpc>
                <a:spcPct val="90000"/>
              </a:lnSpc>
              <a:buFont typeface="Arial" panose="020B0604020202020204" pitchFamily="34" charset="0"/>
              <a:buChar char="•"/>
              <a:defRPr/>
            </a:pPr>
            <a:r>
              <a:rPr lang="es-MX" altLang="en-US" dirty="0">
                <a:latin typeface="Arial" pitchFamily="34" charset="0"/>
              </a:rPr>
              <a:t>  Fecha</a:t>
            </a:r>
          </a:p>
          <a:p>
            <a:pPr marL="171450" indent="-171450">
              <a:lnSpc>
                <a:spcPct val="90000"/>
              </a:lnSpc>
              <a:buFont typeface="Arial" panose="020B0604020202020204" pitchFamily="34" charset="0"/>
              <a:buChar char="•"/>
              <a:defRPr/>
            </a:pPr>
            <a:r>
              <a:rPr lang="es-MX" altLang="en-US" dirty="0">
                <a:latin typeface="Arial" pitchFamily="34" charset="0"/>
              </a:rPr>
              <a:t>  Localización de espacios inspeccionados.</a:t>
            </a:r>
          </a:p>
          <a:p>
            <a:pPr marL="171450" indent="-171450">
              <a:lnSpc>
                <a:spcPct val="90000"/>
              </a:lnSpc>
              <a:buFont typeface="Arial" panose="020B0604020202020204" pitchFamily="34" charset="0"/>
              <a:buChar char="•"/>
              <a:defRPr/>
            </a:pPr>
            <a:r>
              <a:rPr lang="es-MX" altLang="en-US" dirty="0">
                <a:latin typeface="Arial" pitchFamily="34" charset="0"/>
              </a:rPr>
              <a:t>  Operaciones realizadas</a:t>
            </a:r>
          </a:p>
          <a:p>
            <a:pPr marL="171450" indent="-171450">
              <a:lnSpc>
                <a:spcPct val="90000"/>
              </a:lnSpc>
              <a:buFont typeface="Arial" panose="020B0604020202020204" pitchFamily="34" charset="0"/>
              <a:buChar char="•"/>
              <a:defRPr/>
            </a:pPr>
            <a:r>
              <a:rPr lang="es-MX" altLang="en-US" dirty="0">
                <a:latin typeface="Arial" pitchFamily="34" charset="0"/>
              </a:rPr>
              <a:t>  Resultados de la prueba</a:t>
            </a:r>
          </a:p>
          <a:p>
            <a:pPr marL="171450" indent="-171450">
              <a:lnSpc>
                <a:spcPct val="90000"/>
              </a:lnSpc>
              <a:buFont typeface="Arial" panose="020B0604020202020204" pitchFamily="34" charset="0"/>
              <a:buChar char="•"/>
              <a:defRPr/>
            </a:pPr>
            <a:r>
              <a:rPr lang="es-MX" altLang="en-US" dirty="0">
                <a:latin typeface="Arial" pitchFamily="34" charset="0"/>
              </a:rPr>
              <a:t>  Cualquier instrucciones.</a:t>
            </a:r>
          </a:p>
          <a:p>
            <a:pPr marL="171450" indent="-171450">
              <a:lnSpc>
                <a:spcPct val="90000"/>
              </a:lnSpc>
              <a:buFont typeface="Arial" panose="020B0604020202020204" pitchFamily="34" charset="0"/>
              <a:buChar char="•"/>
              <a:defRPr/>
            </a:pPr>
            <a:r>
              <a:rPr lang="es-MX" altLang="en-US" dirty="0">
                <a:latin typeface="Arial" pitchFamily="34" charset="0"/>
              </a:rPr>
              <a:t>  Nombre y firma de la persona que realiza la prueba (en la parte posterior del formulario).</a:t>
            </a:r>
          </a:p>
          <a:p>
            <a:pPr>
              <a:lnSpc>
                <a:spcPct val="90000"/>
              </a:lnSpc>
              <a:buFont typeface="Wingdings" pitchFamily="2" charset="2"/>
              <a:buNone/>
              <a:defRPr/>
            </a:pPr>
            <a:endParaRPr lang="es-MX" altLang="en-US" dirty="0">
              <a:latin typeface="Arial" pitchFamily="34" charset="0"/>
            </a:endParaRPr>
          </a:p>
          <a:p>
            <a:pPr>
              <a:lnSpc>
                <a:spcPct val="90000"/>
              </a:lnSpc>
              <a:buFont typeface="Wingdings" pitchFamily="2" charset="2"/>
              <a:buNone/>
              <a:defRPr/>
            </a:pPr>
            <a:r>
              <a:rPr lang="es-MX" altLang="en-US" dirty="0">
                <a:latin typeface="Arial" pitchFamily="34" charset="0"/>
              </a:rPr>
              <a:t>Los registros deben ser:</a:t>
            </a:r>
          </a:p>
          <a:p>
            <a:pPr marL="171450" indent="-171450">
              <a:lnSpc>
                <a:spcPct val="90000"/>
              </a:lnSpc>
              <a:buFont typeface="Arial" panose="020B0604020202020204" pitchFamily="34" charset="0"/>
              <a:buChar char="•"/>
              <a:defRPr/>
            </a:pPr>
            <a:r>
              <a:rPr lang="es-MX" altLang="en-US" dirty="0">
                <a:latin typeface="Arial" pitchFamily="34" charset="0"/>
              </a:rPr>
              <a:t>  Publicado en las inmediaciones de las operaciones afectadas.</a:t>
            </a:r>
          </a:p>
          <a:p>
            <a:pPr marL="171450" indent="-171450">
              <a:lnSpc>
                <a:spcPct val="90000"/>
              </a:lnSpc>
              <a:buFont typeface="Arial" panose="020B0604020202020204" pitchFamily="34" charset="0"/>
              <a:buChar char="•"/>
              <a:defRPr/>
            </a:pPr>
            <a:r>
              <a:rPr lang="es-MX" altLang="en-US" dirty="0">
                <a:latin typeface="Arial" pitchFamily="34" charset="0"/>
              </a:rPr>
              <a:t>  Mantenido durante al menos tres meses después de la finalización del trabajo.</a:t>
            </a:r>
          </a:p>
          <a:p>
            <a:pPr marL="171450" indent="-171450">
              <a:lnSpc>
                <a:spcPct val="90000"/>
              </a:lnSpc>
              <a:buFont typeface="Arial" panose="020B0604020202020204" pitchFamily="34" charset="0"/>
              <a:buChar char="•"/>
              <a:defRPr/>
            </a:pPr>
            <a:r>
              <a:rPr lang="es-MX" altLang="en-US" dirty="0">
                <a:latin typeface="Arial" pitchFamily="34" charset="0"/>
              </a:rPr>
              <a:t>  Disponible para inspección.</a:t>
            </a:r>
            <a:endParaRPr lang="en-US" altLang="en-US" dirty="0">
              <a:latin typeface="Arial" pitchFamily="34" charset="0"/>
            </a:endParaRPr>
          </a:p>
          <a:p>
            <a:pPr marL="114300" lvl="1">
              <a:buClr>
                <a:schemeClr val="bg2"/>
              </a:buClr>
              <a:defRPr/>
            </a:pPr>
            <a:endParaRPr lang="en-US" altLang="en-US" dirty="0">
              <a:latin typeface="Arial" pitchFamily="34" charset="0"/>
            </a:endParaRPr>
          </a:p>
        </p:txBody>
      </p:sp>
    </p:spTree>
    <p:extLst>
      <p:ext uri="{BB962C8B-B14F-4D97-AF65-F5344CB8AC3E}">
        <p14:creationId xmlns:p14="http://schemas.microsoft.com/office/powerpoint/2010/main" val="285147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9900D35C-9506-47A3-A7FE-4778B541F457}" type="slidenum">
              <a:rPr lang="en-US" altLang="en-US"/>
              <a:pPr>
                <a:spcBef>
                  <a:spcPct val="0"/>
                </a:spcBef>
              </a:pPr>
              <a:t>3</a:t>
            </a:fld>
            <a:endParaRPr lang="en-US" altLang="en-US"/>
          </a:p>
        </p:txBody>
      </p:sp>
      <p:sp>
        <p:nvSpPr>
          <p:cNvPr id="304131" name="Rectangle 2"/>
          <p:cNvSpPr>
            <a:spLocks noGrp="1" noRot="1" noChangeAspect="1" noChangeArrowheads="1" noTextEdit="1"/>
          </p:cNvSpPr>
          <p:nvPr>
            <p:ph type="sldImg"/>
          </p:nvPr>
        </p:nvSpPr>
        <p:spPr>
          <a:xfrm>
            <a:off x="1238250" y="739775"/>
            <a:ext cx="4533900" cy="3402013"/>
          </a:xfrm>
          <a:ln/>
        </p:spPr>
      </p:sp>
      <p:sp>
        <p:nvSpPr>
          <p:cNvPr id="304132" name="Rectangle 3"/>
          <p:cNvSpPr txBox="1">
            <a:spLocks noChangeArrowheads="1"/>
          </p:cNvSpPr>
          <p:nvPr/>
        </p:nvSpPr>
        <p:spPr bwMode="auto">
          <a:xfrm>
            <a:off x="703263" y="4616450"/>
            <a:ext cx="5603875"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r>
              <a:rPr lang="en-US" altLang="en-US" b="1"/>
              <a:t>Tópicos</a:t>
            </a:r>
            <a:endParaRPr lang="es-MX" altLang="en-US" b="1"/>
          </a:p>
          <a:p>
            <a:endParaRPr lang="es-MX" altLang="en-US" b="1"/>
          </a:p>
          <a:p>
            <a:pPr lvl="2">
              <a:buFont typeface="Calibri" pitchFamily="34" charset="0"/>
              <a:buAutoNum type="arabicPeriod"/>
            </a:pPr>
            <a:r>
              <a:rPr lang="es-MX" altLang="en-US"/>
              <a:t>Espacios confinados comunes a bordo</a:t>
            </a:r>
          </a:p>
          <a:p>
            <a:pPr lvl="2">
              <a:buFont typeface="Calibri" pitchFamily="34" charset="0"/>
              <a:buAutoNum type="arabicPeriod"/>
            </a:pPr>
            <a:endParaRPr lang="es-MX" altLang="en-US"/>
          </a:p>
          <a:p>
            <a:pPr lvl="2">
              <a:buFont typeface="Calibri" pitchFamily="34" charset="0"/>
              <a:buAutoNum type="arabicPeriod"/>
            </a:pPr>
            <a:r>
              <a:rPr lang="es-MX" altLang="en-US"/>
              <a:t>Peligros en espacios confinados a bordo</a:t>
            </a:r>
          </a:p>
          <a:p>
            <a:pPr lvl="2">
              <a:buFont typeface="Calibri" pitchFamily="34" charset="0"/>
              <a:buAutoNum type="arabicPeriod"/>
            </a:pPr>
            <a:endParaRPr lang="es-MX" altLang="en-US"/>
          </a:p>
          <a:p>
            <a:pPr lvl="2">
              <a:buFont typeface="Calibri" pitchFamily="34" charset="0"/>
              <a:buAutoNum type="arabicPeriod"/>
            </a:pPr>
            <a:r>
              <a:rPr lang="es-MX" altLang="en-US"/>
              <a:t>Definiciones</a:t>
            </a:r>
          </a:p>
          <a:p>
            <a:pPr lvl="2">
              <a:buFont typeface="Calibri" pitchFamily="34" charset="0"/>
              <a:buAutoNum type="arabicPeriod"/>
            </a:pPr>
            <a:endParaRPr lang="es-MX" altLang="en-US"/>
          </a:p>
          <a:p>
            <a:pPr lvl="2">
              <a:buFont typeface="Calibri" pitchFamily="34" charset="0"/>
              <a:buAutoNum type="arabicPeriod"/>
            </a:pPr>
            <a:r>
              <a:rPr lang="es-MX" altLang="en-US"/>
              <a:t>Inspección y prueba</a:t>
            </a:r>
          </a:p>
          <a:p>
            <a:pPr lvl="2">
              <a:buFont typeface="Calibri" pitchFamily="34" charset="0"/>
              <a:buAutoNum type="arabicPeriod"/>
            </a:pPr>
            <a:endParaRPr lang="es-MX" altLang="en-US"/>
          </a:p>
          <a:p>
            <a:pPr lvl="2">
              <a:buFont typeface="Calibri" pitchFamily="34" charset="0"/>
              <a:buAutoNum type="arabicPeriod"/>
            </a:pPr>
            <a:r>
              <a:rPr lang="es-MX" altLang="en-US"/>
              <a:t>Certificaciones</a:t>
            </a:r>
          </a:p>
          <a:p>
            <a:pPr lvl="2">
              <a:buFont typeface="Calibri" pitchFamily="34" charset="0"/>
              <a:buAutoNum type="arabicPeriod"/>
            </a:pPr>
            <a:endParaRPr lang="es-MX" altLang="en-US"/>
          </a:p>
          <a:p>
            <a:pPr lvl="2">
              <a:buFont typeface="Calibri" pitchFamily="34" charset="0"/>
              <a:buAutoNum type="arabicPeriod"/>
            </a:pPr>
            <a:r>
              <a:rPr lang="es-MX" altLang="en-US"/>
              <a:t>Resumen</a:t>
            </a:r>
            <a:endParaRPr lang="en-US" altLang="en-US" u="sng"/>
          </a:p>
        </p:txBody>
      </p:sp>
    </p:spTree>
    <p:extLst>
      <p:ext uri="{BB962C8B-B14F-4D97-AF65-F5344CB8AC3E}">
        <p14:creationId xmlns:p14="http://schemas.microsoft.com/office/powerpoint/2010/main" val="3538158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685800"/>
            <a:ext cx="4641850" cy="3482975"/>
          </a:xfrm>
        </p:spPr>
      </p:sp>
      <p:sp>
        <p:nvSpPr>
          <p:cNvPr id="4" name="Slide Number Placeholder 3"/>
          <p:cNvSpPr>
            <a:spLocks noGrp="1"/>
          </p:cNvSpPr>
          <p:nvPr>
            <p:ph type="sldNum" sz="quarter" idx="10"/>
          </p:nvPr>
        </p:nvSpPr>
        <p:spPr/>
        <p:txBody>
          <a:bodyPr/>
          <a:lstStyle/>
          <a:p>
            <a:fld id="{4062EB75-5E4D-4324-BD1E-F75D8ADBFDD2}" type="slidenum">
              <a:rPr lang="en-US" altLang="en-US" smtClean="0"/>
              <a:pPr/>
              <a:t>30</a:t>
            </a:fld>
            <a:endParaRPr lang="en-US" altLang="en-US"/>
          </a:p>
        </p:txBody>
      </p:sp>
      <p:sp>
        <p:nvSpPr>
          <p:cNvPr id="5" name="Rectangle 3"/>
          <p:cNvSpPr>
            <a:spLocks noGrp="1" noChangeArrowheads="1"/>
          </p:cNvSpPr>
          <p:nvPr>
            <p:ph type="body" idx="3"/>
          </p:nvPr>
        </p:nvSpPr>
        <p:spPr>
          <a:xfrm>
            <a:off x="942975" y="4449763"/>
            <a:ext cx="5268913" cy="3814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dirty="0">
                <a:latin typeface="Arial" panose="020B0604020202020204" pitchFamily="34" charset="0"/>
              </a:rPr>
              <a:t>Cambios de condición </a:t>
            </a:r>
            <a:r>
              <a:rPr lang="es-MX" altLang="en-US" dirty="0">
                <a:latin typeface="Arial" panose="020B0604020202020204" pitchFamily="34" charset="0"/>
              </a:rPr>
              <a:t>(1915.14) (8 </a:t>
            </a:r>
            <a:r>
              <a:rPr lang="es-MX" altLang="en-US" dirty="0" err="1">
                <a:latin typeface="Arial" panose="020B0604020202020204" pitchFamily="34" charset="0"/>
              </a:rPr>
              <a:t>CCR</a:t>
            </a:r>
            <a:r>
              <a:rPr lang="es-MX" altLang="en-US" dirty="0">
                <a:latin typeface="Arial" panose="020B0604020202020204" pitchFamily="34" charset="0"/>
              </a:rPr>
              <a:t> 8355)</a:t>
            </a:r>
          </a:p>
          <a:p>
            <a:endParaRPr lang="es-MX" altLang="en-US" b="1" i="1" dirty="0">
              <a:latin typeface="Arial" panose="020B0604020202020204" pitchFamily="34" charset="0"/>
            </a:endParaRPr>
          </a:p>
          <a:p>
            <a:r>
              <a:rPr lang="es-MX" altLang="en-US" dirty="0">
                <a:latin typeface="Arial" panose="020B0604020202020204" pitchFamily="34" charset="0"/>
              </a:rPr>
              <a:t>Si una persona competente encuentra que las condiciones atmosféricas dentro de un espacio certificado no cumplen con los requisitos aplicables de 1915.12 (Pruebas), 1915.13 (Limpieza) y 1915.14 (Trabajo caliente) de esta parte;</a:t>
            </a:r>
          </a:p>
          <a:p>
            <a:endParaRPr lang="es-MX" altLang="en-US" dirty="0">
              <a:latin typeface="Arial" panose="020B0604020202020204" pitchFamily="34" charset="0"/>
            </a:endParaRPr>
          </a:p>
          <a:p>
            <a:r>
              <a:rPr lang="es-MX" altLang="en-US" b="1" i="1" dirty="0">
                <a:latin typeface="Arial" panose="020B0604020202020204" pitchFamily="34" charset="0"/>
              </a:rPr>
              <a:t>El trabajo en el espacio certificado debe interrumpirse y no puede reanudarse hasta que un químico marino y un nuevo certificado haya sido probado nuevamente de acuerdo con 1915.14 (a).</a:t>
            </a:r>
          </a:p>
          <a:p>
            <a:endParaRPr lang="es-MX" altLang="en-US" b="1" i="1" dirty="0">
              <a:latin typeface="Arial" panose="020B0604020202020204" pitchFamily="34" charset="0"/>
            </a:endParaRPr>
          </a:p>
          <a:p>
            <a:r>
              <a:rPr lang="es-MX" altLang="en-US" b="1" dirty="0">
                <a:latin typeface="Arial" panose="020B0604020202020204" pitchFamily="34" charset="0"/>
              </a:rPr>
              <a:t>Pruebas para mantener las condiciones (1915.14) (8 </a:t>
            </a:r>
            <a:r>
              <a:rPr lang="es-MX" altLang="en-US" b="1" dirty="0" err="1">
                <a:latin typeface="Arial" panose="020B0604020202020204" pitchFamily="34" charset="0"/>
              </a:rPr>
              <a:t>CCR</a:t>
            </a:r>
            <a:r>
              <a:rPr lang="es-MX" altLang="en-US" b="1" dirty="0">
                <a:latin typeface="Arial" panose="020B0604020202020204" pitchFamily="34" charset="0"/>
              </a:rPr>
              <a:t> 8355)</a:t>
            </a:r>
          </a:p>
          <a:p>
            <a:r>
              <a:rPr lang="es-MX" altLang="en-US" dirty="0">
                <a:latin typeface="Arial" panose="020B0604020202020204" pitchFamily="34" charset="0"/>
              </a:rPr>
              <a:t>La persona competente debe inspeccionar visualmente y probar cada espacio certificado como "Seguro para trabajadores" o "Seguro para trabajo caliente", con la frecuencia que sea necesaria, al menos cada 24 horas, para garantizar que las condiciones atmosféricas dentro de ese espacio se mantengan dentro de las condiciones establecidas por el certificado después de que el certificado ha sido emitido.</a:t>
            </a:r>
            <a:endParaRPr lang="en-US" altLang="en-US" dirty="0">
              <a:latin typeface="Arial" panose="020B0604020202020204" pitchFamily="34" charset="0"/>
            </a:endParaRPr>
          </a:p>
          <a:p>
            <a:endParaRPr lang="en-US" altLang="en-US" b="1" i="1" dirty="0" smtClean="0">
              <a:latin typeface="Arial" pitchFamily="34" charset="0"/>
            </a:endParaRPr>
          </a:p>
          <a:p>
            <a:endParaRPr lang="en-US" altLang="en-US" b="1" i="1" dirty="0" smtClean="0">
              <a:latin typeface="Arial" pitchFamily="34" charset="0"/>
            </a:endParaRPr>
          </a:p>
          <a:p>
            <a:pPr>
              <a:spcBef>
                <a:spcPct val="0"/>
              </a:spcBef>
            </a:pPr>
            <a:endParaRPr lang="en-US" altLang="en-US" dirty="0" smtClean="0">
              <a:latin typeface="Arial" pitchFamily="34" charset="0"/>
            </a:endParaRPr>
          </a:p>
          <a:p>
            <a:pPr>
              <a:spcBef>
                <a:spcPct val="0"/>
              </a:spcBef>
            </a:pPr>
            <a:endParaRPr lang="en-US" altLang="en-US" dirty="0" smtClean="0">
              <a:latin typeface="Arial" pitchFamily="34" charset="0"/>
            </a:endParaRPr>
          </a:p>
        </p:txBody>
      </p:sp>
    </p:spTree>
    <p:extLst>
      <p:ext uri="{BB962C8B-B14F-4D97-AF65-F5344CB8AC3E}">
        <p14:creationId xmlns:p14="http://schemas.microsoft.com/office/powerpoint/2010/main" val="23383934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6600" indent="-282575">
              <a:spcBef>
                <a:spcPct val="30000"/>
              </a:spcBef>
              <a:defRPr sz="1200">
                <a:solidFill>
                  <a:schemeClr val="tx1"/>
                </a:solidFill>
                <a:latin typeface="Arial" pitchFamily="34" charset="0"/>
              </a:defRPr>
            </a:lvl2pPr>
            <a:lvl3pPr marL="1131888" indent="-225425">
              <a:spcBef>
                <a:spcPct val="30000"/>
              </a:spcBef>
              <a:defRPr sz="1200">
                <a:solidFill>
                  <a:schemeClr val="tx1"/>
                </a:solidFill>
                <a:latin typeface="Arial" pitchFamily="34" charset="0"/>
              </a:defRPr>
            </a:lvl3pPr>
            <a:lvl4pPr marL="1585913" indent="-225425">
              <a:spcBef>
                <a:spcPct val="30000"/>
              </a:spcBef>
              <a:defRPr sz="1200">
                <a:solidFill>
                  <a:schemeClr val="tx1"/>
                </a:solidFill>
                <a:latin typeface="Arial" pitchFamily="34" charset="0"/>
              </a:defRPr>
            </a:lvl4pPr>
            <a:lvl5pPr marL="2038350" indent="-225425">
              <a:spcBef>
                <a:spcPct val="30000"/>
              </a:spcBef>
              <a:defRPr sz="1200">
                <a:solidFill>
                  <a:schemeClr val="tx1"/>
                </a:solidFill>
                <a:latin typeface="Arial" pitchFamily="34" charset="0"/>
              </a:defRPr>
            </a:lvl5pPr>
            <a:lvl6pPr marL="2495550" indent="-225425" eaLnBrk="0" fontAlgn="base" hangingPunct="0">
              <a:spcBef>
                <a:spcPct val="30000"/>
              </a:spcBef>
              <a:spcAft>
                <a:spcPct val="0"/>
              </a:spcAft>
              <a:defRPr sz="1200">
                <a:solidFill>
                  <a:schemeClr val="tx1"/>
                </a:solidFill>
                <a:latin typeface="Arial" pitchFamily="34" charset="0"/>
              </a:defRPr>
            </a:lvl6pPr>
            <a:lvl7pPr marL="2952750" indent="-225425" eaLnBrk="0" fontAlgn="base" hangingPunct="0">
              <a:spcBef>
                <a:spcPct val="30000"/>
              </a:spcBef>
              <a:spcAft>
                <a:spcPct val="0"/>
              </a:spcAft>
              <a:defRPr sz="1200">
                <a:solidFill>
                  <a:schemeClr val="tx1"/>
                </a:solidFill>
                <a:latin typeface="Arial" pitchFamily="34" charset="0"/>
              </a:defRPr>
            </a:lvl7pPr>
            <a:lvl8pPr marL="3409950" indent="-225425" eaLnBrk="0" fontAlgn="base" hangingPunct="0">
              <a:spcBef>
                <a:spcPct val="30000"/>
              </a:spcBef>
              <a:spcAft>
                <a:spcPct val="0"/>
              </a:spcAft>
              <a:defRPr sz="1200">
                <a:solidFill>
                  <a:schemeClr val="tx1"/>
                </a:solidFill>
                <a:latin typeface="Arial" pitchFamily="34" charset="0"/>
              </a:defRPr>
            </a:lvl8pPr>
            <a:lvl9pPr marL="3867150" indent="-225425" eaLnBrk="0" fontAlgn="base" hangingPunct="0">
              <a:spcBef>
                <a:spcPct val="30000"/>
              </a:spcBef>
              <a:spcAft>
                <a:spcPct val="0"/>
              </a:spcAft>
              <a:defRPr sz="1200">
                <a:solidFill>
                  <a:schemeClr val="tx1"/>
                </a:solidFill>
                <a:latin typeface="Arial" pitchFamily="34" charset="0"/>
              </a:defRPr>
            </a:lvl9pPr>
          </a:lstStyle>
          <a:p>
            <a:pPr>
              <a:spcBef>
                <a:spcPct val="0"/>
              </a:spcBef>
            </a:pPr>
            <a:fld id="{820BD5AE-5B1B-4056-9D11-87163C3AD77C}" type="slidenum">
              <a:rPr lang="en-US" altLang="en-US"/>
              <a:pPr>
                <a:spcBef>
                  <a:spcPct val="0"/>
                </a:spcBef>
              </a:pPr>
              <a:t>31</a:t>
            </a:fld>
            <a:endParaRPr lang="en-US" altLang="en-US"/>
          </a:p>
        </p:txBody>
      </p:sp>
      <p:sp>
        <p:nvSpPr>
          <p:cNvPr id="68611" name="Rectangle 2"/>
          <p:cNvSpPr>
            <a:spLocks noGrp="1" noRot="1" noChangeAspect="1" noChangeArrowheads="1" noTextEdit="1"/>
          </p:cNvSpPr>
          <p:nvPr>
            <p:ph type="sldImg"/>
          </p:nvPr>
        </p:nvSpPr>
        <p:spPr>
          <a:xfrm>
            <a:off x="1058863" y="798513"/>
            <a:ext cx="4892675" cy="3670300"/>
          </a:xfrm>
          <a:ln/>
        </p:spPr>
      </p:sp>
      <p:sp>
        <p:nvSpPr>
          <p:cNvPr id="82948" name="Rectangle 3">
            <a:extLst>
              <a:ext uri="{FF2B5EF4-FFF2-40B4-BE49-F238E27FC236}"/>
            </a:extLst>
          </p:cNvPr>
          <p:cNvSpPr>
            <a:spLocks noGrp="1" noChangeArrowheads="1"/>
          </p:cNvSpPr>
          <p:nvPr>
            <p:ph type="body" idx="1"/>
          </p:nvPr>
        </p:nvSpPr>
        <p:spPr>
          <a:xfrm>
            <a:off x="933450" y="4760913"/>
            <a:ext cx="5454650" cy="38496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dirty="0" err="1">
                <a:latin typeface="Arial" panose="020B0604020202020204" pitchFamily="34" charset="0"/>
              </a:rPr>
              <a:t>Respuesta</a:t>
            </a:r>
            <a:r>
              <a:rPr lang="en-US" altLang="en-US" b="1" dirty="0">
                <a:latin typeface="Arial" panose="020B0604020202020204" pitchFamily="34" charset="0"/>
              </a:rPr>
              <a:t> a </a:t>
            </a:r>
            <a:r>
              <a:rPr lang="en-US" altLang="en-US" b="1" dirty="0" err="1">
                <a:latin typeface="Arial" panose="020B0604020202020204" pitchFamily="34" charset="0"/>
              </a:rPr>
              <a:t>Emergencias</a:t>
            </a:r>
            <a:endParaRPr lang="en-US" altLang="en-US" b="1" dirty="0">
              <a:latin typeface="Arial" panose="020B0604020202020204" pitchFamily="34" charset="0"/>
            </a:endParaRPr>
          </a:p>
          <a:p>
            <a:pPr>
              <a:defRPr/>
            </a:pPr>
            <a:r>
              <a:rPr lang="es-MX" altLang="en-US" dirty="0">
                <a:latin typeface="Arial" panose="020B0604020202020204" pitchFamily="34" charset="0"/>
              </a:rPr>
              <a:t>Una situación de emergencia en el barco debe manejarse con confianza y tranquilidad, porque tomar decisiones apresuradas y "saltar a conclusiones" puede empeorar las cosas. Se puede lograr un abordaje eficiente de las situaciones de emergencia mediante la capacitación continua y ejercicios prácticos a bordo del buque. Sin embargo, se ha visto que, a pesar de una capacitación adecuada, las personas sufren ataques de pánico y, finalmente, no hacen lo que deberían en una situación de emergencia</a:t>
            </a:r>
            <a:r>
              <a:rPr lang="es-MX" altLang="en-US" dirty="0" smtClean="0">
                <a:latin typeface="Arial" panose="020B0604020202020204" pitchFamily="34" charset="0"/>
              </a:rPr>
              <a:t>.</a:t>
            </a:r>
          </a:p>
          <a:p>
            <a:pPr>
              <a:defRPr/>
            </a:pPr>
            <a:r>
              <a:rPr lang="es-MX" altLang="en-US" b="1" dirty="0">
                <a:latin typeface="Arial" panose="020B0604020202020204" pitchFamily="34" charset="0"/>
              </a:rPr>
              <a:t>1915.12 (d) (3) El empleador se asegurará de que cada participante en espacios confinados o cerrados u otras atmósferas peligrosas esté entrenado para salir del espacio o atmósfera peligrosa siempre que:</a:t>
            </a:r>
          </a:p>
          <a:p>
            <a:pPr>
              <a:defRPr/>
            </a:pPr>
            <a:r>
              <a:rPr lang="es-MX" altLang="en-US" b="1" dirty="0">
                <a:latin typeface="Arial" panose="020B0604020202020204" pitchFamily="34" charset="0"/>
              </a:rPr>
              <a:t>1915.12 (d) (3) (i) El empleador o su representante ordena la evacuación;</a:t>
            </a:r>
          </a:p>
          <a:p>
            <a:pPr>
              <a:defRPr/>
            </a:pPr>
            <a:r>
              <a:rPr lang="es-MX" altLang="en-US" b="1" dirty="0">
                <a:latin typeface="Arial" panose="020B0604020202020204" pitchFamily="34" charset="0"/>
              </a:rPr>
              <a:t>1915.12 (d) (3) (ii) Se activa una señal de evacuación, como una alarma; o</a:t>
            </a:r>
          </a:p>
          <a:p>
            <a:pPr>
              <a:defRPr/>
            </a:pPr>
            <a:r>
              <a:rPr lang="es-MX" altLang="en-US" b="1" dirty="0">
                <a:latin typeface="Arial" panose="020B0604020202020204" pitchFamily="34" charset="0"/>
              </a:rPr>
              <a:t>1915.12 (d) (3) (iii) El participante percibe que está en peligro.</a:t>
            </a:r>
          </a:p>
          <a:p>
            <a:pPr>
              <a:defRPr/>
            </a:pPr>
            <a:r>
              <a:rPr lang="es-MX" altLang="en-US" b="1" dirty="0" smtClean="0">
                <a:latin typeface="Arial" panose="020B0604020202020204" pitchFamily="34" charset="0"/>
              </a:rPr>
              <a:t>Importante:</a:t>
            </a:r>
            <a:r>
              <a:rPr lang="es-MX" altLang="en-US" dirty="0" smtClean="0">
                <a:latin typeface="Arial" panose="020B0604020202020204" pitchFamily="34" charset="0"/>
              </a:rPr>
              <a:t> los supervisores son responsables de dar cuenta de todos, de modo que el personal de rescate no termine yendo innecesariamente a un edificio en llamas o una amenaza de colapso. </a:t>
            </a:r>
            <a:r>
              <a:rPr lang="es-MX" altLang="en-US" b="1" dirty="0" smtClean="0">
                <a:latin typeface="Arial" panose="020B0604020202020204" pitchFamily="34" charset="0"/>
              </a:rPr>
              <a:t>Nunca abandone el área de acopio sin avisar al Supervisor.</a:t>
            </a:r>
            <a:endParaRPr lang="en-US" altLang="en-US" b="1" dirty="0" smtClean="0">
              <a:latin typeface="Arial" panose="020B0604020202020204" pitchFamily="34" charset="0"/>
            </a:endParaRPr>
          </a:p>
        </p:txBody>
      </p:sp>
    </p:spTree>
    <p:extLst>
      <p:ext uri="{BB962C8B-B14F-4D97-AF65-F5344CB8AC3E}">
        <p14:creationId xmlns:p14="http://schemas.microsoft.com/office/powerpoint/2010/main" val="24868454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6600" indent="-282575">
              <a:spcBef>
                <a:spcPct val="30000"/>
              </a:spcBef>
              <a:defRPr sz="1200">
                <a:solidFill>
                  <a:schemeClr val="tx1"/>
                </a:solidFill>
                <a:latin typeface="Arial" pitchFamily="34" charset="0"/>
              </a:defRPr>
            </a:lvl2pPr>
            <a:lvl3pPr marL="1131888" indent="-225425">
              <a:spcBef>
                <a:spcPct val="30000"/>
              </a:spcBef>
              <a:defRPr sz="1200">
                <a:solidFill>
                  <a:schemeClr val="tx1"/>
                </a:solidFill>
                <a:latin typeface="Arial" pitchFamily="34" charset="0"/>
              </a:defRPr>
            </a:lvl3pPr>
            <a:lvl4pPr marL="1585913" indent="-225425">
              <a:spcBef>
                <a:spcPct val="30000"/>
              </a:spcBef>
              <a:defRPr sz="1200">
                <a:solidFill>
                  <a:schemeClr val="tx1"/>
                </a:solidFill>
                <a:latin typeface="Arial" pitchFamily="34" charset="0"/>
              </a:defRPr>
            </a:lvl4pPr>
            <a:lvl5pPr marL="2038350" indent="-225425">
              <a:spcBef>
                <a:spcPct val="30000"/>
              </a:spcBef>
              <a:defRPr sz="1200">
                <a:solidFill>
                  <a:schemeClr val="tx1"/>
                </a:solidFill>
                <a:latin typeface="Arial" pitchFamily="34" charset="0"/>
              </a:defRPr>
            </a:lvl5pPr>
            <a:lvl6pPr marL="2495550" indent="-225425" eaLnBrk="0" fontAlgn="base" hangingPunct="0">
              <a:spcBef>
                <a:spcPct val="30000"/>
              </a:spcBef>
              <a:spcAft>
                <a:spcPct val="0"/>
              </a:spcAft>
              <a:defRPr sz="1200">
                <a:solidFill>
                  <a:schemeClr val="tx1"/>
                </a:solidFill>
                <a:latin typeface="Arial" pitchFamily="34" charset="0"/>
              </a:defRPr>
            </a:lvl6pPr>
            <a:lvl7pPr marL="2952750" indent="-225425" eaLnBrk="0" fontAlgn="base" hangingPunct="0">
              <a:spcBef>
                <a:spcPct val="30000"/>
              </a:spcBef>
              <a:spcAft>
                <a:spcPct val="0"/>
              </a:spcAft>
              <a:defRPr sz="1200">
                <a:solidFill>
                  <a:schemeClr val="tx1"/>
                </a:solidFill>
                <a:latin typeface="Arial" pitchFamily="34" charset="0"/>
              </a:defRPr>
            </a:lvl7pPr>
            <a:lvl8pPr marL="3409950" indent="-225425" eaLnBrk="0" fontAlgn="base" hangingPunct="0">
              <a:spcBef>
                <a:spcPct val="30000"/>
              </a:spcBef>
              <a:spcAft>
                <a:spcPct val="0"/>
              </a:spcAft>
              <a:defRPr sz="1200">
                <a:solidFill>
                  <a:schemeClr val="tx1"/>
                </a:solidFill>
                <a:latin typeface="Arial" pitchFamily="34" charset="0"/>
              </a:defRPr>
            </a:lvl8pPr>
            <a:lvl9pPr marL="3867150" indent="-225425" eaLnBrk="0" fontAlgn="base" hangingPunct="0">
              <a:spcBef>
                <a:spcPct val="30000"/>
              </a:spcBef>
              <a:spcAft>
                <a:spcPct val="0"/>
              </a:spcAft>
              <a:defRPr sz="1200">
                <a:solidFill>
                  <a:schemeClr val="tx1"/>
                </a:solidFill>
                <a:latin typeface="Arial" pitchFamily="34" charset="0"/>
              </a:defRPr>
            </a:lvl9pPr>
          </a:lstStyle>
          <a:p>
            <a:pPr>
              <a:spcBef>
                <a:spcPct val="0"/>
              </a:spcBef>
            </a:pPr>
            <a:fld id="{08AEC986-F2B7-4A78-8416-4206217CD05D}" type="slidenum">
              <a:rPr lang="en-US" altLang="en-US"/>
              <a:pPr>
                <a:spcBef>
                  <a:spcPct val="0"/>
                </a:spcBef>
              </a:pPr>
              <a:t>32</a:t>
            </a:fld>
            <a:endParaRPr lang="en-US" altLang="en-US"/>
          </a:p>
        </p:txBody>
      </p:sp>
      <p:sp>
        <p:nvSpPr>
          <p:cNvPr id="72707" name="Rectangle 2"/>
          <p:cNvSpPr>
            <a:spLocks noGrp="1" noRot="1" noChangeAspect="1" noChangeArrowheads="1" noTextEdit="1"/>
          </p:cNvSpPr>
          <p:nvPr>
            <p:ph type="sldImg"/>
          </p:nvPr>
        </p:nvSpPr>
        <p:spPr>
          <a:xfrm>
            <a:off x="1058863" y="798513"/>
            <a:ext cx="4892675" cy="3670300"/>
          </a:xfrm>
          <a:ln/>
        </p:spPr>
      </p:sp>
      <p:sp>
        <p:nvSpPr>
          <p:cNvPr id="72708" name="Rectangle 3"/>
          <p:cNvSpPr>
            <a:spLocks noGrp="1" noChangeArrowheads="1"/>
          </p:cNvSpPr>
          <p:nvPr>
            <p:ph type="body" idx="1"/>
          </p:nvPr>
        </p:nvSpPr>
        <p:spPr>
          <a:xfrm>
            <a:off x="933450" y="4572000"/>
            <a:ext cx="5454650" cy="3810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itchFamily="34" charset="0"/>
              </a:rPr>
              <a:t>Zonas de Acopio</a:t>
            </a:r>
          </a:p>
          <a:p>
            <a:r>
              <a:rPr lang="es-MX" altLang="en-US" smtClean="0">
                <a:latin typeface="Arial" pitchFamily="34" charset="0"/>
              </a:rPr>
              <a:t>Para una pequeña operación, el área de acopio (concentración) puede ser solo el estacionamiento del edificio. A bordo del barco puede ser el dique seco. Si trabaja en un edificio de varios pisos, se necesita una ubicación más específica, como un rincón en particular o frente a una tienda específica, etc. </a:t>
            </a:r>
            <a:r>
              <a:rPr lang="es-MX" altLang="en-US" b="1" smtClean="0">
                <a:latin typeface="Arial" pitchFamily="34" charset="0"/>
              </a:rPr>
              <a:t>¡Sepa dónde se encuentra su área de reunión en el patio y a bordo! Todas las yardas tienen alarmas (¡no las mismas!) Y algunas son seguidas por comandos de voz. ¡A bordo, escuche los comandos de voz antes de moverse a su área de reunión!</a:t>
            </a:r>
          </a:p>
          <a:p>
            <a:endParaRPr lang="es-MX" altLang="en-US" smtClean="0">
              <a:latin typeface="Arial" pitchFamily="34" charset="0"/>
            </a:endParaRPr>
          </a:p>
          <a:p>
            <a:r>
              <a:rPr lang="es-MX" altLang="en-US" b="1" smtClean="0">
                <a:latin typeface="Arial" pitchFamily="34" charset="0"/>
              </a:rPr>
              <a:t>Nota</a:t>
            </a:r>
            <a:r>
              <a:rPr lang="es-MX" altLang="en-US" smtClean="0">
                <a:latin typeface="Arial" pitchFamily="34" charset="0"/>
              </a:rPr>
              <a:t>: En caso de un desastre potencial, como un edificio amenazado por colapso o explosión, como en la situación del World Trade Center, los bomberos locales o los oficiales de policía pueden ordenar la evacuación inmediata de todas las áreas cercanas.</a:t>
            </a:r>
          </a:p>
          <a:p>
            <a:r>
              <a:rPr lang="es-MX" altLang="en-US" b="1" smtClean="0">
                <a:latin typeface="Arial" pitchFamily="34" charset="0"/>
              </a:rPr>
              <a:t>Importante:</a:t>
            </a:r>
            <a:r>
              <a:rPr lang="es-MX" altLang="en-US" smtClean="0">
                <a:latin typeface="Arial" pitchFamily="34" charset="0"/>
              </a:rPr>
              <a:t> los supervisores son responsables de dar cuenta de todos, de modo que el personal de rescate no termine yendo innecesariamente a un edificio en llamas o con una amenaza de colapso. </a:t>
            </a:r>
            <a:r>
              <a:rPr lang="es-MX" altLang="en-US" b="1" smtClean="0">
                <a:latin typeface="Arial" pitchFamily="34" charset="0"/>
              </a:rPr>
              <a:t>Nunca abandone el área de acopio sin avisar al Supervisor.</a:t>
            </a:r>
            <a:endParaRPr lang="en-US" altLang="en-US" b="1" smtClean="0">
              <a:latin typeface="Arial" pitchFamily="34" charset="0"/>
            </a:endParaRPr>
          </a:p>
        </p:txBody>
      </p:sp>
    </p:spTree>
    <p:extLst>
      <p:ext uri="{BB962C8B-B14F-4D97-AF65-F5344CB8AC3E}">
        <p14:creationId xmlns:p14="http://schemas.microsoft.com/office/powerpoint/2010/main" val="36830003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6600" indent="-282575">
              <a:spcBef>
                <a:spcPct val="30000"/>
              </a:spcBef>
              <a:defRPr sz="1200">
                <a:solidFill>
                  <a:schemeClr val="tx1"/>
                </a:solidFill>
                <a:latin typeface="Arial" pitchFamily="34" charset="0"/>
              </a:defRPr>
            </a:lvl2pPr>
            <a:lvl3pPr marL="1131888" indent="-225425">
              <a:spcBef>
                <a:spcPct val="30000"/>
              </a:spcBef>
              <a:defRPr sz="1200">
                <a:solidFill>
                  <a:schemeClr val="tx1"/>
                </a:solidFill>
                <a:latin typeface="Arial" pitchFamily="34" charset="0"/>
              </a:defRPr>
            </a:lvl3pPr>
            <a:lvl4pPr marL="1585913" indent="-225425">
              <a:spcBef>
                <a:spcPct val="30000"/>
              </a:spcBef>
              <a:defRPr sz="1200">
                <a:solidFill>
                  <a:schemeClr val="tx1"/>
                </a:solidFill>
                <a:latin typeface="Arial" pitchFamily="34" charset="0"/>
              </a:defRPr>
            </a:lvl4pPr>
            <a:lvl5pPr marL="2038350" indent="-225425">
              <a:spcBef>
                <a:spcPct val="30000"/>
              </a:spcBef>
              <a:defRPr sz="1200">
                <a:solidFill>
                  <a:schemeClr val="tx1"/>
                </a:solidFill>
                <a:latin typeface="Arial" pitchFamily="34" charset="0"/>
              </a:defRPr>
            </a:lvl5pPr>
            <a:lvl6pPr marL="2495550" indent="-225425" eaLnBrk="0" fontAlgn="base" hangingPunct="0">
              <a:spcBef>
                <a:spcPct val="30000"/>
              </a:spcBef>
              <a:spcAft>
                <a:spcPct val="0"/>
              </a:spcAft>
              <a:defRPr sz="1200">
                <a:solidFill>
                  <a:schemeClr val="tx1"/>
                </a:solidFill>
                <a:latin typeface="Arial" pitchFamily="34" charset="0"/>
              </a:defRPr>
            </a:lvl6pPr>
            <a:lvl7pPr marL="2952750" indent="-225425" eaLnBrk="0" fontAlgn="base" hangingPunct="0">
              <a:spcBef>
                <a:spcPct val="30000"/>
              </a:spcBef>
              <a:spcAft>
                <a:spcPct val="0"/>
              </a:spcAft>
              <a:defRPr sz="1200">
                <a:solidFill>
                  <a:schemeClr val="tx1"/>
                </a:solidFill>
                <a:latin typeface="Arial" pitchFamily="34" charset="0"/>
              </a:defRPr>
            </a:lvl7pPr>
            <a:lvl8pPr marL="3409950" indent="-225425" eaLnBrk="0" fontAlgn="base" hangingPunct="0">
              <a:spcBef>
                <a:spcPct val="30000"/>
              </a:spcBef>
              <a:spcAft>
                <a:spcPct val="0"/>
              </a:spcAft>
              <a:defRPr sz="1200">
                <a:solidFill>
                  <a:schemeClr val="tx1"/>
                </a:solidFill>
                <a:latin typeface="Arial" pitchFamily="34" charset="0"/>
              </a:defRPr>
            </a:lvl8pPr>
            <a:lvl9pPr marL="3867150" indent="-225425" eaLnBrk="0" fontAlgn="base" hangingPunct="0">
              <a:spcBef>
                <a:spcPct val="30000"/>
              </a:spcBef>
              <a:spcAft>
                <a:spcPct val="0"/>
              </a:spcAft>
              <a:defRPr sz="1200">
                <a:solidFill>
                  <a:schemeClr val="tx1"/>
                </a:solidFill>
                <a:latin typeface="Arial" pitchFamily="34" charset="0"/>
              </a:defRPr>
            </a:lvl9pPr>
          </a:lstStyle>
          <a:p>
            <a:pPr>
              <a:spcBef>
                <a:spcPct val="0"/>
              </a:spcBef>
            </a:pPr>
            <a:fld id="{A9F15B03-2EAE-4087-B6AB-C01B19935CAC}" type="slidenum">
              <a:rPr lang="en-US" altLang="en-US"/>
              <a:pPr>
                <a:spcBef>
                  <a:spcPct val="0"/>
                </a:spcBef>
              </a:pPr>
              <a:t>33</a:t>
            </a:fld>
            <a:endParaRPr lang="en-US" altLang="en-US"/>
          </a:p>
        </p:txBody>
      </p:sp>
      <p:sp>
        <p:nvSpPr>
          <p:cNvPr id="76803" name="Rectangle 2"/>
          <p:cNvSpPr>
            <a:spLocks noGrp="1" noRot="1" noChangeAspect="1" noChangeArrowheads="1" noTextEdit="1"/>
          </p:cNvSpPr>
          <p:nvPr>
            <p:ph type="sldImg"/>
          </p:nvPr>
        </p:nvSpPr>
        <p:spPr>
          <a:xfrm>
            <a:off x="1058863" y="798513"/>
            <a:ext cx="4892675" cy="3670300"/>
          </a:xfrm>
          <a:ln/>
        </p:spPr>
      </p:sp>
      <p:sp>
        <p:nvSpPr>
          <p:cNvPr id="76804" name="Rectangle 3"/>
          <p:cNvSpPr>
            <a:spLocks noGrp="1" noChangeArrowheads="1"/>
          </p:cNvSpPr>
          <p:nvPr>
            <p:ph type="body" idx="1"/>
          </p:nvPr>
        </p:nvSpPr>
        <p:spPr>
          <a:xfrm>
            <a:off x="933450" y="4760913"/>
            <a:ext cx="5454650" cy="4068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smtClean="0">
                <a:latin typeface="Arial" pitchFamily="34" charset="0"/>
              </a:rPr>
              <a:t>Alarmas de Emergencia en Buques Navales</a:t>
            </a:r>
          </a:p>
          <a:p>
            <a:r>
              <a:rPr lang="es-MX" altLang="en-US" smtClean="0">
                <a:latin typeface="Arial" pitchFamily="34" charset="0"/>
              </a:rPr>
              <a:t>Una emergencia no viene con una alarma, pero una alarma definitivamente puede ayudarnos a enfrentar una emergencia o evitar una situación de emergencia de manera eficiente y correcta. Los sistemas de alarma están instalados en todos los sistemas y la maquinaria del barco para notificar a la tripulación a bordo sobre la situación peligrosa que puede surgir en el barco.</a:t>
            </a:r>
          </a:p>
          <a:p>
            <a:endParaRPr lang="es-MX" altLang="en-US" smtClean="0">
              <a:latin typeface="Arial" pitchFamily="34" charset="0"/>
            </a:endParaRPr>
          </a:p>
          <a:p>
            <a:r>
              <a:rPr lang="es-MX" altLang="en-US" smtClean="0">
                <a:latin typeface="Arial" pitchFamily="34" charset="0"/>
              </a:rPr>
              <a:t>1) </a:t>
            </a:r>
            <a:r>
              <a:rPr lang="es-MX" altLang="en-US" b="1" smtClean="0">
                <a:latin typeface="Arial" pitchFamily="34" charset="0"/>
              </a:rPr>
              <a:t>Alarma general: </a:t>
            </a:r>
            <a:r>
              <a:rPr lang="es-MX" altLang="en-US" smtClean="0">
                <a:latin typeface="Arial" pitchFamily="34" charset="0"/>
              </a:rPr>
              <a:t>La alarma general en el barco es reconocida por 7 timbres cortos de campana seguidos por un timbre largo o 7 toques cortos en la bocina del barco seguidas por un toque prolongado. La alarma general suena para avisar a la tripulación a bordo que se ha producido una emergencia.</a:t>
            </a:r>
          </a:p>
          <a:p>
            <a:r>
              <a:rPr lang="es-MX" altLang="en-US" smtClean="0">
                <a:latin typeface="Arial" pitchFamily="34" charset="0"/>
              </a:rPr>
              <a:t>2) </a:t>
            </a:r>
            <a:r>
              <a:rPr lang="es-MX" altLang="en-US" b="1" smtClean="0">
                <a:latin typeface="Arial" pitchFamily="34" charset="0"/>
              </a:rPr>
              <a:t>Alarma de incendio: </a:t>
            </a:r>
            <a:r>
              <a:rPr lang="es-MX" altLang="en-US" smtClean="0">
                <a:latin typeface="Arial" pitchFamily="34" charset="0"/>
              </a:rPr>
              <a:t>una alarma de incendio suena como un timbre continuo de la campana del barco.</a:t>
            </a:r>
          </a:p>
          <a:p>
            <a:r>
              <a:rPr lang="es-MX" altLang="en-US" smtClean="0">
                <a:latin typeface="Arial" pitchFamily="34" charset="0"/>
              </a:rPr>
              <a:t>3</a:t>
            </a:r>
            <a:r>
              <a:rPr lang="es-MX" altLang="en-US" b="1" smtClean="0">
                <a:latin typeface="Arial" pitchFamily="34" charset="0"/>
              </a:rPr>
              <a:t>) Alarma de espacio de la maquinaria: </a:t>
            </a:r>
            <a:r>
              <a:rPr lang="es-MX" altLang="en-US" smtClean="0">
                <a:latin typeface="Arial" pitchFamily="34" charset="0"/>
              </a:rPr>
              <a:t>La maquinaria en la sala de máquinas tiene varios dispositivos de seguridad y alarmas para una operación segura. Si cualquiera de estas funciones falla, se activa una alarma común en la sala de máquinas y el problema se puede ver en el panel de control de la sala de control de motores, que mostrará la alarma.</a:t>
            </a:r>
            <a:endParaRPr lang="en-US" altLang="en-US" smtClean="0">
              <a:latin typeface="Arial" pitchFamily="34" charset="0"/>
            </a:endParaRPr>
          </a:p>
          <a:p>
            <a:endParaRPr lang="en-US" altLang="en-US" b="1" smtClean="0">
              <a:latin typeface="Arial" pitchFamily="34" charset="0"/>
            </a:endParaRPr>
          </a:p>
          <a:p>
            <a:endParaRPr lang="en-US" altLang="en-US" smtClean="0">
              <a:latin typeface="Arial" pitchFamily="34" charset="0"/>
            </a:endParaRPr>
          </a:p>
        </p:txBody>
      </p:sp>
    </p:spTree>
    <p:extLst>
      <p:ext uri="{BB962C8B-B14F-4D97-AF65-F5344CB8AC3E}">
        <p14:creationId xmlns:p14="http://schemas.microsoft.com/office/powerpoint/2010/main" val="24896411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6600" indent="-282575">
              <a:spcBef>
                <a:spcPct val="30000"/>
              </a:spcBef>
              <a:defRPr sz="1200">
                <a:solidFill>
                  <a:schemeClr val="tx1"/>
                </a:solidFill>
                <a:latin typeface="Arial" pitchFamily="34" charset="0"/>
              </a:defRPr>
            </a:lvl2pPr>
            <a:lvl3pPr marL="1131888" indent="-225425">
              <a:spcBef>
                <a:spcPct val="30000"/>
              </a:spcBef>
              <a:defRPr sz="1200">
                <a:solidFill>
                  <a:schemeClr val="tx1"/>
                </a:solidFill>
                <a:latin typeface="Arial" pitchFamily="34" charset="0"/>
              </a:defRPr>
            </a:lvl3pPr>
            <a:lvl4pPr marL="1585913" indent="-225425">
              <a:spcBef>
                <a:spcPct val="30000"/>
              </a:spcBef>
              <a:defRPr sz="1200">
                <a:solidFill>
                  <a:schemeClr val="tx1"/>
                </a:solidFill>
                <a:latin typeface="Arial" pitchFamily="34" charset="0"/>
              </a:defRPr>
            </a:lvl4pPr>
            <a:lvl5pPr marL="2038350" indent="-225425">
              <a:spcBef>
                <a:spcPct val="30000"/>
              </a:spcBef>
              <a:defRPr sz="1200">
                <a:solidFill>
                  <a:schemeClr val="tx1"/>
                </a:solidFill>
                <a:latin typeface="Arial" pitchFamily="34" charset="0"/>
              </a:defRPr>
            </a:lvl5pPr>
            <a:lvl6pPr marL="2495550" indent="-225425" eaLnBrk="0" fontAlgn="base" hangingPunct="0">
              <a:spcBef>
                <a:spcPct val="30000"/>
              </a:spcBef>
              <a:spcAft>
                <a:spcPct val="0"/>
              </a:spcAft>
              <a:defRPr sz="1200">
                <a:solidFill>
                  <a:schemeClr val="tx1"/>
                </a:solidFill>
                <a:latin typeface="Arial" pitchFamily="34" charset="0"/>
              </a:defRPr>
            </a:lvl6pPr>
            <a:lvl7pPr marL="2952750" indent="-225425" eaLnBrk="0" fontAlgn="base" hangingPunct="0">
              <a:spcBef>
                <a:spcPct val="30000"/>
              </a:spcBef>
              <a:spcAft>
                <a:spcPct val="0"/>
              </a:spcAft>
              <a:defRPr sz="1200">
                <a:solidFill>
                  <a:schemeClr val="tx1"/>
                </a:solidFill>
                <a:latin typeface="Arial" pitchFamily="34" charset="0"/>
              </a:defRPr>
            </a:lvl7pPr>
            <a:lvl8pPr marL="3409950" indent="-225425" eaLnBrk="0" fontAlgn="base" hangingPunct="0">
              <a:spcBef>
                <a:spcPct val="30000"/>
              </a:spcBef>
              <a:spcAft>
                <a:spcPct val="0"/>
              </a:spcAft>
              <a:defRPr sz="1200">
                <a:solidFill>
                  <a:schemeClr val="tx1"/>
                </a:solidFill>
                <a:latin typeface="Arial" pitchFamily="34" charset="0"/>
              </a:defRPr>
            </a:lvl8pPr>
            <a:lvl9pPr marL="3867150" indent="-225425" eaLnBrk="0" fontAlgn="base" hangingPunct="0">
              <a:spcBef>
                <a:spcPct val="30000"/>
              </a:spcBef>
              <a:spcAft>
                <a:spcPct val="0"/>
              </a:spcAft>
              <a:defRPr sz="1200">
                <a:solidFill>
                  <a:schemeClr val="tx1"/>
                </a:solidFill>
                <a:latin typeface="Arial" pitchFamily="34" charset="0"/>
              </a:defRPr>
            </a:lvl9pPr>
          </a:lstStyle>
          <a:p>
            <a:pPr>
              <a:spcBef>
                <a:spcPct val="0"/>
              </a:spcBef>
            </a:pPr>
            <a:fld id="{9CBFC072-3D65-45C9-8AA8-24686BC1E7F1}" type="slidenum">
              <a:rPr lang="en-US" altLang="en-US"/>
              <a:pPr>
                <a:spcBef>
                  <a:spcPct val="0"/>
                </a:spcBef>
              </a:pPr>
              <a:t>34</a:t>
            </a:fld>
            <a:endParaRPr lang="en-US" altLang="en-US"/>
          </a:p>
        </p:txBody>
      </p:sp>
      <p:sp>
        <p:nvSpPr>
          <p:cNvPr id="78851" name="Rectangle 2"/>
          <p:cNvSpPr>
            <a:spLocks noGrp="1" noRot="1" noChangeAspect="1" noChangeArrowheads="1" noTextEdit="1"/>
          </p:cNvSpPr>
          <p:nvPr>
            <p:ph type="sldImg"/>
          </p:nvPr>
        </p:nvSpPr>
        <p:spPr>
          <a:xfrm>
            <a:off x="1058863" y="798513"/>
            <a:ext cx="4892675" cy="3670300"/>
          </a:xfrm>
          <a:ln/>
        </p:spPr>
      </p:sp>
      <p:sp>
        <p:nvSpPr>
          <p:cNvPr id="78852" name="Rectangle 3"/>
          <p:cNvSpPr>
            <a:spLocks noGrp="1" noChangeArrowheads="1"/>
          </p:cNvSpPr>
          <p:nvPr>
            <p:ph type="body" idx="1"/>
          </p:nvPr>
        </p:nvSpPr>
        <p:spPr>
          <a:xfrm>
            <a:off x="933450" y="4760913"/>
            <a:ext cx="5454650" cy="4168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itchFamily="34" charset="0"/>
              </a:rPr>
              <a:t>Más Alarmas en Buques  Navales</a:t>
            </a:r>
          </a:p>
          <a:p>
            <a:r>
              <a:rPr lang="es-MX" altLang="en-US" smtClean="0">
                <a:latin typeface="Arial" pitchFamily="34" charset="0"/>
              </a:rPr>
              <a:t>4) </a:t>
            </a:r>
            <a:r>
              <a:rPr lang="es-MX" altLang="en-US" b="1" smtClean="0">
                <a:latin typeface="Arial" pitchFamily="34" charset="0"/>
              </a:rPr>
              <a:t>Alarma de CO2 en el espacio de la maquinaria:</a:t>
            </a:r>
            <a:r>
              <a:rPr lang="es-MX" altLang="en-US" smtClean="0">
                <a:latin typeface="Arial" pitchFamily="34" charset="0"/>
              </a:rPr>
              <a:t> El espacio de la maquinaria está equipado con un sistema de extinción de incendios con CO2 cuya alarma sonora y visual es completamente diferente de la alarma del espacio de la maquinaria y otra alarma para una fácil reorganización.</a:t>
            </a:r>
          </a:p>
          <a:p>
            <a:endParaRPr lang="es-MX" altLang="en-US" smtClean="0">
              <a:latin typeface="Arial" pitchFamily="34" charset="0"/>
            </a:endParaRPr>
          </a:p>
          <a:p>
            <a:r>
              <a:rPr lang="es-MX" altLang="en-US" smtClean="0">
                <a:latin typeface="Arial" pitchFamily="34" charset="0"/>
              </a:rPr>
              <a:t>5) </a:t>
            </a:r>
            <a:r>
              <a:rPr lang="es-MX" altLang="en-US" b="1" smtClean="0">
                <a:latin typeface="Arial" pitchFamily="34" charset="0"/>
              </a:rPr>
              <a:t>Alarma de CO2 en el espacio de carga: </a:t>
            </a:r>
            <a:r>
              <a:rPr lang="es-MX" altLang="en-US" smtClean="0">
                <a:latin typeface="Arial" pitchFamily="34" charset="0"/>
              </a:rPr>
              <a:t>Los espacios de carga de la nave también están equipados con un sistema de extinción de incendios fijo que tiene una alarma diferente cuando se opera.</a:t>
            </a:r>
          </a:p>
          <a:p>
            <a:endParaRPr lang="es-MX" altLang="en-US" smtClean="0">
              <a:latin typeface="Arial" pitchFamily="34" charset="0"/>
            </a:endParaRPr>
          </a:p>
          <a:p>
            <a:r>
              <a:rPr lang="es-MX" altLang="en-US" smtClean="0">
                <a:latin typeface="Arial" pitchFamily="34" charset="0"/>
              </a:rPr>
              <a:t>6) </a:t>
            </a:r>
            <a:r>
              <a:rPr lang="es-MX" altLang="en-US" b="1" smtClean="0">
                <a:latin typeface="Arial" pitchFamily="34" charset="0"/>
              </a:rPr>
              <a:t>Alarma de abandono del barco: </a:t>
            </a:r>
            <a:r>
              <a:rPr lang="es-MX" altLang="en-US" smtClean="0">
                <a:latin typeface="Arial" pitchFamily="34" charset="0"/>
              </a:rPr>
              <a:t>cuando la situación de emergencia a bordo del barco se sale de control y el barco ya no es seguro para la tripulación a bordo del barco. El capitán de la nave puede dar una orden verbal de "Abandonar la nave", pero esta alarma nunca se da en la campana o el silbato de la nave. La alarma general suena y todos llegan a la estación de emergencia donde el capitán o su sustituto (Oficial en Jefe) dan una orden verbal de abandonar el barco.</a:t>
            </a:r>
          </a:p>
          <a:p>
            <a:r>
              <a:rPr lang="es-MX" altLang="en-US" b="1" i="1" smtClean="0">
                <a:latin typeface="Arial" pitchFamily="34" charset="0"/>
              </a:rPr>
              <a:t>Después de cualquier alarma de emergencia, habrá comandos verbales para informarle dónde se encuentra la emergencia y dónde debe ir. Si no hay órdenes verbales, salga de la nave de manera ordenada.</a:t>
            </a:r>
            <a:endParaRPr lang="en-US" altLang="en-US" b="1" i="1" smtClean="0">
              <a:latin typeface="Arial" pitchFamily="34" charset="0"/>
            </a:endParaRPr>
          </a:p>
        </p:txBody>
      </p:sp>
    </p:spTree>
    <p:extLst>
      <p:ext uri="{BB962C8B-B14F-4D97-AF65-F5344CB8AC3E}">
        <p14:creationId xmlns:p14="http://schemas.microsoft.com/office/powerpoint/2010/main" val="19565398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6600" indent="-282575">
              <a:spcBef>
                <a:spcPct val="30000"/>
              </a:spcBef>
              <a:defRPr sz="1200">
                <a:solidFill>
                  <a:schemeClr val="tx1"/>
                </a:solidFill>
                <a:latin typeface="Arial" pitchFamily="34" charset="0"/>
              </a:defRPr>
            </a:lvl2pPr>
            <a:lvl3pPr marL="1131888" indent="-225425">
              <a:spcBef>
                <a:spcPct val="30000"/>
              </a:spcBef>
              <a:defRPr sz="1200">
                <a:solidFill>
                  <a:schemeClr val="tx1"/>
                </a:solidFill>
                <a:latin typeface="Arial" pitchFamily="34" charset="0"/>
              </a:defRPr>
            </a:lvl3pPr>
            <a:lvl4pPr marL="1585913" indent="-225425">
              <a:spcBef>
                <a:spcPct val="30000"/>
              </a:spcBef>
              <a:defRPr sz="1200">
                <a:solidFill>
                  <a:schemeClr val="tx1"/>
                </a:solidFill>
                <a:latin typeface="Arial" pitchFamily="34" charset="0"/>
              </a:defRPr>
            </a:lvl4pPr>
            <a:lvl5pPr marL="2038350" indent="-225425">
              <a:spcBef>
                <a:spcPct val="30000"/>
              </a:spcBef>
              <a:defRPr sz="1200">
                <a:solidFill>
                  <a:schemeClr val="tx1"/>
                </a:solidFill>
                <a:latin typeface="Arial" pitchFamily="34" charset="0"/>
              </a:defRPr>
            </a:lvl5pPr>
            <a:lvl6pPr marL="2495550" indent="-225425" eaLnBrk="0" fontAlgn="base" hangingPunct="0">
              <a:spcBef>
                <a:spcPct val="30000"/>
              </a:spcBef>
              <a:spcAft>
                <a:spcPct val="0"/>
              </a:spcAft>
              <a:defRPr sz="1200">
                <a:solidFill>
                  <a:schemeClr val="tx1"/>
                </a:solidFill>
                <a:latin typeface="Arial" pitchFamily="34" charset="0"/>
              </a:defRPr>
            </a:lvl6pPr>
            <a:lvl7pPr marL="2952750" indent="-225425" eaLnBrk="0" fontAlgn="base" hangingPunct="0">
              <a:spcBef>
                <a:spcPct val="30000"/>
              </a:spcBef>
              <a:spcAft>
                <a:spcPct val="0"/>
              </a:spcAft>
              <a:defRPr sz="1200">
                <a:solidFill>
                  <a:schemeClr val="tx1"/>
                </a:solidFill>
                <a:latin typeface="Arial" pitchFamily="34" charset="0"/>
              </a:defRPr>
            </a:lvl7pPr>
            <a:lvl8pPr marL="3409950" indent="-225425" eaLnBrk="0" fontAlgn="base" hangingPunct="0">
              <a:spcBef>
                <a:spcPct val="30000"/>
              </a:spcBef>
              <a:spcAft>
                <a:spcPct val="0"/>
              </a:spcAft>
              <a:defRPr sz="1200">
                <a:solidFill>
                  <a:schemeClr val="tx1"/>
                </a:solidFill>
                <a:latin typeface="Arial" pitchFamily="34" charset="0"/>
              </a:defRPr>
            </a:lvl8pPr>
            <a:lvl9pPr marL="3867150" indent="-225425" eaLnBrk="0" fontAlgn="base" hangingPunct="0">
              <a:spcBef>
                <a:spcPct val="30000"/>
              </a:spcBef>
              <a:spcAft>
                <a:spcPct val="0"/>
              </a:spcAft>
              <a:defRPr sz="1200">
                <a:solidFill>
                  <a:schemeClr val="tx1"/>
                </a:solidFill>
                <a:latin typeface="Arial" pitchFamily="34" charset="0"/>
              </a:defRPr>
            </a:lvl9pPr>
          </a:lstStyle>
          <a:p>
            <a:pPr>
              <a:spcBef>
                <a:spcPct val="0"/>
              </a:spcBef>
            </a:pPr>
            <a:fld id="{37ADA354-19AD-48C2-9A5C-153CCA898E0E}" type="slidenum">
              <a:rPr lang="en-US" altLang="en-US"/>
              <a:pPr>
                <a:spcBef>
                  <a:spcPct val="0"/>
                </a:spcBef>
              </a:pPr>
              <a:t>35</a:t>
            </a:fld>
            <a:endParaRPr lang="en-US" altLang="en-US"/>
          </a:p>
        </p:txBody>
      </p:sp>
      <p:sp>
        <p:nvSpPr>
          <p:cNvPr id="80899" name="Rectangle 2"/>
          <p:cNvSpPr>
            <a:spLocks noGrp="1" noRot="1" noChangeAspect="1" noChangeArrowheads="1" noTextEdit="1"/>
          </p:cNvSpPr>
          <p:nvPr>
            <p:ph type="sldImg"/>
          </p:nvPr>
        </p:nvSpPr>
        <p:spPr>
          <a:xfrm>
            <a:off x="1081088" y="836613"/>
            <a:ext cx="4889500" cy="3668712"/>
          </a:xfrm>
          <a:ln/>
        </p:spPr>
      </p:sp>
      <p:sp>
        <p:nvSpPr>
          <p:cNvPr id="80900" name="Rectangle 3"/>
          <p:cNvSpPr>
            <a:spLocks noGrp="1" noChangeArrowheads="1"/>
          </p:cNvSpPr>
          <p:nvPr>
            <p:ph type="body" idx="1"/>
          </p:nvPr>
        </p:nvSpPr>
        <p:spPr>
          <a:xfrm>
            <a:off x="933450" y="4760913"/>
            <a:ext cx="5454650" cy="3925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itchFamily="34" charset="0"/>
              </a:rPr>
              <a:t>¡En Conclusión!</a:t>
            </a:r>
          </a:p>
          <a:p>
            <a:endParaRPr lang="en-US" altLang="en-US" smtClean="0">
              <a:latin typeface="Arial" pitchFamily="34" charset="0"/>
            </a:endParaRPr>
          </a:p>
          <a:p>
            <a:pPr lvl="1">
              <a:lnSpc>
                <a:spcPct val="150000"/>
              </a:lnSpc>
              <a:buFontTx/>
              <a:buChar char="•"/>
            </a:pPr>
            <a:r>
              <a:rPr lang="en-US" altLang="en-US" smtClean="0">
                <a:latin typeface="Arial" pitchFamily="34" charset="0"/>
              </a:rPr>
              <a:t> </a:t>
            </a:r>
            <a:r>
              <a:rPr lang="es-MX" altLang="en-US" smtClean="0">
                <a:latin typeface="Arial" pitchFamily="34" charset="0"/>
              </a:rPr>
              <a:t>Familiarícese con su plan de respuesta de emergencia</a:t>
            </a:r>
          </a:p>
          <a:p>
            <a:pPr lvl="1">
              <a:lnSpc>
                <a:spcPct val="150000"/>
              </a:lnSpc>
              <a:buFontTx/>
              <a:buChar char="•"/>
            </a:pPr>
            <a:r>
              <a:rPr lang="es-MX" altLang="en-US" smtClean="0">
                <a:latin typeface="Arial" pitchFamily="34" charset="0"/>
              </a:rPr>
              <a:t>  Conozca las alarmas de emergencia.</a:t>
            </a:r>
          </a:p>
          <a:p>
            <a:pPr lvl="2">
              <a:lnSpc>
                <a:spcPct val="150000"/>
              </a:lnSpc>
              <a:buFontTx/>
              <a:buChar char="•"/>
            </a:pPr>
            <a:r>
              <a:rPr lang="es-MX" altLang="en-US" smtClean="0">
                <a:latin typeface="Arial" pitchFamily="34" charset="0"/>
              </a:rPr>
              <a:t>  En el sitio de su empresa.</a:t>
            </a:r>
          </a:p>
          <a:p>
            <a:pPr lvl="2">
              <a:lnSpc>
                <a:spcPct val="150000"/>
              </a:lnSpc>
              <a:buFontTx/>
              <a:buChar char="•"/>
            </a:pPr>
            <a:r>
              <a:rPr lang="es-MX" altLang="en-US" smtClean="0">
                <a:latin typeface="Arial" pitchFamily="34" charset="0"/>
              </a:rPr>
              <a:t>  En el patio de acogida</a:t>
            </a:r>
          </a:p>
          <a:p>
            <a:pPr lvl="2">
              <a:lnSpc>
                <a:spcPct val="150000"/>
              </a:lnSpc>
              <a:buFontTx/>
              <a:buChar char="•"/>
            </a:pPr>
            <a:r>
              <a:rPr lang="es-MX" altLang="en-US" smtClean="0">
                <a:latin typeface="Arial" pitchFamily="34" charset="0"/>
              </a:rPr>
              <a:t>  Barco a bordo</a:t>
            </a:r>
          </a:p>
          <a:p>
            <a:pPr lvl="1">
              <a:lnSpc>
                <a:spcPct val="150000"/>
              </a:lnSpc>
              <a:buFontTx/>
              <a:buChar char="•"/>
            </a:pPr>
            <a:r>
              <a:rPr lang="es-MX" altLang="en-US" smtClean="0">
                <a:latin typeface="Arial" pitchFamily="34" charset="0"/>
              </a:rPr>
              <a:t>   Sepa dónde ir y qué hacer ...</a:t>
            </a:r>
          </a:p>
          <a:p>
            <a:pPr lvl="2">
              <a:lnSpc>
                <a:spcPct val="150000"/>
              </a:lnSpc>
              <a:buFontTx/>
              <a:buChar char="•"/>
            </a:pPr>
            <a:r>
              <a:rPr lang="es-MX" altLang="en-US" smtClean="0">
                <a:latin typeface="Arial" pitchFamily="34" charset="0"/>
              </a:rPr>
              <a:t>  En el sitio de su empresa.</a:t>
            </a:r>
          </a:p>
          <a:p>
            <a:pPr lvl="2">
              <a:lnSpc>
                <a:spcPct val="150000"/>
              </a:lnSpc>
              <a:buFontTx/>
              <a:buChar char="•"/>
            </a:pPr>
            <a:r>
              <a:rPr lang="es-MX" altLang="en-US" smtClean="0">
                <a:latin typeface="Arial" pitchFamily="34" charset="0"/>
              </a:rPr>
              <a:t>  En el astillero anfitrión</a:t>
            </a:r>
          </a:p>
          <a:p>
            <a:pPr lvl="2">
              <a:lnSpc>
                <a:spcPct val="150000"/>
              </a:lnSpc>
              <a:buFontTx/>
              <a:buChar char="•"/>
            </a:pPr>
            <a:r>
              <a:rPr lang="es-MX" altLang="en-US" smtClean="0">
                <a:latin typeface="Arial" pitchFamily="34" charset="0"/>
              </a:rPr>
              <a:t> A bordo del barco</a:t>
            </a:r>
            <a:endParaRPr lang="en-US" altLang="en-US" smtClean="0">
              <a:latin typeface="Arial" pitchFamily="34" charset="0"/>
            </a:endParaRPr>
          </a:p>
        </p:txBody>
      </p:sp>
    </p:spTree>
    <p:extLst>
      <p:ext uri="{BB962C8B-B14F-4D97-AF65-F5344CB8AC3E}">
        <p14:creationId xmlns:p14="http://schemas.microsoft.com/office/powerpoint/2010/main" val="35855661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7DA02FBC-89E0-4A64-996D-EE2B913B9A5F}" type="slidenum">
              <a:rPr lang="en-US" altLang="en-US"/>
              <a:pPr>
                <a:spcBef>
                  <a:spcPct val="0"/>
                </a:spcBef>
              </a:pPr>
              <a:t>36</a:t>
            </a:fld>
            <a:endParaRPr lang="en-US" altLang="en-US"/>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solidFill>
                  <a:srgbClr val="000000"/>
                </a:solidFill>
                <a:latin typeface="Arial" pitchFamily="34" charset="0"/>
              </a:rPr>
              <a:t>Detecte  cambios Físicos y  Atmosféricos</a:t>
            </a:r>
          </a:p>
          <a:p>
            <a:endParaRPr lang="en-US" altLang="en-US" b="1" smtClean="0">
              <a:solidFill>
                <a:srgbClr val="000000"/>
              </a:solidFill>
              <a:latin typeface="Arial" pitchFamily="34" charset="0"/>
            </a:endParaRPr>
          </a:p>
          <a:p>
            <a:endParaRPr lang="en-US" altLang="en-US" smtClean="0">
              <a:solidFill>
                <a:srgbClr val="000000"/>
              </a:solidFill>
              <a:latin typeface="Arial" pitchFamily="34" charset="0"/>
            </a:endParaRPr>
          </a:p>
          <a:p>
            <a:endParaRPr lang="en-US" altLang="en-US" smtClean="0">
              <a:solidFill>
                <a:srgbClr val="000000"/>
              </a:solidFill>
              <a:latin typeface="Arial" pitchFamily="34" charset="0"/>
            </a:endParaRPr>
          </a:p>
        </p:txBody>
      </p:sp>
      <p:graphicFrame>
        <p:nvGraphicFramePr>
          <p:cNvPr id="508932" name="Group 4">
            <a:extLst>
              <a:ext uri="{FF2B5EF4-FFF2-40B4-BE49-F238E27FC236}"/>
            </a:extLst>
          </p:cNvPr>
          <p:cNvGraphicFramePr>
            <a:graphicFrameLocks noGrp="1"/>
          </p:cNvGraphicFramePr>
          <p:nvPr/>
        </p:nvGraphicFramePr>
        <p:xfrm>
          <a:off x="1185863" y="4878388"/>
          <a:ext cx="4673600" cy="1524000"/>
        </p:xfrm>
        <a:graphic>
          <a:graphicData uri="http://schemas.openxmlformats.org/drawingml/2006/table">
            <a:tbl>
              <a:tblPr/>
              <a:tblGrid>
                <a:gridCol w="2336800">
                  <a:extLst>
                    <a:ext uri="{9D8B030D-6E8A-4147-A177-3AD203B41FA5}"/>
                  </a:extLst>
                </a:gridCol>
                <a:gridCol w="2336800">
                  <a:extLst>
                    <a:ext uri="{9D8B030D-6E8A-4147-A177-3AD203B41FA5}"/>
                  </a:extLst>
                </a:gridCol>
              </a:tblGrid>
              <a:tr h="27873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Aroma-</a:t>
                      </a:r>
                      <a:r>
                        <a:rPr kumimoji="0" lang="en-US" sz="1200" b="1" i="0" u="none" strike="noStrike" cap="none" normalizeH="0" baseline="0" dirty="0" err="1">
                          <a:ln>
                            <a:noFill/>
                          </a:ln>
                          <a:solidFill>
                            <a:schemeClr val="tx1"/>
                          </a:solidFill>
                          <a:effectLst/>
                          <a:latin typeface="Arial" charset="0"/>
                        </a:rPr>
                        <a:t>olor</a:t>
                      </a:r>
                      <a:r>
                        <a:rPr kumimoji="0" lang="en-US" sz="1200" b="1" i="0" u="none" strike="noStrike" cap="none" normalizeH="0" baseline="0" dirty="0">
                          <a:ln>
                            <a:noFill/>
                          </a:ln>
                          <a:solidFill>
                            <a:schemeClr val="tx1"/>
                          </a:solidFill>
                          <a:effectLst/>
                          <a:latin typeface="Arial" charset="0"/>
                        </a:rPr>
                        <a:t>-</a:t>
                      </a:r>
                      <a:r>
                        <a:rPr kumimoji="0" lang="en-US" sz="1200" b="1" i="0" u="none" strike="noStrike" cap="none" normalizeH="0" baseline="0" dirty="0" err="1">
                          <a:ln>
                            <a:noFill/>
                          </a:ln>
                          <a:solidFill>
                            <a:schemeClr val="tx1"/>
                          </a:solidFill>
                          <a:effectLst/>
                          <a:latin typeface="Arial" charset="0"/>
                        </a:rPr>
                        <a:t>Sabor</a:t>
                      </a:r>
                      <a:endParaRPr kumimoji="0" lang="en-US" sz="1200" b="1" i="0" u="none" strike="noStrike" cap="none" normalizeH="0" baseline="0" dirty="0">
                        <a:ln>
                          <a:noFill/>
                        </a:ln>
                        <a:solidFill>
                          <a:schemeClr val="tx1"/>
                        </a:solidFill>
                        <a:effectLst/>
                        <a:latin typeface="Arial" charset="0"/>
                      </a:endParaRPr>
                    </a:p>
                  </a:txBody>
                  <a:tcPr marL="93472" marR="93472" marT="46455" marB="4645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Physical Symptoms</a:t>
                      </a:r>
                    </a:p>
                  </a:txBody>
                  <a:tcPr marL="93472" marR="93472" marT="46455" marB="4645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3161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a:ln>
                            <a:noFill/>
                          </a:ln>
                          <a:solidFill>
                            <a:schemeClr val="tx1"/>
                          </a:solidFill>
                          <a:effectLst/>
                          <a:latin typeface="Arial" charset="0"/>
                        </a:rPr>
                        <a:t>Huevos</a:t>
                      </a:r>
                      <a:r>
                        <a:rPr kumimoji="0" lang="en-US" sz="1200" b="0" i="0" u="none" strike="noStrike" cap="none" normalizeH="0" baseline="0" dirty="0">
                          <a:ln>
                            <a:noFill/>
                          </a:ln>
                          <a:solidFill>
                            <a:schemeClr val="tx1"/>
                          </a:solidFill>
                          <a:effectLst/>
                          <a:latin typeface="Arial" charset="0"/>
                        </a:rPr>
                        <a:t> </a:t>
                      </a:r>
                      <a:r>
                        <a:rPr kumimoji="0" lang="en-US" sz="1200" b="0" i="0" u="none" strike="noStrike" cap="none" normalizeH="0" baseline="0" dirty="0" err="1">
                          <a:ln>
                            <a:noFill/>
                          </a:ln>
                          <a:solidFill>
                            <a:schemeClr val="tx1"/>
                          </a:solidFill>
                          <a:effectLst/>
                          <a:latin typeface="Arial" charset="0"/>
                        </a:rPr>
                        <a:t>podridos</a:t>
                      </a:r>
                      <a:endParaRPr kumimoji="0" lang="en-US" sz="1200" b="0" i="0" u="none" strike="noStrike" cap="none" normalizeH="0" baseline="0" dirty="0">
                        <a:ln>
                          <a:noFill/>
                        </a:ln>
                        <a:solidFill>
                          <a:schemeClr val="tx1"/>
                        </a:solidFill>
                        <a:effectLst/>
                        <a:latin typeface="Arial" charset="0"/>
                      </a:endParaRPr>
                    </a:p>
                  </a:txBody>
                  <a:tcPr marL="93472" marR="93472" marT="46455" marB="4645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a:ln>
                            <a:noFill/>
                          </a:ln>
                          <a:solidFill>
                            <a:schemeClr val="tx1"/>
                          </a:solidFill>
                          <a:effectLst/>
                          <a:latin typeface="Arial" charset="0"/>
                        </a:rPr>
                        <a:t>Cansado</a:t>
                      </a:r>
                      <a:r>
                        <a:rPr kumimoji="0" lang="en-US" sz="1200" b="0" i="0" u="none" strike="noStrike" cap="none" normalizeH="0" baseline="0" dirty="0">
                          <a:ln>
                            <a:noFill/>
                          </a:ln>
                          <a:solidFill>
                            <a:schemeClr val="tx1"/>
                          </a:solidFill>
                          <a:effectLst/>
                          <a:latin typeface="Arial" charset="0"/>
                        </a:rPr>
                        <a:t>/</a:t>
                      </a:r>
                      <a:r>
                        <a:rPr kumimoji="0" lang="en-US" sz="1200" b="0" i="0" u="none" strike="noStrike" cap="none" normalizeH="0" baseline="0" dirty="0" err="1">
                          <a:ln>
                            <a:noFill/>
                          </a:ln>
                          <a:solidFill>
                            <a:schemeClr val="tx1"/>
                          </a:solidFill>
                          <a:effectLst/>
                          <a:latin typeface="Arial" charset="0"/>
                        </a:rPr>
                        <a:t>Adormilado</a:t>
                      </a:r>
                      <a:r>
                        <a:rPr kumimoji="0" lang="en-US" sz="1200" b="0" i="0" u="none" strike="noStrike" cap="none" normalizeH="0" baseline="0" dirty="0">
                          <a:ln>
                            <a:noFill/>
                          </a:ln>
                          <a:solidFill>
                            <a:schemeClr val="tx1"/>
                          </a:solidFill>
                          <a:effectLst/>
                          <a:latin typeface="Arial" charset="0"/>
                        </a:rPr>
                        <a:t>/</a:t>
                      </a:r>
                      <a:r>
                        <a:rPr kumimoji="0" lang="en-US" sz="1200" b="0" i="0" u="none" strike="noStrike" cap="none" normalizeH="0" baseline="0" dirty="0" err="1">
                          <a:ln>
                            <a:noFill/>
                          </a:ln>
                          <a:solidFill>
                            <a:schemeClr val="tx1"/>
                          </a:solidFill>
                          <a:effectLst/>
                          <a:latin typeface="Arial" charset="0"/>
                        </a:rPr>
                        <a:t>Débil</a:t>
                      </a:r>
                      <a:endParaRPr kumimoji="0" lang="en-US" sz="1200" b="0" i="0" u="none" strike="noStrike" cap="none" normalizeH="0" baseline="0" dirty="0">
                        <a:ln>
                          <a:noFill/>
                        </a:ln>
                        <a:solidFill>
                          <a:schemeClr val="tx1"/>
                        </a:solidFill>
                        <a:effectLst/>
                        <a:latin typeface="Arial" charset="0"/>
                      </a:endParaRPr>
                    </a:p>
                  </a:txBody>
                  <a:tcPr marL="93472" marR="93472" marT="46455" marB="4645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3097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a:ln>
                            <a:noFill/>
                          </a:ln>
                          <a:solidFill>
                            <a:schemeClr val="tx1"/>
                          </a:solidFill>
                          <a:effectLst/>
                          <a:latin typeface="Arial" charset="0"/>
                        </a:rPr>
                        <a:t>Pescado</a:t>
                      </a:r>
                      <a:r>
                        <a:rPr kumimoji="0" lang="en-US" sz="1200" b="0" i="0" u="none" strike="noStrike" cap="none" normalizeH="0" baseline="0" dirty="0">
                          <a:ln>
                            <a:noFill/>
                          </a:ln>
                          <a:solidFill>
                            <a:schemeClr val="tx1"/>
                          </a:solidFill>
                          <a:effectLst/>
                          <a:latin typeface="Arial" charset="0"/>
                        </a:rPr>
                        <a:t> </a:t>
                      </a:r>
                      <a:r>
                        <a:rPr kumimoji="0" lang="en-US" sz="1200" b="0" i="0" u="none" strike="noStrike" cap="none" normalizeH="0" baseline="0" dirty="0" err="1">
                          <a:ln>
                            <a:noFill/>
                          </a:ln>
                          <a:solidFill>
                            <a:schemeClr val="tx1"/>
                          </a:solidFill>
                          <a:effectLst/>
                          <a:latin typeface="Arial" charset="0"/>
                        </a:rPr>
                        <a:t>Podrido</a:t>
                      </a:r>
                      <a:endParaRPr kumimoji="0" lang="en-US" sz="1200" b="0" i="0" u="none" strike="noStrike" cap="none" normalizeH="0" baseline="0" dirty="0">
                        <a:ln>
                          <a:noFill/>
                        </a:ln>
                        <a:solidFill>
                          <a:schemeClr val="tx1"/>
                        </a:solidFill>
                        <a:effectLst/>
                        <a:latin typeface="Arial" charset="0"/>
                      </a:endParaRPr>
                    </a:p>
                  </a:txBody>
                  <a:tcPr marL="93472" marR="93472" marT="46455" marB="4645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a:ln>
                            <a:noFill/>
                          </a:ln>
                          <a:solidFill>
                            <a:schemeClr val="tx1"/>
                          </a:solidFill>
                          <a:effectLst/>
                          <a:latin typeface="Arial" charset="0"/>
                        </a:rPr>
                        <a:t>Mareos</a:t>
                      </a:r>
                      <a:endParaRPr kumimoji="0" lang="en-US" sz="1200" b="0" i="0" u="none" strike="noStrike" cap="none" normalizeH="0" baseline="0" dirty="0">
                        <a:ln>
                          <a:noFill/>
                        </a:ln>
                        <a:solidFill>
                          <a:schemeClr val="tx1"/>
                        </a:solidFill>
                        <a:effectLst/>
                        <a:latin typeface="Arial" charset="0"/>
                      </a:endParaRPr>
                    </a:p>
                  </a:txBody>
                  <a:tcPr marL="93472" marR="93472" marT="46455" marB="4645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3097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a:ln>
                            <a:noFill/>
                          </a:ln>
                          <a:solidFill>
                            <a:schemeClr val="tx1"/>
                          </a:solidFill>
                          <a:effectLst/>
                          <a:latin typeface="Arial" charset="0"/>
                        </a:rPr>
                        <a:t>Ajo</a:t>
                      </a:r>
                      <a:r>
                        <a:rPr kumimoji="0" lang="en-US" sz="1200" b="0" i="0" u="none" strike="noStrike" cap="none" normalizeH="0" baseline="0" dirty="0">
                          <a:ln>
                            <a:noFill/>
                          </a:ln>
                          <a:solidFill>
                            <a:schemeClr val="tx1"/>
                          </a:solidFill>
                          <a:effectLst/>
                          <a:latin typeface="Arial" charset="0"/>
                        </a:rPr>
                        <a:t>/Picante</a:t>
                      </a:r>
                    </a:p>
                  </a:txBody>
                  <a:tcPr marL="93472" marR="93472" marT="46455" marB="4645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Nausea/</a:t>
                      </a:r>
                      <a:r>
                        <a:rPr kumimoji="0" lang="en-US" sz="1200" b="0" i="0" u="none" strike="noStrike" cap="none" normalizeH="0" baseline="0" dirty="0" err="1">
                          <a:ln>
                            <a:noFill/>
                          </a:ln>
                          <a:solidFill>
                            <a:schemeClr val="tx1"/>
                          </a:solidFill>
                          <a:effectLst/>
                          <a:latin typeface="Arial" charset="0"/>
                        </a:rPr>
                        <a:t>Vómito</a:t>
                      </a:r>
                      <a:endParaRPr kumimoji="0" lang="en-US" sz="1200" b="0" i="0" u="none" strike="noStrike" cap="none" normalizeH="0" baseline="0" dirty="0">
                        <a:ln>
                          <a:noFill/>
                        </a:ln>
                        <a:solidFill>
                          <a:schemeClr val="tx1"/>
                        </a:solidFill>
                        <a:effectLst/>
                        <a:latin typeface="Arial" charset="0"/>
                      </a:endParaRPr>
                    </a:p>
                  </a:txBody>
                  <a:tcPr marL="93472" marR="93472" marT="46455" marB="4645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3097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Dulce/</a:t>
                      </a:r>
                      <a:r>
                        <a:rPr kumimoji="0" lang="en-US" sz="1200" b="0" i="0" u="none" strike="noStrike" cap="none" normalizeH="0" baseline="0" dirty="0" err="1">
                          <a:ln>
                            <a:noFill/>
                          </a:ln>
                          <a:solidFill>
                            <a:schemeClr val="tx1"/>
                          </a:solidFill>
                          <a:effectLst/>
                          <a:latin typeface="Arial" charset="0"/>
                        </a:rPr>
                        <a:t>Aromático</a:t>
                      </a:r>
                      <a:endParaRPr kumimoji="0" lang="en-US" sz="1200" b="0" i="0" u="none" strike="noStrike" cap="none" normalizeH="0" baseline="0" dirty="0">
                        <a:ln>
                          <a:noFill/>
                        </a:ln>
                        <a:solidFill>
                          <a:schemeClr val="tx1"/>
                        </a:solidFill>
                        <a:effectLst/>
                        <a:latin typeface="Arial" charset="0"/>
                      </a:endParaRPr>
                    </a:p>
                  </a:txBody>
                  <a:tcPr marL="93472" marR="93472" marT="46455" marB="4645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Dolor de </a:t>
                      </a:r>
                      <a:r>
                        <a:rPr kumimoji="0" lang="en-US" sz="1200" b="0" i="0" u="none" strike="noStrike" cap="none" normalizeH="0" baseline="0" dirty="0" err="1">
                          <a:ln>
                            <a:noFill/>
                          </a:ln>
                          <a:solidFill>
                            <a:schemeClr val="tx1"/>
                          </a:solidFill>
                          <a:effectLst/>
                          <a:latin typeface="Arial" charset="0"/>
                        </a:rPr>
                        <a:t>Cabeza</a:t>
                      </a:r>
                      <a:endParaRPr kumimoji="0" lang="en-US" sz="1200" b="0" i="0" u="none" strike="noStrike" cap="none" normalizeH="0" baseline="0" dirty="0">
                        <a:ln>
                          <a:noFill/>
                        </a:ln>
                        <a:solidFill>
                          <a:schemeClr val="tx1"/>
                        </a:solidFill>
                        <a:effectLst/>
                        <a:latin typeface="Arial" charset="0"/>
                      </a:endParaRPr>
                    </a:p>
                  </a:txBody>
                  <a:tcPr marL="93472" marR="93472" marT="46455" marB="4645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
        <p:nvSpPr>
          <p:cNvPr id="2" name="Rectangle 1">
            <a:extLst>
              <a:ext uri="{FF2B5EF4-FFF2-40B4-BE49-F238E27FC236}"/>
            </a:extLst>
          </p:cNvPr>
          <p:cNvSpPr/>
          <p:nvPr/>
        </p:nvSpPr>
        <p:spPr>
          <a:xfrm>
            <a:off x="722313" y="6546850"/>
            <a:ext cx="5137150" cy="1938338"/>
          </a:xfrm>
          <a:prstGeom prst="rect">
            <a:avLst/>
          </a:prstGeom>
        </p:spPr>
        <p:txBody>
          <a:bodyPr lIns="90663" tIns="45331" rIns="90663" bIns="45331">
            <a:spAutoFit/>
          </a:bodyPr>
          <a:lstStyle/>
          <a:p>
            <a:pPr>
              <a:defRPr/>
            </a:pPr>
            <a:r>
              <a:rPr lang="es-MX" sz="1200" b="1" dirty="0">
                <a:solidFill>
                  <a:srgbClr val="000000"/>
                </a:solidFill>
              </a:rPr>
              <a:t>Si una persona está inconsciente en un tanque</a:t>
            </a:r>
          </a:p>
          <a:p>
            <a:pPr>
              <a:defRPr/>
            </a:pPr>
            <a:endParaRPr lang="en-US" sz="1200" b="1" dirty="0">
              <a:solidFill>
                <a:srgbClr val="000000"/>
              </a:solidFill>
            </a:endParaRPr>
          </a:p>
          <a:p>
            <a:pPr marL="171450" indent="-171450">
              <a:buFont typeface="Arial" panose="020B0604020202020204" pitchFamily="34" charset="0"/>
              <a:buChar char="•"/>
              <a:defRPr/>
            </a:pPr>
            <a:r>
              <a:rPr lang="en-US" sz="1200" u="sng" dirty="0">
                <a:solidFill>
                  <a:srgbClr val="000000"/>
                </a:solidFill>
              </a:rPr>
              <a:t>NO ENTRE al </a:t>
            </a:r>
            <a:r>
              <a:rPr lang="en-US" sz="1200" u="sng" dirty="0" err="1">
                <a:solidFill>
                  <a:srgbClr val="000000"/>
                </a:solidFill>
              </a:rPr>
              <a:t>tanque</a:t>
            </a:r>
            <a:endParaRPr lang="es-MX" sz="1200" u="sng" dirty="0">
              <a:solidFill>
                <a:srgbClr val="000000"/>
              </a:solidFill>
            </a:endParaRPr>
          </a:p>
          <a:p>
            <a:pPr marL="628650" lvl="1" indent="-171450">
              <a:buFont typeface="Arial" panose="020B0604020202020204" pitchFamily="34" charset="0"/>
              <a:buChar char="•"/>
              <a:defRPr/>
            </a:pPr>
            <a:r>
              <a:rPr lang="es-MX" sz="1200" dirty="0">
                <a:solidFill>
                  <a:srgbClr val="000000"/>
                </a:solidFill>
              </a:rPr>
              <a:t>  Más rescatadores se convierten en la víctima.</a:t>
            </a:r>
          </a:p>
          <a:p>
            <a:pPr marL="628650" lvl="1" indent="-171450">
              <a:buFont typeface="Arial" panose="020B0604020202020204" pitchFamily="34" charset="0"/>
              <a:buChar char="•"/>
              <a:defRPr/>
            </a:pPr>
            <a:r>
              <a:rPr lang="es-MX" sz="1200" dirty="0">
                <a:solidFill>
                  <a:srgbClr val="000000"/>
                </a:solidFill>
              </a:rPr>
              <a:t>  75% de los rescatistas mueren</a:t>
            </a:r>
          </a:p>
          <a:p>
            <a:pPr marL="628650" lvl="1" indent="-171450">
              <a:buFont typeface="Arial" panose="020B0604020202020204" pitchFamily="34" charset="0"/>
              <a:buChar char="•"/>
              <a:defRPr/>
            </a:pPr>
            <a:r>
              <a:rPr lang="es-MX" sz="1200" dirty="0">
                <a:solidFill>
                  <a:srgbClr val="000000"/>
                </a:solidFill>
              </a:rPr>
              <a:t>  El 65% de ellos son supervisores.</a:t>
            </a:r>
          </a:p>
          <a:p>
            <a:pPr>
              <a:defRPr/>
            </a:pPr>
            <a:endParaRPr lang="es-MX" sz="1200" b="1" dirty="0">
              <a:solidFill>
                <a:srgbClr val="000000"/>
              </a:solidFill>
            </a:endParaRPr>
          </a:p>
          <a:p>
            <a:pPr algn="ctr">
              <a:defRPr/>
            </a:pPr>
            <a:r>
              <a:rPr lang="es-MX" sz="1200" b="1" dirty="0">
                <a:solidFill>
                  <a:srgbClr val="000000"/>
                </a:solidFill>
              </a:rPr>
              <a:t>Obtenga ayuda: TELÉFONO ROJO o # 3333 en la cubierta del buque </a:t>
            </a:r>
          </a:p>
          <a:p>
            <a:pPr algn="ctr">
              <a:defRPr/>
            </a:pPr>
            <a:r>
              <a:rPr lang="es-MX" sz="1200" b="1" dirty="0">
                <a:solidFill>
                  <a:srgbClr val="000000"/>
                </a:solidFill>
              </a:rPr>
              <a:t>Telefonear o encontrar un supervisor con un radio.</a:t>
            </a:r>
            <a:endParaRPr lang="en-US" sz="800" b="1" dirty="0">
              <a:solidFill>
                <a:srgbClr val="000000"/>
              </a:solidFill>
            </a:endParaRPr>
          </a:p>
          <a:p>
            <a:pPr algn="just">
              <a:spcAft>
                <a:spcPct val="50000"/>
              </a:spcAft>
              <a:buFontTx/>
              <a:buChar char="•"/>
              <a:defRPr/>
            </a:pPr>
            <a:endParaRPr lang="en-US" sz="1200" i="1" dirty="0">
              <a:solidFill>
                <a:srgbClr val="000000"/>
              </a:solidFill>
            </a:endParaRPr>
          </a:p>
        </p:txBody>
      </p:sp>
    </p:spTree>
    <p:extLst>
      <p:ext uri="{BB962C8B-B14F-4D97-AF65-F5344CB8AC3E}">
        <p14:creationId xmlns:p14="http://schemas.microsoft.com/office/powerpoint/2010/main" val="29243250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3561262C-E795-4D5F-B77C-D861140E2B3B}" type="slidenum">
              <a:rPr lang="en-US" altLang="en-US"/>
              <a:pPr>
                <a:spcBef>
                  <a:spcPct val="0"/>
                </a:spcBef>
              </a:pPr>
              <a:t>37</a:t>
            </a:fld>
            <a:endParaRPr lang="en-US" altLang="en-US"/>
          </a:p>
        </p:txBody>
      </p:sp>
      <p:sp>
        <p:nvSpPr>
          <p:cNvPr id="349187" name="Rectangle 2"/>
          <p:cNvSpPr>
            <a:spLocks noGrp="1" noRot="1" noChangeAspect="1" noChangeArrowheads="1" noTextEdit="1"/>
          </p:cNvSpPr>
          <p:nvPr>
            <p:ph type="sldImg"/>
          </p:nvPr>
        </p:nvSpPr>
        <p:spPr>
          <a:ln/>
        </p:spPr>
      </p:sp>
      <p:sp>
        <p:nvSpPr>
          <p:cNvPr id="513027" name="Rectangle 3">
            <a:extLst>
              <a:ext uri="{FF2B5EF4-FFF2-40B4-BE49-F238E27FC236}"/>
            </a:extLst>
          </p:cNvPr>
          <p:cNvSpPr>
            <a:spLocks noGrp="1" noChangeArrowheads="1"/>
          </p:cNvSpPr>
          <p:nvPr>
            <p:ph type="body" idx="1"/>
          </p:nvPr>
        </p:nvSpPr>
        <p:spPr>
          <a:xfrm>
            <a:off x="700088" y="4414838"/>
            <a:ext cx="5610225" cy="4414837"/>
          </a:xfrm>
          <a:ln/>
        </p:spPr>
        <p:txBody>
          <a:bodyPr/>
          <a:lstStyle/>
          <a:p>
            <a:pPr marL="232930" indent="-232930" algn="just">
              <a:lnSpc>
                <a:spcPct val="90000"/>
              </a:lnSpc>
              <a:spcAft>
                <a:spcPct val="30000"/>
              </a:spcAft>
              <a:defRPr/>
            </a:pPr>
            <a:r>
              <a:rPr lang="es-MX" b="1" dirty="0">
                <a:solidFill>
                  <a:srgbClr val="000000"/>
                </a:solidFill>
              </a:rPr>
              <a:t>Puntos Importantes</a:t>
            </a:r>
          </a:p>
          <a:p>
            <a:pPr marL="232930" indent="-232930" algn="just">
              <a:lnSpc>
                <a:spcPct val="90000"/>
              </a:lnSpc>
              <a:spcAft>
                <a:spcPct val="30000"/>
              </a:spcAft>
              <a:buFont typeface="Arial" panose="020B0604020202020204" pitchFamily="34" charset="0"/>
              <a:buChar char="•"/>
              <a:defRPr/>
            </a:pPr>
            <a:r>
              <a:rPr lang="es-MX" dirty="0">
                <a:solidFill>
                  <a:srgbClr val="000000"/>
                </a:solidFill>
              </a:rPr>
              <a:t>Compruebe la certificación del químico marino y el registro de pruebas. (Requerido para la entrada)</a:t>
            </a:r>
          </a:p>
          <a:p>
            <a:pPr marL="232930" indent="-232930" algn="just">
              <a:lnSpc>
                <a:spcPct val="90000"/>
              </a:lnSpc>
              <a:spcAft>
                <a:spcPct val="30000"/>
              </a:spcAft>
              <a:buFont typeface="Arial" panose="020B0604020202020204" pitchFamily="34" charset="0"/>
              <a:buChar char="•"/>
              <a:defRPr/>
            </a:pPr>
            <a:r>
              <a:rPr lang="es-MX" dirty="0">
                <a:solidFill>
                  <a:srgbClr val="000000"/>
                </a:solidFill>
              </a:rPr>
              <a:t>Verifique visualmente la entrada y todas las áreas dentro y adyacentes al espacio, consciente de los posibles peligros.</a:t>
            </a:r>
          </a:p>
          <a:p>
            <a:pPr marL="232930" indent="-232930" algn="just">
              <a:lnSpc>
                <a:spcPct val="90000"/>
              </a:lnSpc>
              <a:spcAft>
                <a:spcPct val="30000"/>
              </a:spcAft>
              <a:buFont typeface="Arial" panose="020B0604020202020204" pitchFamily="34" charset="0"/>
              <a:buChar char="•"/>
              <a:defRPr/>
            </a:pPr>
            <a:r>
              <a:rPr lang="es-MX" dirty="0">
                <a:solidFill>
                  <a:srgbClr val="000000"/>
                </a:solidFill>
              </a:rPr>
              <a:t>Asegurar una ventilación adecuada (trabajo en caliente)</a:t>
            </a:r>
          </a:p>
          <a:p>
            <a:pPr marL="232930" indent="-232930" algn="just">
              <a:lnSpc>
                <a:spcPct val="90000"/>
              </a:lnSpc>
              <a:spcAft>
                <a:spcPct val="30000"/>
              </a:spcAft>
              <a:buFont typeface="Arial" panose="020B0604020202020204" pitchFamily="34" charset="0"/>
              <a:buChar char="•"/>
              <a:defRPr/>
            </a:pPr>
            <a:r>
              <a:rPr lang="es-MX" dirty="0">
                <a:solidFill>
                  <a:srgbClr val="000000"/>
                </a:solidFill>
              </a:rPr>
              <a:t>Cuidado con el posible cambio de condiciones.</a:t>
            </a:r>
          </a:p>
          <a:p>
            <a:pPr marL="232930" indent="-232930" algn="just">
              <a:lnSpc>
                <a:spcPct val="90000"/>
              </a:lnSpc>
              <a:spcAft>
                <a:spcPct val="30000"/>
              </a:spcAft>
              <a:buFont typeface="Arial" panose="020B0604020202020204" pitchFamily="34" charset="0"/>
              <a:buChar char="•"/>
              <a:defRPr/>
            </a:pPr>
            <a:r>
              <a:rPr lang="es-MX" dirty="0">
                <a:solidFill>
                  <a:srgbClr val="000000"/>
                </a:solidFill>
              </a:rPr>
              <a:t>Cuidado con la posible exposición y la necesidad de auto-rescate.</a:t>
            </a:r>
          </a:p>
          <a:p>
            <a:pPr marL="232930" indent="-232930" algn="just">
              <a:lnSpc>
                <a:spcPct val="90000"/>
              </a:lnSpc>
              <a:spcAft>
                <a:spcPct val="30000"/>
              </a:spcAft>
              <a:buFont typeface="Arial" panose="020B0604020202020204" pitchFamily="34" charset="0"/>
              <a:buChar char="•"/>
              <a:defRPr/>
            </a:pPr>
            <a:r>
              <a:rPr lang="es-MX" dirty="0">
                <a:solidFill>
                  <a:srgbClr val="000000"/>
                </a:solidFill>
              </a:rPr>
              <a:t>Asegúrese de que todas las pantallas (</a:t>
            </a:r>
            <a:r>
              <a:rPr lang="es-MX" dirty="0" err="1">
                <a:solidFill>
                  <a:srgbClr val="000000"/>
                </a:solidFill>
              </a:rPr>
              <a:t>screens</a:t>
            </a:r>
            <a:r>
              <a:rPr lang="es-MX" dirty="0">
                <a:solidFill>
                  <a:srgbClr val="000000"/>
                </a:solidFill>
              </a:rPr>
              <a:t>) del tanque se mantengan cerradas en todo momento</a:t>
            </a:r>
          </a:p>
          <a:p>
            <a:pPr marL="232930" indent="-232930" algn="just">
              <a:lnSpc>
                <a:spcPct val="90000"/>
              </a:lnSpc>
              <a:spcAft>
                <a:spcPct val="30000"/>
              </a:spcAft>
              <a:buFont typeface="Arial" panose="020B0604020202020204" pitchFamily="34" charset="0"/>
              <a:buChar char="•"/>
              <a:defRPr/>
            </a:pPr>
            <a:r>
              <a:rPr lang="es-MX" dirty="0">
                <a:solidFill>
                  <a:srgbClr val="000000"/>
                </a:solidFill>
              </a:rPr>
              <a:t>Reportar cualquier cambio, incidente o accidente inmediatamente.</a:t>
            </a:r>
          </a:p>
          <a:p>
            <a:pPr marL="232930" indent="-232930" algn="just">
              <a:lnSpc>
                <a:spcPct val="90000"/>
              </a:lnSpc>
              <a:spcAft>
                <a:spcPct val="30000"/>
              </a:spcAft>
              <a:defRPr/>
            </a:pPr>
            <a:endParaRPr lang="es-MX" dirty="0">
              <a:solidFill>
                <a:srgbClr val="000000"/>
              </a:solidFill>
            </a:endParaRPr>
          </a:p>
          <a:p>
            <a:pPr marL="232930" indent="-232930" algn="just">
              <a:lnSpc>
                <a:spcPct val="90000"/>
              </a:lnSpc>
              <a:spcAft>
                <a:spcPct val="30000"/>
              </a:spcAft>
              <a:defRPr/>
            </a:pPr>
            <a:r>
              <a:rPr lang="es-MX" b="1" dirty="0">
                <a:solidFill>
                  <a:srgbClr val="000000"/>
                </a:solidFill>
              </a:rPr>
              <a:t>¡Pregúntese!</a:t>
            </a:r>
          </a:p>
          <a:p>
            <a:pPr marL="232930" indent="-232930" algn="just">
              <a:lnSpc>
                <a:spcPct val="90000"/>
              </a:lnSpc>
              <a:spcAft>
                <a:spcPct val="30000"/>
              </a:spcAft>
              <a:buFont typeface="Arial" panose="020B0604020202020204" pitchFamily="34" charset="0"/>
              <a:buChar char="•"/>
              <a:defRPr/>
            </a:pPr>
            <a:r>
              <a:rPr lang="es-MX" dirty="0">
                <a:solidFill>
                  <a:srgbClr val="000000"/>
                </a:solidFill>
              </a:rPr>
              <a:t>¿Donde estás trabajando?</a:t>
            </a:r>
          </a:p>
          <a:p>
            <a:pPr marL="232930" indent="-232930" algn="just">
              <a:lnSpc>
                <a:spcPct val="90000"/>
              </a:lnSpc>
              <a:spcAft>
                <a:spcPct val="30000"/>
              </a:spcAft>
              <a:buFont typeface="Arial" panose="020B0604020202020204" pitchFamily="34" charset="0"/>
              <a:buChar char="•"/>
              <a:defRPr/>
            </a:pPr>
            <a:r>
              <a:rPr lang="es-MX" dirty="0">
                <a:solidFill>
                  <a:srgbClr val="000000"/>
                </a:solidFill>
              </a:rPr>
              <a:t>¿Cómo llegaste allí?</a:t>
            </a:r>
          </a:p>
          <a:p>
            <a:pPr marL="232930" indent="-232930" algn="just">
              <a:lnSpc>
                <a:spcPct val="90000"/>
              </a:lnSpc>
              <a:spcAft>
                <a:spcPct val="30000"/>
              </a:spcAft>
              <a:buFont typeface="Arial" panose="020B0604020202020204" pitchFamily="34" charset="0"/>
              <a:buChar char="•"/>
              <a:defRPr/>
            </a:pPr>
            <a:r>
              <a:rPr lang="es-MX" dirty="0">
                <a:solidFill>
                  <a:srgbClr val="000000"/>
                </a:solidFill>
              </a:rPr>
              <a:t>¿Cuáles son los peligros?</a:t>
            </a:r>
          </a:p>
          <a:p>
            <a:pPr marL="232930" indent="-232930" algn="just">
              <a:lnSpc>
                <a:spcPct val="90000"/>
              </a:lnSpc>
              <a:spcAft>
                <a:spcPct val="30000"/>
              </a:spcAft>
              <a:buFont typeface="Arial" panose="020B0604020202020204" pitchFamily="34" charset="0"/>
              <a:buChar char="•"/>
              <a:defRPr/>
            </a:pPr>
            <a:r>
              <a:rPr lang="es-MX" dirty="0">
                <a:solidFill>
                  <a:srgbClr val="000000"/>
                </a:solidFill>
              </a:rPr>
              <a:t>¿Hay otras personas trabajando en el área?</a:t>
            </a:r>
            <a:endParaRPr lang="en-US" dirty="0">
              <a:solidFill>
                <a:srgbClr val="000000"/>
              </a:solidFill>
            </a:endParaRPr>
          </a:p>
          <a:p>
            <a:pPr marL="232930" indent="-232930" algn="just">
              <a:lnSpc>
                <a:spcPct val="90000"/>
              </a:lnSpc>
              <a:spcAft>
                <a:spcPct val="30000"/>
              </a:spcAft>
              <a:defRPr/>
            </a:pPr>
            <a:endParaRPr lang="en-US" dirty="0">
              <a:solidFill>
                <a:srgbClr val="000000"/>
              </a:solidFill>
              <a:effectLst>
                <a:outerShdw blurRad="38100" dist="38100" dir="2700000" algn="tl">
                  <a:srgbClr val="C0C0C0"/>
                </a:outerShdw>
              </a:effectLst>
            </a:endParaRPr>
          </a:p>
          <a:p>
            <a:pPr marL="232930" indent="-232930" algn="just">
              <a:lnSpc>
                <a:spcPct val="90000"/>
              </a:lnSpc>
              <a:spcAft>
                <a:spcPct val="30000"/>
              </a:spcAft>
              <a:defRPr/>
            </a:pPr>
            <a:endParaRPr lang="en-US" dirty="0">
              <a:solidFill>
                <a:srgbClr val="000000"/>
              </a:solidFill>
              <a:effectLst>
                <a:outerShdw blurRad="38100" dist="38100" dir="2700000" algn="tl">
                  <a:srgbClr val="C0C0C0"/>
                </a:outerShdw>
              </a:effectLst>
            </a:endParaRPr>
          </a:p>
          <a:p>
            <a:pPr marL="232930" indent="-232930" algn="just">
              <a:lnSpc>
                <a:spcPct val="90000"/>
              </a:lnSpc>
              <a:spcAft>
                <a:spcPct val="30000"/>
              </a:spcAft>
              <a:buFontTx/>
              <a:buChar char="•"/>
              <a:defRPr/>
            </a:pPr>
            <a:endParaRPr lang="en-US" dirty="0">
              <a:solidFill>
                <a:srgbClr val="000000"/>
              </a:solidFill>
              <a:effectLst>
                <a:outerShdw blurRad="38100" dist="38100" dir="2700000" algn="tl">
                  <a:srgbClr val="C0C0C0"/>
                </a:outerShdw>
              </a:effectLst>
            </a:endParaRPr>
          </a:p>
          <a:p>
            <a:pPr marL="232930" indent="-232930" algn="just">
              <a:lnSpc>
                <a:spcPct val="90000"/>
              </a:lnSpc>
              <a:spcAft>
                <a:spcPct val="30000"/>
              </a:spcAft>
              <a:defRPr/>
            </a:pPr>
            <a:endParaRPr lang="en-US" dirty="0">
              <a:solidFill>
                <a:srgbClr val="000000"/>
              </a:solidFill>
              <a:effectLst>
                <a:outerShdw blurRad="38100" dist="38100" dir="2700000" algn="tl">
                  <a:srgbClr val="C0C0C0"/>
                </a:outerShdw>
              </a:effectLst>
            </a:endParaRPr>
          </a:p>
          <a:p>
            <a:pPr marL="232930" indent="-232930" algn="just">
              <a:lnSpc>
                <a:spcPct val="90000"/>
              </a:lnSpc>
              <a:spcAft>
                <a:spcPct val="40000"/>
              </a:spcAft>
              <a:defRPr/>
            </a:pPr>
            <a:endParaRPr lang="en-US" dirty="0">
              <a:solidFill>
                <a:srgbClr val="000000"/>
              </a:solidFill>
            </a:endParaRPr>
          </a:p>
          <a:p>
            <a:pPr marL="232930" indent="-232930" algn="just">
              <a:lnSpc>
                <a:spcPct val="90000"/>
              </a:lnSpc>
              <a:spcAft>
                <a:spcPct val="50000"/>
              </a:spcAft>
              <a:defRPr/>
            </a:pPr>
            <a:endParaRPr lang="en-US" dirty="0"/>
          </a:p>
          <a:p>
            <a:pPr marL="232930" indent="-232930">
              <a:lnSpc>
                <a:spcPct val="90000"/>
              </a:lnSpc>
              <a:defRPr/>
            </a:pPr>
            <a:endParaRPr lang="en-US" dirty="0"/>
          </a:p>
        </p:txBody>
      </p:sp>
    </p:spTree>
    <p:extLst>
      <p:ext uri="{BB962C8B-B14F-4D97-AF65-F5344CB8AC3E}">
        <p14:creationId xmlns:p14="http://schemas.microsoft.com/office/powerpoint/2010/main" val="37884308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5013" indent="-280988">
              <a:spcBef>
                <a:spcPct val="30000"/>
              </a:spcBef>
              <a:defRPr sz="1200">
                <a:solidFill>
                  <a:schemeClr val="tx1"/>
                </a:solidFill>
                <a:latin typeface="Arial" pitchFamily="34" charset="0"/>
              </a:defRPr>
            </a:lvl2pPr>
            <a:lvl3pPr marL="1130300" indent="-223838">
              <a:spcBef>
                <a:spcPct val="30000"/>
              </a:spcBef>
              <a:defRPr sz="1200">
                <a:solidFill>
                  <a:schemeClr val="tx1"/>
                </a:solidFill>
                <a:latin typeface="Arial" pitchFamily="34" charset="0"/>
              </a:defRPr>
            </a:lvl3pPr>
            <a:lvl4pPr marL="1584325" indent="-223838">
              <a:spcBef>
                <a:spcPct val="30000"/>
              </a:spcBef>
              <a:defRPr sz="1200">
                <a:solidFill>
                  <a:schemeClr val="tx1"/>
                </a:solidFill>
                <a:latin typeface="Arial" pitchFamily="34" charset="0"/>
              </a:defRPr>
            </a:lvl4pPr>
            <a:lvl5pPr marL="2036763" indent="-223838">
              <a:spcBef>
                <a:spcPct val="30000"/>
              </a:spcBef>
              <a:defRPr sz="1200">
                <a:solidFill>
                  <a:schemeClr val="tx1"/>
                </a:solidFill>
                <a:latin typeface="Arial" pitchFamily="34" charset="0"/>
              </a:defRPr>
            </a:lvl5pPr>
            <a:lvl6pPr marL="2493963" indent="-223838" eaLnBrk="0" fontAlgn="base" hangingPunct="0">
              <a:spcBef>
                <a:spcPct val="30000"/>
              </a:spcBef>
              <a:spcAft>
                <a:spcPct val="0"/>
              </a:spcAft>
              <a:defRPr sz="1200">
                <a:solidFill>
                  <a:schemeClr val="tx1"/>
                </a:solidFill>
                <a:latin typeface="Arial" pitchFamily="34" charset="0"/>
              </a:defRPr>
            </a:lvl6pPr>
            <a:lvl7pPr marL="2951163" indent="-223838" eaLnBrk="0" fontAlgn="base" hangingPunct="0">
              <a:spcBef>
                <a:spcPct val="30000"/>
              </a:spcBef>
              <a:spcAft>
                <a:spcPct val="0"/>
              </a:spcAft>
              <a:defRPr sz="1200">
                <a:solidFill>
                  <a:schemeClr val="tx1"/>
                </a:solidFill>
                <a:latin typeface="Arial" pitchFamily="34" charset="0"/>
              </a:defRPr>
            </a:lvl7pPr>
            <a:lvl8pPr marL="3408363" indent="-223838" eaLnBrk="0" fontAlgn="base" hangingPunct="0">
              <a:spcBef>
                <a:spcPct val="30000"/>
              </a:spcBef>
              <a:spcAft>
                <a:spcPct val="0"/>
              </a:spcAft>
              <a:defRPr sz="1200">
                <a:solidFill>
                  <a:schemeClr val="tx1"/>
                </a:solidFill>
                <a:latin typeface="Arial" pitchFamily="34" charset="0"/>
              </a:defRPr>
            </a:lvl8pPr>
            <a:lvl9pPr marL="3865563" indent="-223838" eaLnBrk="0" fontAlgn="base" hangingPunct="0">
              <a:spcBef>
                <a:spcPct val="30000"/>
              </a:spcBef>
              <a:spcAft>
                <a:spcPct val="0"/>
              </a:spcAft>
              <a:defRPr sz="1200">
                <a:solidFill>
                  <a:schemeClr val="tx1"/>
                </a:solidFill>
                <a:latin typeface="Arial" pitchFamily="34" charset="0"/>
              </a:defRPr>
            </a:lvl9pPr>
          </a:lstStyle>
          <a:p>
            <a:pPr>
              <a:spcBef>
                <a:spcPct val="0"/>
              </a:spcBef>
            </a:pPr>
            <a:fld id="{FAC55266-36A9-4231-BAB0-09F2B2DEF83A}" type="slidenum">
              <a:rPr lang="en-US" altLang="en-US"/>
              <a:pPr>
                <a:spcBef>
                  <a:spcPct val="0"/>
                </a:spcBef>
              </a:pPr>
              <a:t>38</a:t>
            </a:fld>
            <a:endParaRPr lang="en-US" altLang="en-US"/>
          </a:p>
        </p:txBody>
      </p:sp>
      <p:sp>
        <p:nvSpPr>
          <p:cNvPr id="351235" name="Rectangle 7"/>
          <p:cNvSpPr txBox="1">
            <a:spLocks noGrp="1" noChangeArrowheads="1"/>
          </p:cNvSpPr>
          <p:nvPr/>
        </p:nvSpPr>
        <p:spPr bwMode="auto">
          <a:xfrm>
            <a:off x="3971925" y="8829675"/>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D84E1AC-13A3-4155-9C47-A08F023E465C}" type="slidenum">
              <a:rPr lang="en-US" altLang="en-US"/>
              <a:pPr algn="r" eaLnBrk="1" hangingPunct="1">
                <a:spcBef>
                  <a:spcPct val="0"/>
                </a:spcBef>
              </a:pPr>
              <a:t>38</a:t>
            </a:fld>
            <a:endParaRPr lang="en-US" altLang="en-US"/>
          </a:p>
        </p:txBody>
      </p:sp>
      <p:sp>
        <p:nvSpPr>
          <p:cNvPr id="351236" name="Rectangle 2"/>
          <p:cNvSpPr>
            <a:spLocks noGrp="1" noRot="1" noChangeAspect="1" noChangeArrowheads="1" noTextEdit="1"/>
          </p:cNvSpPr>
          <p:nvPr>
            <p:ph type="sldImg"/>
          </p:nvPr>
        </p:nvSpPr>
        <p:spPr>
          <a:ln/>
        </p:spPr>
      </p:sp>
      <p:sp>
        <p:nvSpPr>
          <p:cNvPr id="3512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smtClean="0">
                <a:latin typeface="Arial" pitchFamily="34" charset="0"/>
              </a:rPr>
              <a:t>Para cada siguiente declaración circule V para Verdadero o F para Falso.</a:t>
            </a:r>
            <a:endParaRPr lang="en-US" altLang="en-US" b="1" dirty="0" smtClean="0">
              <a:latin typeface="Arial" pitchFamily="34" charset="0"/>
            </a:endParaRPr>
          </a:p>
        </p:txBody>
      </p:sp>
      <p:graphicFrame>
        <p:nvGraphicFramePr>
          <p:cNvPr id="515077" name="Group 5">
            <a:extLst>
              <a:ext uri="{FF2B5EF4-FFF2-40B4-BE49-F238E27FC236}"/>
            </a:extLst>
          </p:cNvPr>
          <p:cNvGraphicFramePr>
            <a:graphicFrameLocks noGrp="1"/>
          </p:cNvGraphicFramePr>
          <p:nvPr/>
        </p:nvGraphicFramePr>
        <p:xfrm>
          <a:off x="700088" y="4957763"/>
          <a:ext cx="5532437" cy="2670176"/>
        </p:xfrm>
        <a:graphic>
          <a:graphicData uri="http://schemas.openxmlformats.org/drawingml/2006/table">
            <a:tbl>
              <a:tblPr/>
              <a:tblGrid>
                <a:gridCol w="311688">
                  <a:extLst>
                    <a:ext uri="{9D8B030D-6E8A-4147-A177-3AD203B41FA5}"/>
                  </a:extLst>
                </a:gridCol>
                <a:gridCol w="311688">
                  <a:extLst>
                    <a:ext uri="{9D8B030D-6E8A-4147-A177-3AD203B41FA5}"/>
                  </a:extLst>
                </a:gridCol>
                <a:gridCol w="4909061">
                  <a:extLst>
                    <a:ext uri="{9D8B030D-6E8A-4147-A177-3AD203B41FA5}"/>
                  </a:extLst>
                </a:gridCol>
              </a:tblGrid>
              <a:tr h="4457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V</a:t>
                      </a:r>
                    </a:p>
                  </a:txBody>
                  <a:tcPr marL="93507" marR="93507" marT="46459" marB="4645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F</a:t>
                      </a:r>
                    </a:p>
                  </a:txBody>
                  <a:tcPr marL="93507" marR="93507" marT="46459" marB="464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dirty="0">
                          <a:ln>
                            <a:noFill/>
                          </a:ln>
                          <a:solidFill>
                            <a:schemeClr val="tx1"/>
                          </a:solidFill>
                          <a:effectLst/>
                          <a:latin typeface="Arial" charset="0"/>
                        </a:rPr>
                        <a:t>Un espacio puede estar inerte intencionalmente o no.</a:t>
                      </a:r>
                      <a:endParaRPr kumimoji="0" lang="en-US" sz="1200" b="0" i="0" u="none" strike="noStrike" cap="none" normalizeH="0" baseline="0" dirty="0">
                        <a:ln>
                          <a:noFill/>
                        </a:ln>
                        <a:solidFill>
                          <a:schemeClr val="tx1"/>
                        </a:solidFill>
                        <a:effectLst/>
                        <a:latin typeface="Arial" charset="0"/>
                      </a:endParaRPr>
                    </a:p>
                  </a:txBody>
                  <a:tcPr marL="93507" marR="93507" marT="46459" marB="4645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656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V</a:t>
                      </a:r>
                    </a:p>
                  </a:txBody>
                  <a:tcPr marL="93507" marR="93507" marT="46459" marB="4645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F</a:t>
                      </a:r>
                    </a:p>
                  </a:txBody>
                  <a:tcPr marL="93507" marR="93507" marT="46459" marB="464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dirty="0">
                          <a:ln>
                            <a:noFill/>
                          </a:ln>
                          <a:solidFill>
                            <a:schemeClr val="tx1"/>
                          </a:solidFill>
                          <a:effectLst/>
                          <a:latin typeface="Arial" charset="0"/>
                        </a:rPr>
                        <a:t>La misma certificación inicial de un espacio confinado puede ser realizada por un químico marino o una persona competente, independientemente del tipo de trabajo que se realice.</a:t>
                      </a:r>
                      <a:endParaRPr kumimoji="0" lang="en-US" sz="1200" b="0" i="0" u="none" strike="noStrike" cap="none" normalizeH="0" baseline="0" dirty="0">
                        <a:ln>
                          <a:noFill/>
                        </a:ln>
                        <a:solidFill>
                          <a:schemeClr val="tx1"/>
                        </a:solidFill>
                        <a:effectLst/>
                        <a:latin typeface="Arial" charset="0"/>
                      </a:endParaRPr>
                    </a:p>
                  </a:txBody>
                  <a:tcPr marL="93507" marR="93507" marT="46459" marB="4645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41277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V</a:t>
                      </a:r>
                    </a:p>
                  </a:txBody>
                  <a:tcPr marL="93507" marR="93507" marT="46459" marB="4645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F</a:t>
                      </a:r>
                    </a:p>
                  </a:txBody>
                  <a:tcPr marL="93507" marR="93507" marT="46459" marB="464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dirty="0">
                          <a:ln>
                            <a:noFill/>
                          </a:ln>
                          <a:solidFill>
                            <a:schemeClr val="tx1"/>
                          </a:solidFill>
                          <a:effectLst/>
                          <a:latin typeface="Arial" charset="0"/>
                        </a:rPr>
                        <a:t>Los registros de actualización se actualizan al menos cada 24 horas.</a:t>
                      </a:r>
                      <a:endParaRPr kumimoji="0" lang="en-US" sz="1200" b="0" i="0" u="none" strike="noStrike" cap="none" normalizeH="0" baseline="0" dirty="0">
                        <a:ln>
                          <a:noFill/>
                        </a:ln>
                        <a:solidFill>
                          <a:schemeClr val="tx1"/>
                        </a:solidFill>
                        <a:effectLst/>
                        <a:latin typeface="Arial" charset="0"/>
                      </a:endParaRPr>
                    </a:p>
                  </a:txBody>
                  <a:tcPr marL="93507" marR="93507" marT="46459" marB="4645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45869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V</a:t>
                      </a:r>
                    </a:p>
                  </a:txBody>
                  <a:tcPr marL="93507" marR="93507" marT="46459" marB="4645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F</a:t>
                      </a:r>
                    </a:p>
                  </a:txBody>
                  <a:tcPr marL="93507" marR="93507" marT="46459" marB="464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Un </a:t>
                      </a:r>
                      <a:r>
                        <a:rPr kumimoji="0" lang="en-US" sz="1200" b="0" i="0" u="none" strike="noStrike" cap="none" normalizeH="0" baseline="0" dirty="0" err="1">
                          <a:ln>
                            <a:noFill/>
                          </a:ln>
                          <a:solidFill>
                            <a:schemeClr val="tx1"/>
                          </a:solidFill>
                          <a:effectLst/>
                          <a:latin typeface="Arial" charset="0"/>
                        </a:rPr>
                        <a:t>armario</a:t>
                      </a:r>
                      <a:r>
                        <a:rPr kumimoji="0" lang="en-US" sz="1200" b="0" i="0" u="none" strike="noStrike" cap="none" normalizeH="0" baseline="0" dirty="0">
                          <a:ln>
                            <a:noFill/>
                          </a:ln>
                          <a:solidFill>
                            <a:schemeClr val="tx1"/>
                          </a:solidFill>
                          <a:effectLst/>
                          <a:latin typeface="Arial" charset="0"/>
                        </a:rPr>
                        <a:t> de la </a:t>
                      </a:r>
                      <a:r>
                        <a:rPr kumimoji="0" lang="en-US" sz="1200" b="0" i="0" u="none" strike="noStrike" cap="none" normalizeH="0" baseline="0" dirty="0" err="1">
                          <a:ln>
                            <a:noFill/>
                          </a:ln>
                          <a:solidFill>
                            <a:schemeClr val="tx1"/>
                          </a:solidFill>
                          <a:effectLst/>
                          <a:latin typeface="Arial" charset="0"/>
                        </a:rPr>
                        <a:t>cadena</a:t>
                      </a:r>
                      <a:r>
                        <a:rPr kumimoji="0" lang="en-US" sz="1200" b="0" i="0" u="none" strike="noStrike" cap="none" normalizeH="0" baseline="0" dirty="0">
                          <a:ln>
                            <a:noFill/>
                          </a:ln>
                          <a:solidFill>
                            <a:schemeClr val="tx1"/>
                          </a:solidFill>
                          <a:effectLst/>
                          <a:latin typeface="Arial" charset="0"/>
                        </a:rPr>
                        <a:t> del </a:t>
                      </a:r>
                      <a:r>
                        <a:rPr kumimoji="0" lang="en-US" sz="1200" b="0" i="0" u="none" strike="noStrike" cap="none" normalizeH="0" baseline="0" dirty="0" err="1">
                          <a:ln>
                            <a:noFill/>
                          </a:ln>
                          <a:solidFill>
                            <a:schemeClr val="tx1"/>
                          </a:solidFill>
                          <a:effectLst/>
                          <a:latin typeface="Arial" charset="0"/>
                        </a:rPr>
                        <a:t>ancla</a:t>
                      </a:r>
                      <a:r>
                        <a:rPr kumimoji="0" lang="en-US" sz="1200" b="0" i="0" u="none" strike="noStrike" cap="none" normalizeH="0" baseline="0" dirty="0">
                          <a:ln>
                            <a:noFill/>
                          </a:ln>
                          <a:solidFill>
                            <a:schemeClr val="tx1"/>
                          </a:solidFill>
                          <a:effectLst/>
                          <a:latin typeface="Arial" charset="0"/>
                        </a:rPr>
                        <a:t> se </a:t>
                      </a:r>
                      <a:r>
                        <a:rPr kumimoji="0" lang="en-US" sz="1200" b="0" i="0" u="none" strike="noStrike" cap="none" normalizeH="0" baseline="0" dirty="0" err="1">
                          <a:ln>
                            <a:noFill/>
                          </a:ln>
                          <a:solidFill>
                            <a:schemeClr val="tx1"/>
                          </a:solidFill>
                          <a:effectLst/>
                          <a:latin typeface="Arial" charset="0"/>
                        </a:rPr>
                        <a:t>considera</a:t>
                      </a:r>
                      <a:r>
                        <a:rPr kumimoji="0" lang="en-US" sz="1200" b="0" i="0" u="none" strike="noStrike" cap="none" normalizeH="0" baseline="0" dirty="0">
                          <a:ln>
                            <a:noFill/>
                          </a:ln>
                          <a:solidFill>
                            <a:schemeClr val="tx1"/>
                          </a:solidFill>
                          <a:effectLst/>
                          <a:latin typeface="Arial" charset="0"/>
                        </a:rPr>
                        <a:t> un </a:t>
                      </a:r>
                      <a:r>
                        <a:rPr kumimoji="0" lang="en-US" sz="1200" b="0" i="0" u="none" strike="noStrike" cap="none" normalizeH="0" baseline="0" dirty="0" err="1">
                          <a:ln>
                            <a:noFill/>
                          </a:ln>
                          <a:solidFill>
                            <a:schemeClr val="tx1"/>
                          </a:solidFill>
                          <a:effectLst/>
                          <a:latin typeface="Arial" charset="0"/>
                        </a:rPr>
                        <a:t>espacio</a:t>
                      </a:r>
                      <a:r>
                        <a:rPr kumimoji="0" lang="en-US" sz="1200" b="0" i="0" u="none" strike="noStrike" cap="none" normalizeH="0" baseline="0" dirty="0">
                          <a:ln>
                            <a:noFill/>
                          </a:ln>
                          <a:solidFill>
                            <a:schemeClr val="tx1"/>
                          </a:solidFill>
                          <a:effectLst/>
                          <a:latin typeface="Arial" charset="0"/>
                        </a:rPr>
                        <a:t> </a:t>
                      </a:r>
                      <a:r>
                        <a:rPr kumimoji="0" lang="en-US" sz="1200" b="0" i="0" u="none" strike="noStrike" cap="none" normalizeH="0" baseline="0" dirty="0" err="1">
                          <a:ln>
                            <a:noFill/>
                          </a:ln>
                          <a:solidFill>
                            <a:schemeClr val="tx1"/>
                          </a:solidFill>
                          <a:effectLst/>
                          <a:latin typeface="Arial" charset="0"/>
                        </a:rPr>
                        <a:t>confinado</a:t>
                      </a:r>
                      <a:r>
                        <a:rPr kumimoji="0" lang="en-US" sz="1200" b="0" i="0" u="none" strike="noStrike" cap="none" normalizeH="0" baseline="0" dirty="0">
                          <a:ln>
                            <a:noFill/>
                          </a:ln>
                          <a:solidFill>
                            <a:schemeClr val="tx1"/>
                          </a:solidFill>
                          <a:effectLst/>
                          <a:latin typeface="Arial" charset="0"/>
                        </a:rPr>
                        <a:t>.</a:t>
                      </a:r>
                    </a:p>
                  </a:txBody>
                  <a:tcPr marL="93507" marR="93507" marT="46459" marB="4645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6969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V</a:t>
                      </a:r>
                    </a:p>
                  </a:txBody>
                  <a:tcPr marL="93507" marR="93507" marT="46459" marB="4645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F</a:t>
                      </a:r>
                    </a:p>
                  </a:txBody>
                  <a:tcPr marL="93507" marR="93507" marT="46459" marB="464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dirty="0">
                          <a:ln>
                            <a:noFill/>
                          </a:ln>
                          <a:solidFill>
                            <a:schemeClr val="tx1"/>
                          </a:solidFill>
                          <a:effectLst/>
                          <a:latin typeface="Arial" charset="0"/>
                        </a:rPr>
                        <a:t>Si un trabajador está inconsciente en un tanque, debe ir tras él inmediatamente para salvar su vida.</a:t>
                      </a:r>
                      <a:endParaRPr kumimoji="0" lang="en-US" sz="1200" b="0" i="0" u="none" strike="noStrike" cap="none" normalizeH="0" baseline="0" dirty="0">
                        <a:ln>
                          <a:noFill/>
                        </a:ln>
                        <a:solidFill>
                          <a:schemeClr val="tx1"/>
                        </a:solidFill>
                        <a:effectLst/>
                        <a:latin typeface="Arial" charset="0"/>
                      </a:endParaRPr>
                    </a:p>
                  </a:txBody>
                  <a:tcPr marL="93507" marR="93507" marT="46459" marB="4645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Tree>
    <p:extLst>
      <p:ext uri="{BB962C8B-B14F-4D97-AF65-F5344CB8AC3E}">
        <p14:creationId xmlns:p14="http://schemas.microsoft.com/office/powerpoint/2010/main" val="2378172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35013" indent="-280988">
              <a:spcBef>
                <a:spcPct val="30000"/>
              </a:spcBef>
              <a:defRPr sz="1200">
                <a:solidFill>
                  <a:schemeClr val="tx1"/>
                </a:solidFill>
                <a:latin typeface="Arial" panose="020B0604020202020204" pitchFamily="34" charset="0"/>
              </a:defRPr>
            </a:lvl2pPr>
            <a:lvl3pPr marL="1130300" indent="-223838">
              <a:spcBef>
                <a:spcPct val="30000"/>
              </a:spcBef>
              <a:defRPr sz="1200">
                <a:solidFill>
                  <a:schemeClr val="tx1"/>
                </a:solidFill>
                <a:latin typeface="Arial" panose="020B0604020202020204" pitchFamily="34" charset="0"/>
              </a:defRPr>
            </a:lvl3pPr>
            <a:lvl4pPr marL="1584325" indent="-223838">
              <a:spcBef>
                <a:spcPct val="30000"/>
              </a:spcBef>
              <a:defRPr sz="1200">
                <a:solidFill>
                  <a:schemeClr val="tx1"/>
                </a:solidFill>
                <a:latin typeface="Arial" panose="020B0604020202020204" pitchFamily="34" charset="0"/>
              </a:defRPr>
            </a:lvl4pPr>
            <a:lvl5pPr marL="2036763" indent="-223838">
              <a:spcBef>
                <a:spcPct val="30000"/>
              </a:spcBef>
              <a:defRPr sz="1200">
                <a:solidFill>
                  <a:schemeClr val="tx1"/>
                </a:solidFill>
                <a:latin typeface="Arial" panose="020B0604020202020204" pitchFamily="34" charset="0"/>
              </a:defRPr>
            </a:lvl5pPr>
            <a:lvl6pPr marL="2493963" indent="-223838" eaLnBrk="0" fontAlgn="base" hangingPunct="0">
              <a:spcBef>
                <a:spcPct val="30000"/>
              </a:spcBef>
              <a:spcAft>
                <a:spcPct val="0"/>
              </a:spcAft>
              <a:defRPr sz="1200">
                <a:solidFill>
                  <a:schemeClr val="tx1"/>
                </a:solidFill>
                <a:latin typeface="Arial" panose="020B0604020202020204" pitchFamily="34" charset="0"/>
              </a:defRPr>
            </a:lvl6pPr>
            <a:lvl7pPr marL="2951163" indent="-223838" eaLnBrk="0" fontAlgn="base" hangingPunct="0">
              <a:spcBef>
                <a:spcPct val="30000"/>
              </a:spcBef>
              <a:spcAft>
                <a:spcPct val="0"/>
              </a:spcAft>
              <a:defRPr sz="1200">
                <a:solidFill>
                  <a:schemeClr val="tx1"/>
                </a:solidFill>
                <a:latin typeface="Arial" panose="020B0604020202020204" pitchFamily="34" charset="0"/>
              </a:defRPr>
            </a:lvl7pPr>
            <a:lvl8pPr marL="3408363" indent="-223838" eaLnBrk="0" fontAlgn="base" hangingPunct="0">
              <a:spcBef>
                <a:spcPct val="30000"/>
              </a:spcBef>
              <a:spcAft>
                <a:spcPct val="0"/>
              </a:spcAft>
              <a:defRPr sz="1200">
                <a:solidFill>
                  <a:schemeClr val="tx1"/>
                </a:solidFill>
                <a:latin typeface="Arial" panose="020B0604020202020204" pitchFamily="34" charset="0"/>
              </a:defRPr>
            </a:lvl8pPr>
            <a:lvl9pPr marL="3865563" indent="-2238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37C246B-D9F1-47E0-BF64-CE95B3A095C8}" type="slidenum">
              <a:rPr lang="en-US" altLang="en-US" smtClean="0"/>
              <a:pPr>
                <a:spcBef>
                  <a:spcPct val="0"/>
                </a:spcBef>
              </a:pPr>
              <a:t>4</a:t>
            </a:fld>
            <a:endParaRPr lang="en-US" altLang="en-US" smtClean="0"/>
          </a:p>
        </p:txBody>
      </p:sp>
      <p:sp>
        <p:nvSpPr>
          <p:cNvPr id="33795" name="Rectangle 2"/>
          <p:cNvSpPr>
            <a:spLocks noGrp="1" noRot="1" noChangeAspect="1" noChangeArrowheads="1" noTextEdit="1"/>
          </p:cNvSpPr>
          <p:nvPr>
            <p:ph type="sldImg"/>
          </p:nvPr>
        </p:nvSpPr>
        <p:spPr>
          <a:xfrm>
            <a:off x="1238250" y="739775"/>
            <a:ext cx="4533900" cy="3402013"/>
          </a:xfrm>
          <a:ln/>
        </p:spPr>
      </p:sp>
      <p:sp>
        <p:nvSpPr>
          <p:cNvPr id="33796" name="Rectangle 3"/>
          <p:cNvSpPr>
            <a:spLocks noGrp="1" noChangeArrowheads="1"/>
          </p:cNvSpPr>
          <p:nvPr>
            <p:ph type="body" idx="1"/>
          </p:nvPr>
        </p:nvSpPr>
        <p:spPr>
          <a:xfrm>
            <a:off x="933450" y="4413250"/>
            <a:ext cx="5454650" cy="386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n-US" b="1" smtClean="0">
                <a:latin typeface="Arial" panose="020B0604020202020204" pitchFamily="34" charset="0"/>
              </a:rPr>
              <a:t>Contenido de Oxígeno </a:t>
            </a:r>
            <a:r>
              <a:rPr lang="es-MX" altLang="en-US" smtClean="0">
                <a:latin typeface="Arial" panose="020B0604020202020204" pitchFamily="34" charset="0"/>
              </a:rPr>
              <a:t>(1915.12) (8 CCR 8355)</a:t>
            </a:r>
          </a:p>
          <a:p>
            <a:pPr>
              <a:buFontTx/>
              <a:buChar char="•"/>
            </a:pPr>
            <a:r>
              <a:rPr lang="es-MX" altLang="en-US" smtClean="0">
                <a:latin typeface="Arial" panose="020B0604020202020204" pitchFamily="34" charset="0"/>
              </a:rPr>
              <a:t>Los espacios deben ser inspeccionados visualmente y probados por una persona competente para determinar el contenido de oxígeno de la atmósfera antes de la entrada inicial en el espacio por parte de un empleado. Deben asegurarse de eliminar los peligros causados por:</a:t>
            </a:r>
          </a:p>
          <a:p>
            <a:pPr>
              <a:buFontTx/>
              <a:buChar char="•"/>
            </a:pPr>
            <a:endParaRPr lang="es-MX" altLang="en-US" smtClean="0">
              <a:latin typeface="Arial" panose="020B0604020202020204" pitchFamily="34" charset="0"/>
            </a:endParaRPr>
          </a:p>
          <a:p>
            <a:pPr>
              <a:buFontTx/>
              <a:buChar char="•"/>
            </a:pPr>
            <a:r>
              <a:rPr lang="es-MX" altLang="en-US" smtClean="0">
                <a:latin typeface="Arial" panose="020B0604020202020204" pitchFamily="34" charset="0"/>
              </a:rPr>
              <a:t>  Espacios sellados, recubiertos y cerrados y espacios no ventilados recién pintados</a:t>
            </a:r>
          </a:p>
          <a:p>
            <a:pPr>
              <a:buFontTx/>
              <a:buChar char="•"/>
            </a:pPr>
            <a:r>
              <a:rPr lang="es-MX" altLang="en-US" smtClean="0">
                <a:latin typeface="Arial" panose="020B0604020202020204" pitchFamily="34" charset="0"/>
              </a:rPr>
              <a:t>  Espacios adyacentes, que contienen o contienen líquidos o gases combustibles o inflamables</a:t>
            </a:r>
          </a:p>
          <a:p>
            <a:pPr>
              <a:buFontTx/>
              <a:buChar char="•"/>
            </a:pPr>
            <a:endParaRPr lang="es-MX" altLang="en-US" smtClean="0">
              <a:latin typeface="Arial" panose="020B0604020202020204" pitchFamily="34" charset="0"/>
            </a:endParaRPr>
          </a:p>
          <a:p>
            <a:pPr>
              <a:buFontTx/>
              <a:buChar char="•"/>
            </a:pPr>
            <a:r>
              <a:rPr lang="es-MX" altLang="en-US" smtClean="0">
                <a:latin typeface="Arial" panose="020B0604020202020204" pitchFamily="34" charset="0"/>
              </a:rPr>
              <a:t>  Espacios y espacios adyacentes que contienen o han contenido líquidos, gases o sólidos que son tóxicos, corrosivos o irritantes</a:t>
            </a:r>
          </a:p>
          <a:p>
            <a:pPr>
              <a:buFontTx/>
              <a:buChar char="•"/>
            </a:pPr>
            <a:r>
              <a:rPr lang="es-MX" altLang="en-US" smtClean="0">
                <a:latin typeface="Arial" panose="020B0604020202020204" pitchFamily="34" charset="0"/>
              </a:rPr>
              <a:t>  Espacios y espacios adyacentes que hayan sido fumigados.</a:t>
            </a:r>
          </a:p>
          <a:p>
            <a:pPr>
              <a:buFontTx/>
              <a:buChar char="•"/>
            </a:pPr>
            <a:endParaRPr lang="es-MX" altLang="en-US" smtClean="0">
              <a:latin typeface="Arial" panose="020B0604020202020204" pitchFamily="34" charset="0"/>
            </a:endParaRPr>
          </a:p>
          <a:p>
            <a:pPr>
              <a:buFontTx/>
              <a:buChar char="•"/>
            </a:pPr>
            <a:r>
              <a:rPr lang="es-MX" altLang="en-US" smtClean="0">
                <a:latin typeface="Arial" panose="020B0604020202020204" pitchFamily="34" charset="0"/>
              </a:rPr>
              <a:t>  Espacios que contienen materiales o residuos de materiales que crean una atmósfera deficiente de oxígeno.</a:t>
            </a:r>
            <a:endParaRPr lang="en-US" altLang="en-US" smtClean="0">
              <a:latin typeface="Arial" panose="020B0604020202020204" pitchFamily="34" charset="0"/>
            </a:endParaRPr>
          </a:p>
        </p:txBody>
      </p:sp>
    </p:spTree>
    <p:extLst>
      <p:ext uri="{BB962C8B-B14F-4D97-AF65-F5344CB8AC3E}">
        <p14:creationId xmlns:p14="http://schemas.microsoft.com/office/powerpoint/2010/main" val="678553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6600" indent="-282575">
              <a:spcBef>
                <a:spcPct val="30000"/>
              </a:spcBef>
              <a:defRPr sz="1200">
                <a:solidFill>
                  <a:schemeClr val="tx1"/>
                </a:solidFill>
                <a:latin typeface="Arial" pitchFamily="34" charset="0"/>
              </a:defRPr>
            </a:lvl2pPr>
            <a:lvl3pPr marL="1131888" indent="-225425">
              <a:spcBef>
                <a:spcPct val="30000"/>
              </a:spcBef>
              <a:defRPr sz="1200">
                <a:solidFill>
                  <a:schemeClr val="tx1"/>
                </a:solidFill>
                <a:latin typeface="Arial" pitchFamily="34" charset="0"/>
              </a:defRPr>
            </a:lvl3pPr>
            <a:lvl4pPr marL="1585913" indent="-225425">
              <a:spcBef>
                <a:spcPct val="30000"/>
              </a:spcBef>
              <a:defRPr sz="1200">
                <a:solidFill>
                  <a:schemeClr val="tx1"/>
                </a:solidFill>
                <a:latin typeface="Arial" pitchFamily="34" charset="0"/>
              </a:defRPr>
            </a:lvl4pPr>
            <a:lvl5pPr marL="2038350" indent="-225425">
              <a:spcBef>
                <a:spcPct val="30000"/>
              </a:spcBef>
              <a:defRPr sz="1200">
                <a:solidFill>
                  <a:schemeClr val="tx1"/>
                </a:solidFill>
                <a:latin typeface="Arial" pitchFamily="34" charset="0"/>
              </a:defRPr>
            </a:lvl5pPr>
            <a:lvl6pPr marL="2495550" indent="-225425" eaLnBrk="0" fontAlgn="base" hangingPunct="0">
              <a:spcBef>
                <a:spcPct val="30000"/>
              </a:spcBef>
              <a:spcAft>
                <a:spcPct val="0"/>
              </a:spcAft>
              <a:defRPr sz="1200">
                <a:solidFill>
                  <a:schemeClr val="tx1"/>
                </a:solidFill>
                <a:latin typeface="Arial" pitchFamily="34" charset="0"/>
              </a:defRPr>
            </a:lvl6pPr>
            <a:lvl7pPr marL="2952750" indent="-225425" eaLnBrk="0" fontAlgn="base" hangingPunct="0">
              <a:spcBef>
                <a:spcPct val="30000"/>
              </a:spcBef>
              <a:spcAft>
                <a:spcPct val="0"/>
              </a:spcAft>
              <a:defRPr sz="1200">
                <a:solidFill>
                  <a:schemeClr val="tx1"/>
                </a:solidFill>
                <a:latin typeface="Arial" pitchFamily="34" charset="0"/>
              </a:defRPr>
            </a:lvl7pPr>
            <a:lvl8pPr marL="3409950" indent="-225425" eaLnBrk="0" fontAlgn="base" hangingPunct="0">
              <a:spcBef>
                <a:spcPct val="30000"/>
              </a:spcBef>
              <a:spcAft>
                <a:spcPct val="0"/>
              </a:spcAft>
              <a:defRPr sz="1200">
                <a:solidFill>
                  <a:schemeClr val="tx1"/>
                </a:solidFill>
                <a:latin typeface="Arial" pitchFamily="34" charset="0"/>
              </a:defRPr>
            </a:lvl8pPr>
            <a:lvl9pPr marL="3867150" indent="-225425" eaLnBrk="0" fontAlgn="base" hangingPunct="0">
              <a:spcBef>
                <a:spcPct val="30000"/>
              </a:spcBef>
              <a:spcAft>
                <a:spcPct val="0"/>
              </a:spcAft>
              <a:defRPr sz="1200">
                <a:solidFill>
                  <a:schemeClr val="tx1"/>
                </a:solidFill>
                <a:latin typeface="Arial" pitchFamily="34" charset="0"/>
              </a:defRPr>
            </a:lvl9pPr>
          </a:lstStyle>
          <a:p>
            <a:pPr>
              <a:spcBef>
                <a:spcPct val="0"/>
              </a:spcBef>
            </a:pPr>
            <a:fld id="{A219B69F-009B-49E7-B2C0-44D9C36592C7}" type="slidenum">
              <a:rPr lang="en-US" altLang="en-US"/>
              <a:pPr>
                <a:spcBef>
                  <a:spcPct val="0"/>
                </a:spcBef>
              </a:pPr>
              <a:t>5</a:t>
            </a:fld>
            <a:endParaRPr lang="en-US" altLang="en-US"/>
          </a:p>
        </p:txBody>
      </p:sp>
      <p:sp>
        <p:nvSpPr>
          <p:cNvPr id="306179" name="Rectangle 2"/>
          <p:cNvSpPr>
            <a:spLocks noGrp="1" noRot="1" noChangeAspect="1" noChangeArrowheads="1" noTextEdit="1"/>
          </p:cNvSpPr>
          <p:nvPr>
            <p:ph type="sldImg"/>
          </p:nvPr>
        </p:nvSpPr>
        <p:spPr>
          <a:xfrm>
            <a:off x="1241425" y="739775"/>
            <a:ext cx="4537075" cy="3403600"/>
          </a:xfrm>
          <a:ln/>
        </p:spPr>
      </p:sp>
      <p:sp>
        <p:nvSpPr>
          <p:cNvPr id="349188" name="Rectangle 3">
            <a:extLst>
              <a:ext uri="{FF2B5EF4-FFF2-40B4-BE49-F238E27FC236}"/>
            </a:extLst>
          </p:cNvPr>
          <p:cNvSpPr>
            <a:spLocks noGrp="1" noChangeArrowheads="1"/>
          </p:cNvSpPr>
          <p:nvPr>
            <p:ph type="body" idx="1"/>
          </p:nvPr>
        </p:nvSpPr>
        <p:spPr>
          <a:xfrm>
            <a:off x="935038" y="4414838"/>
            <a:ext cx="5149850" cy="45767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MX" altLang="en-US" b="1" dirty="0">
                <a:solidFill>
                  <a:srgbClr val="000000"/>
                </a:solidFill>
                <a:latin typeface="Arial" pitchFamily="34" charset="0"/>
              </a:rPr>
              <a:t>Espacios Confinados Comunes (a Bordo)</a:t>
            </a:r>
          </a:p>
          <a:p>
            <a:pPr>
              <a:defRPr/>
            </a:pPr>
            <a:r>
              <a:rPr lang="es-MX" altLang="en-US" dirty="0" smtClean="0">
                <a:solidFill>
                  <a:srgbClr val="000000"/>
                </a:solidFill>
                <a:latin typeface="Arial" pitchFamily="34" charset="0"/>
              </a:rPr>
              <a:t>Los </a:t>
            </a:r>
            <a:r>
              <a:rPr lang="es-MX" altLang="en-US" dirty="0">
                <a:solidFill>
                  <a:srgbClr val="000000"/>
                </a:solidFill>
                <a:latin typeface="Arial" pitchFamily="34" charset="0"/>
              </a:rPr>
              <a:t>siguientes son espacios confinados a bordo comunes (no todos incluidos)</a:t>
            </a:r>
          </a:p>
          <a:p>
            <a:pPr marL="169993" indent="-169993">
              <a:lnSpc>
                <a:spcPct val="150000"/>
              </a:lnSpc>
              <a:buFont typeface="Arial" panose="020B0604020202020204" pitchFamily="34" charset="0"/>
              <a:buChar char="•"/>
              <a:defRPr/>
            </a:pPr>
            <a:r>
              <a:rPr lang="es-MX" altLang="en-US" dirty="0">
                <a:solidFill>
                  <a:srgbClr val="000000"/>
                </a:solidFill>
                <a:latin typeface="Arial" pitchFamily="34" charset="0"/>
              </a:rPr>
              <a:t>  Salas de </a:t>
            </a:r>
            <a:r>
              <a:rPr lang="es-MX" altLang="en-US" dirty="0" smtClean="0">
                <a:solidFill>
                  <a:srgbClr val="000000"/>
                </a:solidFill>
                <a:latin typeface="Arial" pitchFamily="34" charset="0"/>
              </a:rPr>
              <a:t>máquinas</a:t>
            </a:r>
            <a:endParaRPr lang="es-MX" altLang="en-US" dirty="0">
              <a:solidFill>
                <a:srgbClr val="000000"/>
              </a:solidFill>
              <a:latin typeface="Arial" pitchFamily="34" charset="0"/>
            </a:endParaRPr>
          </a:p>
          <a:p>
            <a:pPr marL="169993" indent="-169993">
              <a:lnSpc>
                <a:spcPct val="150000"/>
              </a:lnSpc>
              <a:buFont typeface="Arial" panose="020B0604020202020204" pitchFamily="34" charset="0"/>
              <a:buChar char="•"/>
              <a:defRPr/>
            </a:pPr>
            <a:r>
              <a:rPr lang="es-MX" altLang="en-US" dirty="0">
                <a:solidFill>
                  <a:srgbClr val="000000"/>
                </a:solidFill>
                <a:latin typeface="Arial" pitchFamily="34" charset="0"/>
              </a:rPr>
              <a:t>  Sentinas</a:t>
            </a:r>
          </a:p>
          <a:p>
            <a:pPr marL="169993" indent="-169993">
              <a:lnSpc>
                <a:spcPct val="150000"/>
              </a:lnSpc>
              <a:buFont typeface="Arial" panose="020B0604020202020204" pitchFamily="34" charset="0"/>
              <a:buChar char="•"/>
              <a:defRPr/>
            </a:pPr>
            <a:r>
              <a:rPr lang="es-MX" altLang="en-US" dirty="0">
                <a:solidFill>
                  <a:srgbClr val="000000"/>
                </a:solidFill>
                <a:latin typeface="Arial" pitchFamily="34" charset="0"/>
              </a:rPr>
              <a:t>  Salas de bombas</a:t>
            </a:r>
          </a:p>
          <a:p>
            <a:pPr marL="169993" indent="-169993">
              <a:lnSpc>
                <a:spcPct val="150000"/>
              </a:lnSpc>
              <a:buFont typeface="Arial" panose="020B0604020202020204" pitchFamily="34" charset="0"/>
              <a:buChar char="•"/>
              <a:defRPr/>
            </a:pPr>
            <a:r>
              <a:rPr lang="es-MX" altLang="en-US" dirty="0">
                <a:solidFill>
                  <a:srgbClr val="000000"/>
                </a:solidFill>
                <a:latin typeface="Arial" pitchFamily="34" charset="0"/>
              </a:rPr>
              <a:t>  Ataguía</a:t>
            </a:r>
          </a:p>
          <a:p>
            <a:pPr marL="169993" indent="-169993">
              <a:lnSpc>
                <a:spcPct val="150000"/>
              </a:lnSpc>
              <a:buFont typeface="Arial" panose="020B0604020202020204" pitchFamily="34" charset="0"/>
              <a:buChar char="•"/>
              <a:defRPr/>
            </a:pPr>
            <a:r>
              <a:rPr lang="es-MX" altLang="en-US" dirty="0">
                <a:solidFill>
                  <a:srgbClr val="000000"/>
                </a:solidFill>
                <a:latin typeface="Arial" pitchFamily="34" charset="0"/>
              </a:rPr>
              <a:t>  Bodegas de carga</a:t>
            </a:r>
          </a:p>
          <a:p>
            <a:pPr marL="169993" indent="-169993">
              <a:lnSpc>
                <a:spcPct val="150000"/>
              </a:lnSpc>
              <a:buFont typeface="Arial" panose="020B0604020202020204" pitchFamily="34" charset="0"/>
              <a:buChar char="•"/>
              <a:defRPr/>
            </a:pPr>
            <a:r>
              <a:rPr lang="es-MX" altLang="en-US" dirty="0">
                <a:solidFill>
                  <a:srgbClr val="000000"/>
                </a:solidFill>
                <a:latin typeface="Arial" pitchFamily="34" charset="0"/>
              </a:rPr>
              <a:t>  Tanques de agua, </a:t>
            </a:r>
            <a:r>
              <a:rPr lang="es-MX" altLang="en-US" dirty="0" smtClean="0">
                <a:solidFill>
                  <a:srgbClr val="000000"/>
                </a:solidFill>
                <a:latin typeface="Arial" pitchFamily="34" charset="0"/>
              </a:rPr>
              <a:t>combustible  </a:t>
            </a:r>
            <a:r>
              <a:rPr lang="es-MX" altLang="en-US" dirty="0">
                <a:solidFill>
                  <a:srgbClr val="000000"/>
                </a:solidFill>
                <a:latin typeface="Arial" pitchFamily="34" charset="0"/>
              </a:rPr>
              <a:t>y tanques de CHT.</a:t>
            </a:r>
          </a:p>
          <a:p>
            <a:pPr marL="169993" indent="-169993">
              <a:lnSpc>
                <a:spcPct val="150000"/>
              </a:lnSpc>
              <a:buFont typeface="Arial" panose="020B0604020202020204" pitchFamily="34" charset="0"/>
              <a:buChar char="•"/>
              <a:defRPr/>
            </a:pPr>
            <a:r>
              <a:rPr lang="es-MX" altLang="en-US" dirty="0">
                <a:solidFill>
                  <a:srgbClr val="000000"/>
                </a:solidFill>
                <a:latin typeface="Arial" pitchFamily="34" charset="0"/>
              </a:rPr>
              <a:t>  Tanques de lastre</a:t>
            </a:r>
          </a:p>
          <a:p>
            <a:pPr marL="169993" indent="-169993">
              <a:lnSpc>
                <a:spcPct val="150000"/>
              </a:lnSpc>
              <a:buFont typeface="Arial" panose="020B0604020202020204" pitchFamily="34" charset="0"/>
              <a:buChar char="•"/>
              <a:defRPr/>
            </a:pPr>
            <a:r>
              <a:rPr lang="es-MX" altLang="en-US" dirty="0">
                <a:solidFill>
                  <a:srgbClr val="000000"/>
                </a:solidFill>
                <a:latin typeface="Arial" pitchFamily="34" charset="0"/>
              </a:rPr>
              <a:t>  Tanques </a:t>
            </a:r>
            <a:r>
              <a:rPr lang="es-MX" altLang="en-US" dirty="0" err="1">
                <a:solidFill>
                  <a:srgbClr val="000000"/>
                </a:solidFill>
                <a:latin typeface="Arial" pitchFamily="34" charset="0"/>
              </a:rPr>
              <a:t>Void</a:t>
            </a:r>
            <a:endParaRPr lang="es-MX" altLang="en-US" dirty="0">
              <a:solidFill>
                <a:srgbClr val="000000"/>
              </a:solidFill>
              <a:latin typeface="Arial" pitchFamily="34" charset="0"/>
            </a:endParaRPr>
          </a:p>
          <a:p>
            <a:pPr marL="169993" indent="-169993">
              <a:lnSpc>
                <a:spcPct val="150000"/>
              </a:lnSpc>
              <a:buFont typeface="Arial" panose="020B0604020202020204" pitchFamily="34" charset="0"/>
              <a:buChar char="•"/>
              <a:defRPr/>
            </a:pPr>
            <a:r>
              <a:rPr lang="es-MX" altLang="en-US" dirty="0">
                <a:solidFill>
                  <a:srgbClr val="000000"/>
                </a:solidFill>
                <a:latin typeface="Arial" pitchFamily="34" charset="0"/>
              </a:rPr>
              <a:t>  Caja de la cadena</a:t>
            </a:r>
          </a:p>
          <a:p>
            <a:pPr marL="169993" indent="-169993">
              <a:lnSpc>
                <a:spcPct val="150000"/>
              </a:lnSpc>
              <a:buFont typeface="Arial" panose="020B0604020202020204" pitchFamily="34" charset="0"/>
              <a:buChar char="•"/>
              <a:defRPr/>
            </a:pPr>
            <a:r>
              <a:rPr lang="es-MX" altLang="en-US" dirty="0" smtClean="0">
                <a:solidFill>
                  <a:srgbClr val="000000"/>
                </a:solidFill>
                <a:latin typeface="Arial" pitchFamily="34" charset="0"/>
              </a:rPr>
              <a:t>   Bóvedas</a:t>
            </a:r>
            <a:endParaRPr lang="en-US" altLang="en-US" dirty="0">
              <a:solidFill>
                <a:srgbClr val="000000"/>
              </a:solidFill>
              <a:latin typeface="Arial" pitchFamily="34" charset="0"/>
            </a:endParaRPr>
          </a:p>
        </p:txBody>
      </p:sp>
    </p:spTree>
    <p:extLst>
      <p:ext uri="{BB962C8B-B14F-4D97-AF65-F5344CB8AC3E}">
        <p14:creationId xmlns:p14="http://schemas.microsoft.com/office/powerpoint/2010/main" val="747559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32D7CC3F-3894-4D12-AF8A-A0A7CD4C5FD3}" type="slidenum">
              <a:rPr lang="en-US" altLang="en-US"/>
              <a:pPr>
                <a:spcBef>
                  <a:spcPct val="0"/>
                </a:spcBef>
              </a:pPr>
              <a:t>6</a:t>
            </a:fld>
            <a:endParaRPr lang="en-US" altLang="en-US"/>
          </a:p>
        </p:txBody>
      </p:sp>
      <p:sp>
        <p:nvSpPr>
          <p:cNvPr id="350211"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4043363"/>
          </a:xfrm>
          <a:ln/>
        </p:spPr>
        <p:txBody>
          <a:bodyPr/>
          <a:lstStyle/>
          <a:p>
            <a:pPr>
              <a:defRPr/>
            </a:pPr>
            <a:r>
              <a:rPr lang="es-MX" b="1" dirty="0"/>
              <a:t>Evaluando Espacios Confinados</a:t>
            </a:r>
          </a:p>
          <a:p>
            <a:pPr>
              <a:defRPr/>
            </a:pPr>
            <a:r>
              <a:rPr lang="es-MX" dirty="0"/>
              <a:t>Antes de ingresar a un espacio confinado, se deben evaluar los peligros que analizamos anteriormente. Aquí hay ejemplos de peligros físicos y atmosféricos:</a:t>
            </a:r>
            <a:endParaRPr lang="en-US" dirty="0"/>
          </a:p>
          <a:p>
            <a:pPr>
              <a:defRPr/>
            </a:pPr>
            <a:endParaRPr lang="en-US" dirty="0"/>
          </a:p>
          <a:p>
            <a:pPr>
              <a:defRPr/>
            </a:pPr>
            <a:endParaRPr lang="en-US" dirty="0" smtClean="0"/>
          </a:p>
          <a:p>
            <a:pPr>
              <a:defRPr/>
            </a:pPr>
            <a:endParaRPr lang="en-US" dirty="0"/>
          </a:p>
          <a:p>
            <a:pPr>
              <a:defRPr/>
            </a:pPr>
            <a:endParaRPr lang="en-US" dirty="0" smtClean="0"/>
          </a:p>
          <a:p>
            <a:pPr>
              <a:defRPr/>
            </a:pPr>
            <a:endParaRPr lang="en-US" dirty="0"/>
          </a:p>
          <a:p>
            <a:pPr>
              <a:defRPr/>
            </a:pPr>
            <a:endParaRPr lang="en-US" dirty="0" smtClean="0"/>
          </a:p>
          <a:p>
            <a:pPr>
              <a:defRPr/>
            </a:pPr>
            <a:endParaRPr lang="en-US" dirty="0"/>
          </a:p>
          <a:p>
            <a:pPr>
              <a:defRPr/>
            </a:pPr>
            <a:endParaRPr lang="en-US" dirty="0" smtClean="0"/>
          </a:p>
          <a:p>
            <a:pPr>
              <a:defRPr/>
            </a:pPr>
            <a:r>
              <a:rPr lang="en-US" dirty="0" err="1" smtClean="0"/>
              <a:t>Nota</a:t>
            </a:r>
            <a:r>
              <a:rPr lang="en-US" dirty="0" smtClean="0"/>
              <a:t>: Los </a:t>
            </a:r>
            <a:r>
              <a:rPr lang="en-US" dirty="0" err="1" smtClean="0"/>
              <a:t>trabajadores</a:t>
            </a:r>
            <a:r>
              <a:rPr lang="en-US" dirty="0" smtClean="0"/>
              <a:t> </a:t>
            </a:r>
            <a:r>
              <a:rPr lang="en-US" dirty="0" err="1" smtClean="0"/>
              <a:t>pueden</a:t>
            </a:r>
            <a:r>
              <a:rPr lang="en-US" dirty="0" smtClean="0"/>
              <a:t> </a:t>
            </a:r>
            <a:r>
              <a:rPr lang="en-US" dirty="0" err="1" smtClean="0"/>
              <a:t>estar</a:t>
            </a:r>
            <a:r>
              <a:rPr lang="en-US" dirty="0" smtClean="0"/>
              <a:t> </a:t>
            </a:r>
            <a:r>
              <a:rPr lang="en-US" dirty="0" err="1" smtClean="0"/>
              <a:t>expuestos</a:t>
            </a:r>
            <a:r>
              <a:rPr lang="en-US" dirty="0" smtClean="0"/>
              <a:t> a </a:t>
            </a:r>
            <a:r>
              <a:rPr lang="en-US" dirty="0" err="1" smtClean="0"/>
              <a:t>riesgos</a:t>
            </a:r>
            <a:r>
              <a:rPr lang="en-US" dirty="0" smtClean="0"/>
              <a:t> </a:t>
            </a:r>
            <a:r>
              <a:rPr lang="en-US" dirty="0" err="1" smtClean="0"/>
              <a:t>biológicos</a:t>
            </a:r>
            <a:r>
              <a:rPr lang="en-US" dirty="0" smtClean="0"/>
              <a:t> </a:t>
            </a:r>
            <a:r>
              <a:rPr lang="en-US" dirty="0" err="1" smtClean="0"/>
              <a:t>como</a:t>
            </a:r>
            <a:r>
              <a:rPr lang="en-US" dirty="0" smtClean="0"/>
              <a:t> </a:t>
            </a:r>
            <a:r>
              <a:rPr lang="en-US" dirty="0" err="1" smtClean="0"/>
              <a:t>drenaje</a:t>
            </a:r>
            <a:r>
              <a:rPr lang="en-US" dirty="0" smtClean="0"/>
              <a:t>, </a:t>
            </a:r>
            <a:r>
              <a:rPr lang="en-US" dirty="0" err="1" smtClean="0"/>
              <a:t>desechos</a:t>
            </a:r>
            <a:r>
              <a:rPr lang="en-US" dirty="0" smtClean="0"/>
              <a:t> </a:t>
            </a:r>
            <a:r>
              <a:rPr lang="en-US" dirty="0" err="1" smtClean="0"/>
              <a:t>humanos</a:t>
            </a:r>
            <a:r>
              <a:rPr lang="en-US" dirty="0" smtClean="0"/>
              <a:t>, </a:t>
            </a:r>
            <a:r>
              <a:rPr lang="en-US" dirty="0" err="1" smtClean="0"/>
              <a:t>hongos</a:t>
            </a:r>
            <a:r>
              <a:rPr lang="en-US" dirty="0" smtClean="0"/>
              <a:t> y </a:t>
            </a:r>
            <a:r>
              <a:rPr lang="en-US" dirty="0" err="1" smtClean="0"/>
              <a:t>descomposición</a:t>
            </a:r>
            <a:r>
              <a:rPr lang="en-US" dirty="0" smtClean="0"/>
              <a:t> de </a:t>
            </a:r>
            <a:r>
              <a:rPr lang="en-US" dirty="0" err="1" smtClean="0"/>
              <a:t>productos</a:t>
            </a:r>
            <a:r>
              <a:rPr lang="en-US" dirty="0" smtClean="0"/>
              <a:t> </a:t>
            </a:r>
            <a:r>
              <a:rPr lang="en-US" dirty="0" err="1" smtClean="0"/>
              <a:t>orgánicos</a:t>
            </a:r>
            <a:r>
              <a:rPr lang="en-US" dirty="0" smtClean="0"/>
              <a:t>.</a:t>
            </a:r>
          </a:p>
          <a:p>
            <a:pPr>
              <a:defRPr/>
            </a:pPr>
            <a:endParaRPr lang="en-US" dirty="0"/>
          </a:p>
          <a:p>
            <a:pPr>
              <a:defRPr/>
            </a:pPr>
            <a:r>
              <a:rPr lang="es-MX" dirty="0"/>
              <a:t>Los tanques de recolección, almacenamiento y transferencia (</a:t>
            </a:r>
            <a:r>
              <a:rPr lang="es-MX" dirty="0" err="1"/>
              <a:t>CHT</a:t>
            </a:r>
            <a:r>
              <a:rPr lang="es-MX" dirty="0"/>
              <a:t>, por sus siglas en inglés), a los cuales los trabajadores deben ingresar, pueden contener niveles peligrosos, incluso fatales, de sulfuro de hidrógeno u otros gases tóxicos.</a:t>
            </a:r>
            <a:endParaRPr lang="en-US" dirty="0"/>
          </a:p>
          <a:p>
            <a:pPr>
              <a:defRPr/>
            </a:pPr>
            <a:endParaRPr lang="en-US" dirty="0" smtClean="0"/>
          </a:p>
          <a:p>
            <a:pPr>
              <a:defRPr/>
            </a:pPr>
            <a:endParaRPr lang="en-US" sz="800" dirty="0">
              <a:solidFill>
                <a:srgbClr val="000000"/>
              </a:solidFill>
              <a:effectLst>
                <a:outerShdw blurRad="38100" dist="38100" dir="2700000" algn="tl">
                  <a:srgbClr val="C0C0C0"/>
                </a:outerShdw>
              </a:effectLst>
            </a:endParaRPr>
          </a:p>
          <a:p>
            <a:pPr>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buFontTx/>
              <a:buChar char="•"/>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40000"/>
              </a:spcAft>
              <a:defRPr/>
            </a:pPr>
            <a:endParaRPr lang="en-US" dirty="0" smtClean="0">
              <a:solidFill>
                <a:srgbClr val="000000"/>
              </a:solidFill>
            </a:endParaRPr>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graphicFrame>
        <p:nvGraphicFramePr>
          <p:cNvPr id="2" name="Table 1"/>
          <p:cNvGraphicFramePr>
            <a:graphicFrameLocks noGrp="1"/>
          </p:cNvGraphicFramePr>
          <p:nvPr>
            <p:extLst>
              <p:ext uri="{D42A27DB-BD31-4B8C-83A1-F6EECF244321}">
                <p14:modId xmlns:p14="http://schemas.microsoft.com/office/powerpoint/2010/main" val="3270226221"/>
              </p:ext>
            </p:extLst>
          </p:nvPr>
        </p:nvGraphicFramePr>
        <p:xfrm>
          <a:off x="795336" y="5182581"/>
          <a:ext cx="5410200" cy="1695614"/>
        </p:xfrm>
        <a:graphic>
          <a:graphicData uri="http://schemas.openxmlformats.org/drawingml/2006/table">
            <a:tbl>
              <a:tblPr firstRow="1" bandRow="1">
                <a:tableStyleId>{5C22544A-7EE6-4342-B048-85BDC9FD1C3A}</a:tableStyleId>
              </a:tblPr>
              <a:tblGrid>
                <a:gridCol w="2705100"/>
                <a:gridCol w="2705100"/>
              </a:tblGrid>
              <a:tr h="334386">
                <a:tc>
                  <a:txBody>
                    <a:bodyPr/>
                    <a:lstStyle/>
                    <a:p>
                      <a:pPr algn="ctr"/>
                      <a:r>
                        <a:rPr lang="es-MX" sz="1400" dirty="0" smtClean="0">
                          <a:solidFill>
                            <a:schemeClr val="tx1"/>
                          </a:solidFill>
                        </a:rPr>
                        <a:t>Físicos</a:t>
                      </a:r>
                      <a:endParaRPr lang="es-MX" sz="1400" dirty="0">
                        <a:solidFill>
                          <a:schemeClr val="tx1"/>
                        </a:solidFill>
                      </a:endParaRPr>
                    </a:p>
                  </a:txBody>
                  <a:tcPr/>
                </a:tc>
                <a:tc>
                  <a:txBody>
                    <a:bodyPr/>
                    <a:lstStyle/>
                    <a:p>
                      <a:pPr algn="ctr"/>
                      <a:r>
                        <a:rPr lang="es-MX" sz="1400" b="1" dirty="0" smtClean="0">
                          <a:solidFill>
                            <a:schemeClr val="tx1"/>
                          </a:solidFill>
                        </a:rPr>
                        <a:t>Atmosféricos</a:t>
                      </a:r>
                      <a:endParaRPr lang="es-MX" sz="1400" b="1" dirty="0">
                        <a:solidFill>
                          <a:schemeClr val="tx1"/>
                        </a:solidFill>
                      </a:endParaRPr>
                    </a:p>
                  </a:txBody>
                  <a:tcPr/>
                </a:tc>
              </a:tr>
              <a:tr h="274859">
                <a:tc>
                  <a:txBody>
                    <a:bodyPr/>
                    <a:lstStyle/>
                    <a:p>
                      <a:r>
                        <a:rPr lang="es-MX" sz="1400" b="1" dirty="0" smtClean="0"/>
                        <a:t>Inmersión / ahogamiento</a:t>
                      </a:r>
                      <a:endParaRPr lang="es-MX" sz="1400" b="1" dirty="0"/>
                    </a:p>
                  </a:txBody>
                  <a:tcPr/>
                </a:tc>
                <a:tc>
                  <a:txBody>
                    <a:bodyPr/>
                    <a:lstStyle/>
                    <a:p>
                      <a:r>
                        <a:rPr lang="es-MX" sz="1400" b="1" dirty="0" smtClean="0"/>
                        <a:t>Muy Poco</a:t>
                      </a:r>
                      <a:r>
                        <a:rPr lang="es-MX" sz="1400" b="1" baseline="0" dirty="0" smtClean="0"/>
                        <a:t> Oxígeno</a:t>
                      </a:r>
                      <a:endParaRPr lang="es-MX" sz="1400" b="1" dirty="0"/>
                    </a:p>
                  </a:txBody>
                  <a:tcPr/>
                </a:tc>
              </a:tr>
              <a:tr h="316088">
                <a:tc>
                  <a:txBody>
                    <a:bodyPr/>
                    <a:lstStyle/>
                    <a:p>
                      <a:r>
                        <a:rPr lang="es-MX" sz="1400" b="1" dirty="0" smtClean="0"/>
                        <a:t>Resbalones/Tropiezos/Caídas</a:t>
                      </a:r>
                      <a:endParaRPr lang="es-MX" sz="1400" b="1" dirty="0"/>
                    </a:p>
                  </a:txBody>
                  <a:tcPr/>
                </a:tc>
                <a:tc>
                  <a:txBody>
                    <a:bodyPr/>
                    <a:lstStyle/>
                    <a:p>
                      <a:r>
                        <a:rPr lang="es-MX" sz="1400" b="1" dirty="0" smtClean="0"/>
                        <a:t>Mucho Oxígeno</a:t>
                      </a:r>
                      <a:endParaRPr lang="es-MX" sz="1400" b="1" dirty="0"/>
                    </a:p>
                  </a:txBody>
                  <a:tcPr/>
                </a:tc>
              </a:tr>
              <a:tr h="274859">
                <a:tc>
                  <a:txBody>
                    <a:bodyPr/>
                    <a:lstStyle/>
                    <a:p>
                      <a:r>
                        <a:rPr lang="es-MX" sz="1400" b="1" dirty="0" smtClean="0"/>
                        <a:t>Atrapamiento</a:t>
                      </a:r>
                      <a:endParaRPr lang="es-MX" sz="1400" b="1" dirty="0"/>
                    </a:p>
                  </a:txBody>
                  <a:tcPr/>
                </a:tc>
                <a:tc>
                  <a:txBody>
                    <a:bodyPr/>
                    <a:lstStyle/>
                    <a:p>
                      <a:r>
                        <a:rPr lang="es-MX" sz="1400" b="1" dirty="0" smtClean="0"/>
                        <a:t>Incendio/Explosión</a:t>
                      </a:r>
                      <a:endParaRPr lang="es-MX" sz="1400" b="1" dirty="0"/>
                    </a:p>
                  </a:txBody>
                  <a:tcPr/>
                </a:tc>
              </a:tr>
              <a:tr h="435540">
                <a:tc>
                  <a:txBody>
                    <a:bodyPr/>
                    <a:lstStyle/>
                    <a:p>
                      <a:endParaRPr lang="es-MX" sz="1400" b="1"/>
                    </a:p>
                  </a:txBody>
                  <a:tcPr/>
                </a:tc>
                <a:tc>
                  <a:txBody>
                    <a:bodyPr/>
                    <a:lstStyle/>
                    <a:p>
                      <a:r>
                        <a:rPr lang="es-MX" sz="1400" b="1" dirty="0" smtClean="0"/>
                        <a:t>Inhalación de Sustancias Tóxicas</a:t>
                      </a:r>
                      <a:endParaRPr lang="es-MX" sz="1400" b="1" dirty="0"/>
                    </a:p>
                  </a:txBody>
                  <a:tcPr/>
                </a:tc>
              </a:tr>
            </a:tbl>
          </a:graphicData>
        </a:graphic>
      </p:graphicFrame>
    </p:spTree>
    <p:extLst>
      <p:ext uri="{BB962C8B-B14F-4D97-AF65-F5344CB8AC3E}">
        <p14:creationId xmlns:p14="http://schemas.microsoft.com/office/powerpoint/2010/main" val="2328052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36600" indent="-282575">
              <a:spcBef>
                <a:spcPct val="30000"/>
              </a:spcBef>
              <a:defRPr sz="1200">
                <a:solidFill>
                  <a:schemeClr val="tx1"/>
                </a:solidFill>
                <a:latin typeface="Arial" pitchFamily="34" charset="0"/>
              </a:defRPr>
            </a:lvl2pPr>
            <a:lvl3pPr marL="1131888" indent="-225425">
              <a:spcBef>
                <a:spcPct val="30000"/>
              </a:spcBef>
              <a:defRPr sz="1200">
                <a:solidFill>
                  <a:schemeClr val="tx1"/>
                </a:solidFill>
                <a:latin typeface="Arial" pitchFamily="34" charset="0"/>
              </a:defRPr>
            </a:lvl3pPr>
            <a:lvl4pPr marL="1585913" indent="-225425">
              <a:spcBef>
                <a:spcPct val="30000"/>
              </a:spcBef>
              <a:defRPr sz="1200">
                <a:solidFill>
                  <a:schemeClr val="tx1"/>
                </a:solidFill>
                <a:latin typeface="Arial" pitchFamily="34" charset="0"/>
              </a:defRPr>
            </a:lvl4pPr>
            <a:lvl5pPr marL="2038350" indent="-225425">
              <a:spcBef>
                <a:spcPct val="30000"/>
              </a:spcBef>
              <a:defRPr sz="1200">
                <a:solidFill>
                  <a:schemeClr val="tx1"/>
                </a:solidFill>
                <a:latin typeface="Arial" pitchFamily="34" charset="0"/>
              </a:defRPr>
            </a:lvl5pPr>
            <a:lvl6pPr marL="2495550" indent="-225425" eaLnBrk="0" fontAlgn="base" hangingPunct="0">
              <a:spcBef>
                <a:spcPct val="30000"/>
              </a:spcBef>
              <a:spcAft>
                <a:spcPct val="0"/>
              </a:spcAft>
              <a:defRPr sz="1200">
                <a:solidFill>
                  <a:schemeClr val="tx1"/>
                </a:solidFill>
                <a:latin typeface="Arial" pitchFamily="34" charset="0"/>
              </a:defRPr>
            </a:lvl6pPr>
            <a:lvl7pPr marL="2952750" indent="-225425" eaLnBrk="0" fontAlgn="base" hangingPunct="0">
              <a:spcBef>
                <a:spcPct val="30000"/>
              </a:spcBef>
              <a:spcAft>
                <a:spcPct val="0"/>
              </a:spcAft>
              <a:defRPr sz="1200">
                <a:solidFill>
                  <a:schemeClr val="tx1"/>
                </a:solidFill>
                <a:latin typeface="Arial" pitchFamily="34" charset="0"/>
              </a:defRPr>
            </a:lvl7pPr>
            <a:lvl8pPr marL="3409950" indent="-225425" eaLnBrk="0" fontAlgn="base" hangingPunct="0">
              <a:spcBef>
                <a:spcPct val="30000"/>
              </a:spcBef>
              <a:spcAft>
                <a:spcPct val="0"/>
              </a:spcAft>
              <a:defRPr sz="1200">
                <a:solidFill>
                  <a:schemeClr val="tx1"/>
                </a:solidFill>
                <a:latin typeface="Arial" pitchFamily="34" charset="0"/>
              </a:defRPr>
            </a:lvl8pPr>
            <a:lvl9pPr marL="3867150" indent="-225425" eaLnBrk="0" fontAlgn="base" hangingPunct="0">
              <a:spcBef>
                <a:spcPct val="30000"/>
              </a:spcBef>
              <a:spcAft>
                <a:spcPct val="0"/>
              </a:spcAft>
              <a:defRPr sz="1200">
                <a:solidFill>
                  <a:schemeClr val="tx1"/>
                </a:solidFill>
                <a:latin typeface="Arial" pitchFamily="34" charset="0"/>
              </a:defRPr>
            </a:lvl9pPr>
          </a:lstStyle>
          <a:p>
            <a:pPr>
              <a:spcBef>
                <a:spcPct val="0"/>
              </a:spcBef>
            </a:pPr>
            <a:fld id="{9ED74959-88F0-41E8-B047-A2E2B3A82B91}" type="slidenum">
              <a:rPr lang="en-US" altLang="en-US"/>
              <a:pPr>
                <a:spcBef>
                  <a:spcPct val="0"/>
                </a:spcBef>
              </a:pPr>
              <a:t>7</a:t>
            </a:fld>
            <a:endParaRPr lang="en-US" altLang="en-US"/>
          </a:p>
        </p:txBody>
      </p:sp>
      <p:sp>
        <p:nvSpPr>
          <p:cNvPr id="310275" name="Rectangle 2"/>
          <p:cNvSpPr>
            <a:spLocks noGrp="1" noRot="1" noChangeAspect="1" noChangeArrowheads="1" noTextEdit="1"/>
          </p:cNvSpPr>
          <p:nvPr>
            <p:ph type="sldImg"/>
          </p:nvPr>
        </p:nvSpPr>
        <p:spPr>
          <a:ln/>
        </p:spPr>
      </p:sp>
      <p:sp>
        <p:nvSpPr>
          <p:cNvPr id="513027" name="Rectangle 3">
            <a:extLst>
              <a:ext uri="{FF2B5EF4-FFF2-40B4-BE49-F238E27FC236}"/>
            </a:extLst>
          </p:cNvPr>
          <p:cNvSpPr>
            <a:spLocks noGrp="1" noChangeArrowheads="1"/>
          </p:cNvSpPr>
          <p:nvPr>
            <p:ph type="body" idx="1"/>
          </p:nvPr>
        </p:nvSpPr>
        <p:spPr>
          <a:xfrm>
            <a:off x="701675" y="4270375"/>
            <a:ext cx="5616575" cy="4564063"/>
          </a:xfrm>
          <a:ln/>
        </p:spPr>
        <p:txBody>
          <a:bodyPr/>
          <a:lstStyle/>
          <a:p>
            <a:pPr>
              <a:defRPr/>
            </a:pPr>
            <a:r>
              <a:rPr lang="es-MX" b="1" dirty="0"/>
              <a:t>Sus Riesgos </a:t>
            </a:r>
          </a:p>
          <a:p>
            <a:pPr>
              <a:defRPr/>
            </a:pPr>
            <a:r>
              <a:rPr lang="es-MX" b="1" dirty="0"/>
              <a:t>Los peligros que se encuentran en espacios confinados generalmente se clasifican como físicos o atmosféricos. Aquí hay algunos ejemplos de peligros potenciales:</a:t>
            </a:r>
            <a:endParaRPr lang="en-US" b="1" dirty="0"/>
          </a:p>
          <a:p>
            <a:pPr>
              <a:defRPr/>
            </a:pPr>
            <a:r>
              <a:rPr lang="en-US" b="1" dirty="0"/>
              <a:t>	</a:t>
            </a:r>
          </a:p>
          <a:p>
            <a:pPr marL="169993" indent="-169993">
              <a:buFontTx/>
              <a:buChar char="-"/>
              <a:defRPr/>
            </a:pPr>
            <a:endParaRPr lang="en-US" dirty="0"/>
          </a:p>
          <a:p>
            <a:pPr>
              <a:defRPr/>
            </a:pPr>
            <a:endParaRPr lang="en-US" dirty="0">
              <a:solidFill>
                <a:srgbClr val="000000"/>
              </a:solidFill>
              <a:effectLst>
                <a:outerShdw blurRad="38100" dist="38100" dir="2700000" algn="tl">
                  <a:srgbClr val="C0C0C0"/>
                </a:outerShdw>
              </a:effectLst>
            </a:endParaRPr>
          </a:p>
          <a:p>
            <a:pPr marL="233117" indent="-233117" algn="just">
              <a:lnSpc>
                <a:spcPct val="90000"/>
              </a:lnSpc>
              <a:spcAft>
                <a:spcPct val="30000"/>
              </a:spcAft>
              <a:defRPr/>
            </a:pPr>
            <a:endParaRPr lang="en-US" dirty="0">
              <a:solidFill>
                <a:srgbClr val="000000"/>
              </a:solidFill>
              <a:effectLst>
                <a:outerShdw blurRad="38100" dist="38100" dir="2700000" algn="tl">
                  <a:srgbClr val="C0C0C0"/>
                </a:outerShdw>
              </a:effectLst>
            </a:endParaRPr>
          </a:p>
          <a:p>
            <a:pPr marL="233117" indent="-233117" algn="just">
              <a:lnSpc>
                <a:spcPct val="90000"/>
              </a:lnSpc>
              <a:spcAft>
                <a:spcPct val="30000"/>
              </a:spcAft>
              <a:buFontTx/>
              <a:buChar char="•"/>
              <a:defRPr/>
            </a:pPr>
            <a:endParaRPr lang="en-US" dirty="0">
              <a:solidFill>
                <a:srgbClr val="000000"/>
              </a:solidFill>
              <a:effectLst>
                <a:outerShdw blurRad="38100" dist="38100" dir="2700000" algn="tl">
                  <a:srgbClr val="C0C0C0"/>
                </a:outerShdw>
              </a:effectLst>
            </a:endParaRPr>
          </a:p>
          <a:p>
            <a:pPr marL="233117" indent="-233117" algn="just">
              <a:lnSpc>
                <a:spcPct val="90000"/>
              </a:lnSpc>
              <a:spcAft>
                <a:spcPct val="30000"/>
              </a:spcAft>
              <a:defRPr/>
            </a:pPr>
            <a:endParaRPr lang="en-US" dirty="0">
              <a:solidFill>
                <a:srgbClr val="000000"/>
              </a:solidFill>
              <a:effectLst>
                <a:outerShdw blurRad="38100" dist="38100" dir="2700000" algn="tl">
                  <a:srgbClr val="C0C0C0"/>
                </a:outerShdw>
              </a:effectLst>
            </a:endParaRPr>
          </a:p>
          <a:p>
            <a:pPr marL="233117" indent="-233117" algn="just">
              <a:lnSpc>
                <a:spcPct val="90000"/>
              </a:lnSpc>
              <a:spcAft>
                <a:spcPct val="40000"/>
              </a:spcAft>
              <a:defRPr/>
            </a:pPr>
            <a:endParaRPr lang="en-US" dirty="0">
              <a:solidFill>
                <a:srgbClr val="000000"/>
              </a:solidFill>
            </a:endParaRPr>
          </a:p>
          <a:p>
            <a:pPr marL="233117" indent="-233117" algn="just">
              <a:lnSpc>
                <a:spcPct val="90000"/>
              </a:lnSpc>
              <a:spcAft>
                <a:spcPct val="50000"/>
              </a:spcAft>
              <a:defRPr/>
            </a:pPr>
            <a:endParaRPr lang="en-US" dirty="0"/>
          </a:p>
          <a:p>
            <a:pPr marL="233117" indent="-233117">
              <a:lnSpc>
                <a:spcPct val="90000"/>
              </a:lnSpc>
              <a:defRPr/>
            </a:pPr>
            <a:endParaRPr lang="en-US" dirty="0"/>
          </a:p>
        </p:txBody>
      </p:sp>
      <p:graphicFrame>
        <p:nvGraphicFramePr>
          <p:cNvPr id="2" name="Table 1">
            <a:extLst>
              <a:ext uri="{FF2B5EF4-FFF2-40B4-BE49-F238E27FC236}"/>
            </a:extLst>
          </p:cNvPr>
          <p:cNvGraphicFramePr>
            <a:graphicFrameLocks noGrp="1"/>
          </p:cNvGraphicFramePr>
          <p:nvPr/>
        </p:nvGraphicFramePr>
        <p:xfrm>
          <a:off x="869950" y="5105400"/>
          <a:ext cx="5334000" cy="2884488"/>
        </p:xfrm>
        <a:graphic>
          <a:graphicData uri="http://schemas.openxmlformats.org/drawingml/2006/table">
            <a:tbl>
              <a:tblPr firstRow="1" bandRow="1">
                <a:tableStyleId>{5C22544A-7EE6-4342-B048-85BDC9FD1C3A}</a:tableStyleId>
              </a:tblPr>
              <a:tblGrid>
                <a:gridCol w="2667000">
                  <a:extLst>
                    <a:ext uri="{9D8B030D-6E8A-4147-A177-3AD203B41FA5}"/>
                  </a:extLst>
                </a:gridCol>
                <a:gridCol w="2667000">
                  <a:extLst>
                    <a:ext uri="{9D8B030D-6E8A-4147-A177-3AD203B41FA5}"/>
                  </a:extLst>
                </a:gridCol>
              </a:tblGrid>
              <a:tr h="365180">
                <a:tc>
                  <a:txBody>
                    <a:bodyPr/>
                    <a:lstStyle/>
                    <a:p>
                      <a:pPr algn="ctr"/>
                      <a:r>
                        <a:rPr lang="en-US" sz="1800" dirty="0" err="1">
                          <a:solidFill>
                            <a:schemeClr val="tx1"/>
                          </a:solidFill>
                        </a:rPr>
                        <a:t>Espacio</a:t>
                      </a:r>
                      <a:endParaRPr lang="en-US" sz="1800" dirty="0">
                        <a:solidFill>
                          <a:schemeClr val="tx1"/>
                        </a:solidFill>
                      </a:endParaRPr>
                    </a:p>
                  </a:txBody>
                  <a:tcPr marL="90604" marR="90604" marT="45397" marB="453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solidFill>
                            <a:schemeClr val="tx1"/>
                          </a:solidFill>
                        </a:rPr>
                        <a:t>Riesgos</a:t>
                      </a:r>
                      <a:endParaRPr lang="en-US" sz="1800" dirty="0">
                        <a:solidFill>
                          <a:schemeClr val="tx1"/>
                        </a:solidFill>
                      </a:endParaRPr>
                    </a:p>
                  </a:txBody>
                  <a:tcPr marL="90604" marR="90604" marT="45397" marB="453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r h="548104">
                <a:tc>
                  <a:txBody>
                    <a:bodyPr/>
                    <a:lstStyle/>
                    <a:p>
                      <a:r>
                        <a:rPr lang="es-MX" sz="1000" dirty="0">
                          <a:latin typeface="Arial" panose="020B0604020202020204" pitchFamily="34" charset="0"/>
                          <a:cs typeface="Arial" panose="020B0604020202020204" pitchFamily="34" charset="0"/>
                        </a:rPr>
                        <a:t>Los tanques de lastre o tanques </a:t>
                      </a:r>
                      <a:r>
                        <a:rPr lang="es-MX" sz="1000" dirty="0" err="1">
                          <a:latin typeface="Arial" panose="020B0604020202020204" pitchFamily="34" charset="0"/>
                          <a:cs typeface="Arial" panose="020B0604020202020204" pitchFamily="34" charset="0"/>
                        </a:rPr>
                        <a:t>voids</a:t>
                      </a:r>
                      <a:r>
                        <a:rPr lang="es-MX" sz="1000" dirty="0">
                          <a:latin typeface="Arial" panose="020B0604020202020204" pitchFamily="34" charset="0"/>
                          <a:cs typeface="Arial" panose="020B0604020202020204" pitchFamily="34" charset="0"/>
                        </a:rPr>
                        <a:t>, Lazareto (aislamiento), caja de la cadena</a:t>
                      </a:r>
                      <a:endParaRPr lang="en-US" sz="1000" dirty="0">
                        <a:latin typeface="Arial" panose="020B0604020202020204" pitchFamily="34" charset="0"/>
                        <a:cs typeface="Arial" panose="020B0604020202020204" pitchFamily="34" charset="0"/>
                      </a:endParaRPr>
                    </a:p>
                  </a:txBody>
                  <a:tcPr marL="90604" marR="90604" marT="45397" marB="453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000" dirty="0">
                          <a:latin typeface="Arial" panose="020B0604020202020204" pitchFamily="34" charset="0"/>
                          <a:cs typeface="Arial" panose="020B0604020202020204" pitchFamily="34" charset="0"/>
                        </a:rPr>
                        <a:t>Bajos niveles de oxígeno debido a</a:t>
                      </a:r>
                    </a:p>
                    <a:p>
                      <a:r>
                        <a:rPr lang="es-MX" sz="1000" dirty="0">
                          <a:latin typeface="Arial" panose="020B0604020202020204" pitchFamily="34" charset="0"/>
                          <a:cs typeface="Arial" panose="020B0604020202020204" pitchFamily="34" charset="0"/>
                        </a:rPr>
                        <a:t>Oxidación o desplazamiento por vapores de pintura u otros gases.</a:t>
                      </a:r>
                      <a:endParaRPr lang="en-US" sz="1000" dirty="0">
                        <a:latin typeface="Arial" panose="020B0604020202020204" pitchFamily="34" charset="0"/>
                        <a:cs typeface="Arial" panose="020B0604020202020204" pitchFamily="34" charset="0"/>
                      </a:endParaRPr>
                    </a:p>
                  </a:txBody>
                  <a:tcPr marL="90604" marR="90604" marT="45397" marB="453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r h="700541">
                <a:tc>
                  <a:txBody>
                    <a:bodyPr/>
                    <a:lstStyle/>
                    <a:p>
                      <a:r>
                        <a:rPr lang="en-US" sz="1000" dirty="0" err="1">
                          <a:latin typeface="Arial" panose="020B0604020202020204" pitchFamily="34" charset="0"/>
                          <a:cs typeface="Arial" panose="020B0604020202020204" pitchFamily="34" charset="0"/>
                        </a:rPr>
                        <a:t>Tanques</a:t>
                      </a:r>
                      <a:r>
                        <a:rPr lang="en-US" sz="1000" dirty="0">
                          <a:latin typeface="Arial" panose="020B0604020202020204" pitchFamily="34" charset="0"/>
                          <a:cs typeface="Arial" panose="020B0604020202020204" pitchFamily="34" charset="0"/>
                        </a:rPr>
                        <a:t> de </a:t>
                      </a:r>
                      <a:r>
                        <a:rPr lang="en-US" sz="1000" dirty="0" err="1">
                          <a:latin typeface="Arial" panose="020B0604020202020204" pitchFamily="34" charset="0"/>
                          <a:cs typeface="Arial" panose="020B0604020202020204" pitchFamily="34" charset="0"/>
                        </a:rPr>
                        <a:t>drenaje</a:t>
                      </a:r>
                      <a:endParaRPr lang="en-US" sz="1000" dirty="0">
                        <a:latin typeface="Arial" panose="020B0604020202020204" pitchFamily="34" charset="0"/>
                        <a:cs typeface="Arial" panose="020B0604020202020204" pitchFamily="34" charset="0"/>
                      </a:endParaRPr>
                    </a:p>
                  </a:txBody>
                  <a:tcPr marL="90604" marR="90604" marT="45397" marB="453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000" dirty="0">
                          <a:latin typeface="Arial" panose="020B0604020202020204" pitchFamily="34" charset="0"/>
                          <a:cs typeface="Arial" panose="020B0604020202020204" pitchFamily="34" charset="0"/>
                        </a:rPr>
                        <a:t>Niveles tóxicos de sulfuro de hidrógeno, Gases inflamables y </a:t>
                      </a:r>
                    </a:p>
                    <a:p>
                      <a:r>
                        <a:rPr lang="es-MX" sz="1000" dirty="0">
                          <a:latin typeface="Arial" panose="020B0604020202020204" pitchFamily="34" charset="0"/>
                          <a:cs typeface="Arial" panose="020B0604020202020204" pitchFamily="34" charset="0"/>
                        </a:rPr>
                        <a:t>bajos niveles de oxígeno, así como los patógenos</a:t>
                      </a:r>
                      <a:endParaRPr lang="en-US" sz="1000" dirty="0">
                        <a:latin typeface="Arial" panose="020B0604020202020204" pitchFamily="34" charset="0"/>
                        <a:cs typeface="Arial" panose="020B0604020202020204" pitchFamily="34" charset="0"/>
                      </a:endParaRPr>
                    </a:p>
                  </a:txBody>
                  <a:tcPr marL="90604" marR="90604" marT="45397" marB="453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r h="453819">
                <a:tc>
                  <a:txBody>
                    <a:bodyPr/>
                    <a:lstStyle/>
                    <a:p>
                      <a:r>
                        <a:rPr lang="en-US" sz="1000" dirty="0" err="1">
                          <a:latin typeface="Arial" panose="020B0604020202020204" pitchFamily="34" charset="0"/>
                          <a:cs typeface="Arial" panose="020B0604020202020204" pitchFamily="34" charset="0"/>
                        </a:rPr>
                        <a:t>Tanques</a:t>
                      </a:r>
                      <a:r>
                        <a:rPr lang="en-US" sz="1000" dirty="0">
                          <a:latin typeface="Arial" panose="020B0604020202020204" pitchFamily="34" charset="0"/>
                          <a:cs typeface="Arial" panose="020B0604020202020204" pitchFamily="34" charset="0"/>
                        </a:rPr>
                        <a:t> de combustible, </a:t>
                      </a:r>
                      <a:r>
                        <a:rPr lang="en-US" sz="1000" dirty="0" err="1">
                          <a:latin typeface="Arial" panose="020B0604020202020204" pitchFamily="34" charset="0"/>
                          <a:cs typeface="Arial" panose="020B0604020202020204" pitchFamily="34" charset="0"/>
                        </a:rPr>
                        <a:t>aceite</a:t>
                      </a:r>
                      <a:r>
                        <a:rPr lang="en-US" sz="1000" baseline="0" dirty="0">
                          <a:latin typeface="Arial" panose="020B0604020202020204" pitchFamily="34" charset="0"/>
                          <a:cs typeface="Arial" panose="020B0604020202020204" pitchFamily="34" charset="0"/>
                        </a:rPr>
                        <a:t> </a:t>
                      </a:r>
                      <a:r>
                        <a:rPr lang="en-US" sz="1000" baseline="0" dirty="0" err="1">
                          <a:latin typeface="Arial" panose="020B0604020202020204" pitchFamily="34" charset="0"/>
                          <a:cs typeface="Arial" panose="020B0604020202020204" pitchFamily="34" charset="0"/>
                        </a:rPr>
                        <a:t>lubricante</a:t>
                      </a:r>
                      <a:r>
                        <a:rPr lang="en-US" sz="1000" baseline="0" dirty="0">
                          <a:latin typeface="Arial" panose="020B0604020202020204" pitchFamily="34" charset="0"/>
                          <a:cs typeface="Arial" panose="020B0604020202020204" pitchFamily="34" charset="0"/>
                        </a:rPr>
                        <a:t> o </a:t>
                      </a:r>
                      <a:r>
                        <a:rPr lang="en-US" sz="1000" baseline="0" dirty="0" err="1">
                          <a:latin typeface="Arial" panose="020B0604020202020204" pitchFamily="34" charset="0"/>
                          <a:cs typeface="Arial" panose="020B0604020202020204" pitchFamily="34" charset="0"/>
                        </a:rPr>
                        <a:t>hidráulico</a:t>
                      </a:r>
                      <a:endParaRPr lang="en-US" sz="1000" dirty="0">
                        <a:latin typeface="Arial" panose="020B0604020202020204" pitchFamily="34" charset="0"/>
                        <a:cs typeface="Arial" panose="020B0604020202020204" pitchFamily="34" charset="0"/>
                      </a:endParaRPr>
                    </a:p>
                  </a:txBody>
                  <a:tcPr marL="90604" marR="90604" marT="45397" marB="453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000" dirty="0">
                          <a:latin typeface="Arial" panose="020B0604020202020204" pitchFamily="34" charset="0"/>
                          <a:cs typeface="Arial" panose="020B0604020202020204" pitchFamily="34" charset="0"/>
                        </a:rPr>
                        <a:t>Atmósferas inflamables y tóxicas.</a:t>
                      </a:r>
                    </a:p>
                    <a:p>
                      <a:r>
                        <a:rPr lang="es-MX" sz="1000" dirty="0">
                          <a:latin typeface="Arial" panose="020B0604020202020204" pitchFamily="34" charset="0"/>
                          <a:cs typeface="Arial" panose="020B0604020202020204" pitchFamily="34" charset="0"/>
                        </a:rPr>
                        <a:t>Bajos niveles de oxigeno.</a:t>
                      </a:r>
                      <a:endParaRPr lang="en-US" sz="1000" dirty="0">
                        <a:latin typeface="Arial" panose="020B0604020202020204" pitchFamily="34" charset="0"/>
                        <a:cs typeface="Arial" panose="020B0604020202020204" pitchFamily="34" charset="0"/>
                      </a:endParaRPr>
                    </a:p>
                  </a:txBody>
                  <a:tcPr marL="90604" marR="90604" marT="45397" marB="453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r h="816844">
                <a:tc>
                  <a:txBody>
                    <a:bodyPr/>
                    <a:lstStyle/>
                    <a:p>
                      <a:r>
                        <a:rPr lang="es-MX" sz="1000" dirty="0">
                          <a:latin typeface="Arial" panose="020B0604020202020204" pitchFamily="34" charset="0"/>
                          <a:cs typeface="Arial" panose="020B0604020202020204" pitchFamily="34" charset="0"/>
                        </a:rPr>
                        <a:t>Tanques, bodegas o espacios vacíos donde haya materia orgánica, como pescado o lama de pescado que se colecta y descompone</a:t>
                      </a:r>
                      <a:endParaRPr lang="en-US" sz="1000" dirty="0">
                        <a:latin typeface="Arial" panose="020B0604020202020204" pitchFamily="34" charset="0"/>
                        <a:cs typeface="Arial" panose="020B0604020202020204" pitchFamily="34" charset="0"/>
                      </a:endParaRPr>
                    </a:p>
                  </a:txBody>
                  <a:tcPr marL="90604" marR="90604" marT="45397" marB="453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sz="1000" dirty="0">
                          <a:latin typeface="Arial" panose="020B0604020202020204" pitchFamily="34" charset="0"/>
                          <a:cs typeface="Arial" panose="020B0604020202020204" pitchFamily="34" charset="0"/>
                        </a:rPr>
                        <a:t>Los bajos niveles de oxígeno y la exposición al sulfuro de hidrógeno como resultado de la</a:t>
                      </a:r>
                    </a:p>
                    <a:p>
                      <a:r>
                        <a:rPr lang="es-MX" sz="1000" dirty="0">
                          <a:latin typeface="Arial" panose="020B0604020202020204" pitchFamily="34" charset="0"/>
                          <a:cs typeface="Arial" panose="020B0604020202020204" pitchFamily="34" charset="0"/>
                        </a:rPr>
                        <a:t>Proceso de descomposición</a:t>
                      </a:r>
                      <a:endParaRPr lang="en-US" sz="1000" dirty="0">
                        <a:latin typeface="Arial" panose="020B0604020202020204" pitchFamily="34" charset="0"/>
                        <a:cs typeface="Arial" panose="020B0604020202020204" pitchFamily="34" charset="0"/>
                      </a:endParaRPr>
                    </a:p>
                  </a:txBody>
                  <a:tcPr marL="90604" marR="90604" marT="45397" marB="453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bl>
          </a:graphicData>
        </a:graphic>
      </p:graphicFrame>
      <p:sp>
        <p:nvSpPr>
          <p:cNvPr id="310297" name="TextBox 2"/>
          <p:cNvSpPr txBox="1">
            <a:spLocks noChangeArrowheads="1"/>
          </p:cNvSpPr>
          <p:nvPr/>
        </p:nvSpPr>
        <p:spPr bwMode="auto">
          <a:xfrm rot="10800000" flipV="1">
            <a:off x="863600" y="8110538"/>
            <a:ext cx="543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63" tIns="45331" rIns="90663" bIns="45331">
            <a:spAutoFit/>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ctr" eaLnBrk="1" hangingPunct="1">
              <a:spcBef>
                <a:spcPct val="0"/>
              </a:spcBef>
            </a:pPr>
            <a:r>
              <a:rPr lang="es-MX" altLang="en-US" b="1" dirty="0"/>
              <a:t>Circule los espacios donde a veces trabaja y esté preparado para compartir cómo puede ocurrir el peligro asociado</a:t>
            </a:r>
            <a:endParaRPr lang="en-US" altLang="en-US" b="1" dirty="0"/>
          </a:p>
        </p:txBody>
      </p:sp>
    </p:spTree>
    <p:extLst>
      <p:ext uri="{BB962C8B-B14F-4D97-AF65-F5344CB8AC3E}">
        <p14:creationId xmlns:p14="http://schemas.microsoft.com/office/powerpoint/2010/main" val="2969619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36600" indent="-282575">
              <a:spcBef>
                <a:spcPct val="30000"/>
              </a:spcBef>
              <a:defRPr sz="1200">
                <a:solidFill>
                  <a:schemeClr val="tx1"/>
                </a:solidFill>
                <a:latin typeface="Arial" panose="020B0604020202020204" pitchFamily="34" charset="0"/>
              </a:defRPr>
            </a:lvl2pPr>
            <a:lvl3pPr marL="1131888" indent="-225425">
              <a:spcBef>
                <a:spcPct val="30000"/>
              </a:spcBef>
              <a:defRPr sz="1200">
                <a:solidFill>
                  <a:schemeClr val="tx1"/>
                </a:solidFill>
                <a:latin typeface="Arial" panose="020B0604020202020204" pitchFamily="34" charset="0"/>
              </a:defRPr>
            </a:lvl3pPr>
            <a:lvl4pPr marL="1585913" indent="-225425">
              <a:spcBef>
                <a:spcPct val="30000"/>
              </a:spcBef>
              <a:defRPr sz="1200">
                <a:solidFill>
                  <a:schemeClr val="tx1"/>
                </a:solidFill>
                <a:latin typeface="Arial" panose="020B0604020202020204" pitchFamily="34" charset="0"/>
              </a:defRPr>
            </a:lvl4pPr>
            <a:lvl5pPr marL="2038350" indent="-225425">
              <a:spcBef>
                <a:spcPct val="30000"/>
              </a:spcBef>
              <a:defRPr sz="1200">
                <a:solidFill>
                  <a:schemeClr val="tx1"/>
                </a:solidFill>
                <a:latin typeface="Arial" panose="020B0604020202020204" pitchFamily="34" charset="0"/>
              </a:defRPr>
            </a:lvl5pPr>
            <a:lvl6pPr marL="2495550" indent="-225425" eaLnBrk="0" fontAlgn="base" hangingPunct="0">
              <a:spcBef>
                <a:spcPct val="30000"/>
              </a:spcBef>
              <a:spcAft>
                <a:spcPct val="0"/>
              </a:spcAft>
              <a:defRPr sz="1200">
                <a:solidFill>
                  <a:schemeClr val="tx1"/>
                </a:solidFill>
                <a:latin typeface="Arial" panose="020B0604020202020204" pitchFamily="34" charset="0"/>
              </a:defRPr>
            </a:lvl6pPr>
            <a:lvl7pPr marL="2952750" indent="-225425" eaLnBrk="0" fontAlgn="base" hangingPunct="0">
              <a:spcBef>
                <a:spcPct val="30000"/>
              </a:spcBef>
              <a:spcAft>
                <a:spcPct val="0"/>
              </a:spcAft>
              <a:defRPr sz="1200">
                <a:solidFill>
                  <a:schemeClr val="tx1"/>
                </a:solidFill>
                <a:latin typeface="Arial" panose="020B0604020202020204" pitchFamily="34" charset="0"/>
              </a:defRPr>
            </a:lvl7pPr>
            <a:lvl8pPr marL="3409950" indent="-225425" eaLnBrk="0" fontAlgn="base" hangingPunct="0">
              <a:spcBef>
                <a:spcPct val="30000"/>
              </a:spcBef>
              <a:spcAft>
                <a:spcPct val="0"/>
              </a:spcAft>
              <a:defRPr sz="1200">
                <a:solidFill>
                  <a:schemeClr val="tx1"/>
                </a:solidFill>
                <a:latin typeface="Arial" panose="020B0604020202020204" pitchFamily="34" charset="0"/>
              </a:defRPr>
            </a:lvl8pPr>
            <a:lvl9pPr marL="3867150" indent="-2254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21B5211-F772-4A6A-97D3-07039588D00D}" type="slidenum">
              <a:rPr lang="en-US" altLang="en-US" smtClean="0"/>
              <a:pPr>
                <a:spcBef>
                  <a:spcPct val="0"/>
                </a:spcBef>
              </a:pPr>
              <a:t>8</a:t>
            </a:fld>
            <a:endParaRPr lang="en-US" altLang="en-US" smtClean="0"/>
          </a:p>
        </p:txBody>
      </p:sp>
      <p:sp>
        <p:nvSpPr>
          <p:cNvPr id="15363" name="Rectangle 2"/>
          <p:cNvSpPr>
            <a:spLocks noGrp="1" noRot="1" noChangeAspect="1" noChangeArrowheads="1" noTextEdit="1"/>
          </p:cNvSpPr>
          <p:nvPr>
            <p:ph type="sldImg"/>
          </p:nvPr>
        </p:nvSpPr>
        <p:spPr>
          <a:ln/>
        </p:spPr>
      </p:sp>
      <p:sp>
        <p:nvSpPr>
          <p:cNvPr id="513027" name="Rectangle 3">
            <a:extLst>
              <a:ext uri="{FF2B5EF4-FFF2-40B4-BE49-F238E27FC236}"/>
            </a:extLst>
          </p:cNvPr>
          <p:cNvSpPr>
            <a:spLocks noGrp="1" noChangeArrowheads="1"/>
          </p:cNvSpPr>
          <p:nvPr>
            <p:ph type="body" idx="1"/>
          </p:nvPr>
        </p:nvSpPr>
        <p:spPr>
          <a:xfrm>
            <a:off x="701675" y="4416425"/>
            <a:ext cx="5616575" cy="3709988"/>
          </a:xfrm>
          <a:ln/>
        </p:spPr>
        <p:txBody>
          <a:bodyPr/>
          <a:lstStyle/>
          <a:p>
            <a:pPr>
              <a:defRPr/>
            </a:pPr>
            <a:r>
              <a:rPr lang="en-US" b="1" dirty="0" err="1"/>
              <a:t>Definiciones</a:t>
            </a:r>
            <a:endParaRPr lang="en-US" b="1" dirty="0"/>
          </a:p>
          <a:p>
            <a:pPr>
              <a:defRPr/>
            </a:pPr>
            <a:endParaRPr lang="en-US" dirty="0"/>
          </a:p>
          <a:p>
            <a:pPr>
              <a:defRPr/>
            </a:pPr>
            <a:r>
              <a:rPr lang="en-US" dirty="0"/>
              <a:t> </a:t>
            </a:r>
            <a:r>
              <a:rPr lang="es-MX" b="1" dirty="0"/>
              <a:t>Área Designada </a:t>
            </a:r>
            <a:r>
              <a:rPr lang="es-MX" dirty="0"/>
              <a:t>significa un área establecida para trabajo en caliente después de una inspección que está libre de riesgos de incendio</a:t>
            </a:r>
          </a:p>
          <a:p>
            <a:pPr>
              <a:defRPr/>
            </a:pPr>
            <a:r>
              <a:rPr lang="es-MX" b="1" dirty="0"/>
              <a:t>Arnés de Cuerpo </a:t>
            </a:r>
            <a:r>
              <a:rPr lang="es-MX" dirty="0"/>
              <a:t>es un sistema de correas que puedan asegurarse  sobre el empleado de manera que distribuyen las fuerzas de detención de caídas por lo menos en  los muslos, los hombros, el pecho y la pelvis y tiene medios para conectarlo a otros componentes de un sistema personal de detención de caídas.</a:t>
            </a:r>
          </a:p>
          <a:p>
            <a:pPr>
              <a:defRPr/>
            </a:pPr>
            <a:r>
              <a:rPr lang="es-MX" b="1" dirty="0"/>
              <a:t>Atmósfera Deficiente de Oxígeno </a:t>
            </a:r>
            <a:r>
              <a:rPr lang="es-MX" dirty="0"/>
              <a:t>significa una atmósfera con una concentración de oxígeno inferior a 19.5% por volumen. Atmósfera enriquecida por oxígeno significa una atmósfera que contiene 22% o más de oxígeno por volumen.</a:t>
            </a:r>
          </a:p>
          <a:p>
            <a:pPr>
              <a:defRPr/>
            </a:pPr>
            <a:r>
              <a:rPr lang="es-MX" b="1" dirty="0"/>
              <a:t>Atmósfera Peligrosa</a:t>
            </a:r>
            <a:r>
              <a:rPr lang="es-MX" dirty="0"/>
              <a:t> significa una atmósfera que puede exponer a los empleados al riesgo de muerte, incapacidad, deterioro de la capacidad de auto-rescate (es decir, escapar sin ayuda de un espacio cerrado o confinado), o enfermedad aguda.</a:t>
            </a:r>
          </a:p>
          <a:p>
            <a:pPr>
              <a:defRPr/>
            </a:pPr>
            <a:endParaRPr lang="en-US" dirty="0">
              <a:solidFill>
                <a:srgbClr val="000000"/>
              </a:solidFill>
              <a:effectLst>
                <a:outerShdw blurRad="38100" dist="38100" dir="2700000" algn="tl">
                  <a:srgbClr val="C0C0C0"/>
                </a:outerShdw>
              </a:effectLst>
            </a:endParaRPr>
          </a:p>
          <a:p>
            <a:pPr marL="233117" indent="-233117" algn="just">
              <a:lnSpc>
                <a:spcPct val="90000"/>
              </a:lnSpc>
              <a:spcAft>
                <a:spcPct val="30000"/>
              </a:spcAft>
              <a:defRPr/>
            </a:pPr>
            <a:endParaRPr lang="en-US" dirty="0">
              <a:solidFill>
                <a:srgbClr val="000000"/>
              </a:solidFill>
              <a:effectLst>
                <a:outerShdw blurRad="38100" dist="38100" dir="2700000" algn="tl">
                  <a:srgbClr val="C0C0C0"/>
                </a:outerShdw>
              </a:effectLst>
            </a:endParaRPr>
          </a:p>
          <a:p>
            <a:pPr marL="233117" indent="-233117" algn="just">
              <a:lnSpc>
                <a:spcPct val="90000"/>
              </a:lnSpc>
              <a:spcAft>
                <a:spcPct val="30000"/>
              </a:spcAft>
              <a:buFontTx/>
              <a:buChar char="•"/>
              <a:defRPr/>
            </a:pPr>
            <a:endParaRPr lang="en-US" dirty="0">
              <a:solidFill>
                <a:srgbClr val="000000"/>
              </a:solidFill>
              <a:effectLst>
                <a:outerShdw blurRad="38100" dist="38100" dir="2700000" algn="tl">
                  <a:srgbClr val="C0C0C0"/>
                </a:outerShdw>
              </a:effectLst>
            </a:endParaRPr>
          </a:p>
          <a:p>
            <a:pPr marL="233117" indent="-233117" algn="just">
              <a:lnSpc>
                <a:spcPct val="90000"/>
              </a:lnSpc>
              <a:spcAft>
                <a:spcPct val="30000"/>
              </a:spcAft>
              <a:defRPr/>
            </a:pPr>
            <a:endParaRPr lang="en-US" dirty="0">
              <a:solidFill>
                <a:srgbClr val="000000"/>
              </a:solidFill>
              <a:effectLst>
                <a:outerShdw blurRad="38100" dist="38100" dir="2700000" algn="tl">
                  <a:srgbClr val="C0C0C0"/>
                </a:outerShdw>
              </a:effectLst>
            </a:endParaRPr>
          </a:p>
          <a:p>
            <a:pPr marL="233117" indent="-233117" algn="just">
              <a:lnSpc>
                <a:spcPct val="90000"/>
              </a:lnSpc>
              <a:spcAft>
                <a:spcPct val="40000"/>
              </a:spcAft>
              <a:defRPr/>
            </a:pPr>
            <a:endParaRPr lang="en-US" dirty="0">
              <a:solidFill>
                <a:srgbClr val="000000"/>
              </a:solidFill>
            </a:endParaRPr>
          </a:p>
          <a:p>
            <a:pPr marL="233117" indent="-233117" algn="just">
              <a:lnSpc>
                <a:spcPct val="90000"/>
              </a:lnSpc>
              <a:spcAft>
                <a:spcPct val="50000"/>
              </a:spcAft>
              <a:defRPr/>
            </a:pPr>
            <a:endParaRPr lang="en-US" dirty="0"/>
          </a:p>
          <a:p>
            <a:pPr marL="233117" indent="-233117">
              <a:lnSpc>
                <a:spcPct val="90000"/>
              </a:lnSpc>
              <a:defRPr/>
            </a:pPr>
            <a:endParaRPr lang="en-US" dirty="0"/>
          </a:p>
        </p:txBody>
      </p:sp>
    </p:spTree>
    <p:extLst>
      <p:ext uri="{BB962C8B-B14F-4D97-AF65-F5344CB8AC3E}">
        <p14:creationId xmlns:p14="http://schemas.microsoft.com/office/powerpoint/2010/main" val="3386686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36600" indent="-282575">
              <a:spcBef>
                <a:spcPct val="30000"/>
              </a:spcBef>
              <a:defRPr sz="1200">
                <a:solidFill>
                  <a:schemeClr val="tx1"/>
                </a:solidFill>
                <a:latin typeface="Arial" panose="020B0604020202020204" pitchFamily="34" charset="0"/>
              </a:defRPr>
            </a:lvl2pPr>
            <a:lvl3pPr marL="1131888" indent="-225425">
              <a:spcBef>
                <a:spcPct val="30000"/>
              </a:spcBef>
              <a:defRPr sz="1200">
                <a:solidFill>
                  <a:schemeClr val="tx1"/>
                </a:solidFill>
                <a:latin typeface="Arial" panose="020B0604020202020204" pitchFamily="34" charset="0"/>
              </a:defRPr>
            </a:lvl3pPr>
            <a:lvl4pPr marL="1585913" indent="-225425">
              <a:spcBef>
                <a:spcPct val="30000"/>
              </a:spcBef>
              <a:defRPr sz="1200">
                <a:solidFill>
                  <a:schemeClr val="tx1"/>
                </a:solidFill>
                <a:latin typeface="Arial" panose="020B0604020202020204" pitchFamily="34" charset="0"/>
              </a:defRPr>
            </a:lvl4pPr>
            <a:lvl5pPr marL="2038350" indent="-225425">
              <a:spcBef>
                <a:spcPct val="30000"/>
              </a:spcBef>
              <a:defRPr sz="1200">
                <a:solidFill>
                  <a:schemeClr val="tx1"/>
                </a:solidFill>
                <a:latin typeface="Arial" panose="020B0604020202020204" pitchFamily="34" charset="0"/>
              </a:defRPr>
            </a:lvl5pPr>
            <a:lvl6pPr marL="2495550" indent="-225425" eaLnBrk="0" fontAlgn="base" hangingPunct="0">
              <a:spcBef>
                <a:spcPct val="30000"/>
              </a:spcBef>
              <a:spcAft>
                <a:spcPct val="0"/>
              </a:spcAft>
              <a:defRPr sz="1200">
                <a:solidFill>
                  <a:schemeClr val="tx1"/>
                </a:solidFill>
                <a:latin typeface="Arial" panose="020B0604020202020204" pitchFamily="34" charset="0"/>
              </a:defRPr>
            </a:lvl6pPr>
            <a:lvl7pPr marL="2952750" indent="-225425" eaLnBrk="0" fontAlgn="base" hangingPunct="0">
              <a:spcBef>
                <a:spcPct val="30000"/>
              </a:spcBef>
              <a:spcAft>
                <a:spcPct val="0"/>
              </a:spcAft>
              <a:defRPr sz="1200">
                <a:solidFill>
                  <a:schemeClr val="tx1"/>
                </a:solidFill>
                <a:latin typeface="Arial" panose="020B0604020202020204" pitchFamily="34" charset="0"/>
              </a:defRPr>
            </a:lvl7pPr>
            <a:lvl8pPr marL="3409950" indent="-225425" eaLnBrk="0" fontAlgn="base" hangingPunct="0">
              <a:spcBef>
                <a:spcPct val="30000"/>
              </a:spcBef>
              <a:spcAft>
                <a:spcPct val="0"/>
              </a:spcAft>
              <a:defRPr sz="1200">
                <a:solidFill>
                  <a:schemeClr val="tx1"/>
                </a:solidFill>
                <a:latin typeface="Arial" panose="020B0604020202020204" pitchFamily="34" charset="0"/>
              </a:defRPr>
            </a:lvl8pPr>
            <a:lvl9pPr marL="3867150" indent="-2254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12D6EE-7AA8-4B7E-AA38-E0DE567BD703}" type="slidenum">
              <a:rPr lang="en-US" altLang="en-US" smtClean="0"/>
              <a:pPr>
                <a:spcBef>
                  <a:spcPct val="0"/>
                </a:spcBef>
              </a:pPr>
              <a:t>9</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xfrm>
            <a:off x="701675" y="4416425"/>
            <a:ext cx="5616575" cy="4087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altLang="es-MX" b="1" smtClean="0">
                <a:solidFill>
                  <a:srgbClr val="000000"/>
                </a:solidFill>
                <a:latin typeface="Arial" panose="020B0604020202020204" pitchFamily="34" charset="0"/>
              </a:rPr>
              <a:t>Entrada </a:t>
            </a:r>
            <a:r>
              <a:rPr lang="es-MX" altLang="es-MX" smtClean="0">
                <a:solidFill>
                  <a:srgbClr val="000000"/>
                </a:solidFill>
                <a:latin typeface="Arial" panose="020B0604020202020204" pitchFamily="34" charset="0"/>
              </a:rPr>
              <a:t>significa la acción por la cual una persona pasa a través de una abertura hacia un espacio. La entrada incluye las actividades laborales posteriores en ese espacio y se considera que se han producido tan pronto como cualquier parte del cuerpo del participante rompe el plano de una abertura en el espacio.</a:t>
            </a:r>
          </a:p>
          <a:p>
            <a:endParaRPr lang="es-MX" altLang="es-MX" smtClean="0">
              <a:solidFill>
                <a:srgbClr val="000000"/>
              </a:solidFill>
              <a:latin typeface="Arial" panose="020B0604020202020204" pitchFamily="34" charset="0"/>
            </a:endParaRPr>
          </a:p>
          <a:p>
            <a:r>
              <a:rPr lang="es-MX" altLang="es-MX" b="1" smtClean="0">
                <a:solidFill>
                  <a:srgbClr val="000000"/>
                </a:solidFill>
                <a:latin typeface="Arial" panose="020B0604020202020204" pitchFamily="34" charset="0"/>
              </a:rPr>
              <a:t>Entrar con Restricciones </a:t>
            </a:r>
            <a:r>
              <a:rPr lang="es-MX" altLang="es-MX" smtClean="0">
                <a:solidFill>
                  <a:srgbClr val="000000"/>
                </a:solidFill>
                <a:latin typeface="Arial" panose="020B0604020202020204" pitchFamily="34" charset="0"/>
              </a:rPr>
              <a:t>denota un espacio donde la entrada para trabajar solo está permitida si los controles de ingeniería, el equipo de protección personal, la vestimenta y las limitaciones de tiempo son los especificados por el químico marino, el higienista industrial certificado o la persona competente del astillero. </a:t>
            </a:r>
          </a:p>
          <a:p>
            <a:r>
              <a:rPr lang="es-MX" altLang="es-MX" b="1" smtClean="0">
                <a:solidFill>
                  <a:srgbClr val="000000"/>
                </a:solidFill>
                <a:latin typeface="Arial" panose="020B0604020202020204" pitchFamily="34" charset="0"/>
              </a:rPr>
              <a:t>Espacio </a:t>
            </a:r>
            <a:r>
              <a:rPr lang="es-MX" altLang="es-MX" smtClean="0">
                <a:solidFill>
                  <a:srgbClr val="000000"/>
                </a:solidFill>
                <a:latin typeface="Arial" panose="020B0604020202020204" pitchFamily="34" charset="0"/>
              </a:rPr>
              <a:t>es una zona o sección en un buque o embarcación o dentro de un astillero tales como, pero no se  limitan a: los tanques de carga o contenedores; cuarto de máquinas o bombas, armarios de almacenamiento, los tanques que contienen líquidos inflamables o combustibles, gases o sólidos; cuartos dentro de edificios; espacios de arrastre, túneles o vías de acceso. La atmósfera de un espacio es toda el área dentro de sus límites.</a:t>
            </a:r>
          </a:p>
          <a:p>
            <a:r>
              <a:rPr lang="es-MX" altLang="es-MX" b="1" smtClean="0">
                <a:solidFill>
                  <a:srgbClr val="000000"/>
                </a:solidFill>
                <a:latin typeface="Arial" panose="020B0604020202020204" pitchFamily="34" charset="0"/>
              </a:rPr>
              <a:t>Espacio Cerrado </a:t>
            </a:r>
            <a:r>
              <a:rPr lang="es-MX" altLang="es-MX" smtClean="0">
                <a:solidFill>
                  <a:srgbClr val="000000"/>
                </a:solidFill>
                <a:latin typeface="Arial" panose="020B0604020202020204" pitchFamily="34" charset="0"/>
              </a:rPr>
              <a:t>significa cualquier espacio, que no sea un espacio confinado, que esté rodeado por mamparos y techo. Incluye bodegas de carga, tanques, cuartos, y espacios de maquinaria y calderas.</a:t>
            </a:r>
          </a:p>
          <a:p>
            <a:endParaRPr lang="en-US" altLang="es-MX"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00164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1B9B9D5C-3907-4BD6-9793-BCDFDFF43DFC}" type="datetime1">
              <a:rPr lang="en-US"/>
              <a:pPr>
                <a:defRPr/>
              </a:pPr>
              <a:t>3/31/2020</a:t>
            </a:fld>
            <a:endParaRPr lang="en-US" dirty="0"/>
          </a:p>
        </p:txBody>
      </p:sp>
      <p:sp>
        <p:nvSpPr>
          <p:cNvPr id="5" name="Rectangle 6">
            <a:extLst>
              <a:ext uri="{FF2B5EF4-FFF2-40B4-BE49-F238E27FC236}"/>
            </a:extLst>
          </p:cNvPr>
          <p:cNvSpPr>
            <a:spLocks noGrp="1" noChangeArrowheads="1"/>
          </p:cNvSpPr>
          <p:nvPr>
            <p:ph type="sldNum" sz="quarter" idx="11"/>
          </p:nvPr>
        </p:nvSpPr>
        <p:spPr>
          <a:ln/>
        </p:spPr>
        <p:txBody>
          <a:bodyPr/>
          <a:lstStyle>
            <a:lvl1pPr>
              <a:defRPr/>
            </a:lvl1pPr>
          </a:lstStyle>
          <a:p>
            <a:fld id="{7229D0EA-A57F-47D4-8766-DD37A9D24D70}" type="slidenum">
              <a:rPr lang="en-US" altLang="en-US"/>
              <a:pPr/>
              <a:t>‹#›</a:t>
            </a:fld>
            <a:endParaRPr lang="en-US" altLang="en-US"/>
          </a:p>
        </p:txBody>
      </p:sp>
    </p:spTree>
    <p:extLst>
      <p:ext uri="{BB962C8B-B14F-4D97-AF65-F5344CB8AC3E}">
        <p14:creationId xmlns:p14="http://schemas.microsoft.com/office/powerpoint/2010/main" val="3734664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B52CCE11-1FE4-46C8-AE06-AF144DC4330C}" type="datetime1">
              <a:rPr lang="en-US"/>
              <a:pPr>
                <a:defRPr/>
              </a:pPr>
              <a:t>3/31/2020</a:t>
            </a:fld>
            <a:endParaRPr lang="en-US" dirty="0"/>
          </a:p>
        </p:txBody>
      </p:sp>
      <p:sp>
        <p:nvSpPr>
          <p:cNvPr id="5" name="Rectangle 6">
            <a:extLst>
              <a:ext uri="{FF2B5EF4-FFF2-40B4-BE49-F238E27FC236}"/>
            </a:extLst>
          </p:cNvPr>
          <p:cNvSpPr>
            <a:spLocks noGrp="1" noChangeArrowheads="1"/>
          </p:cNvSpPr>
          <p:nvPr>
            <p:ph type="sldNum" sz="quarter" idx="11"/>
          </p:nvPr>
        </p:nvSpPr>
        <p:spPr>
          <a:ln/>
        </p:spPr>
        <p:txBody>
          <a:bodyPr/>
          <a:lstStyle>
            <a:lvl1pPr>
              <a:defRPr/>
            </a:lvl1pPr>
          </a:lstStyle>
          <a:p>
            <a:fld id="{6FB9C928-EE2F-47EC-947B-E3B551173702}" type="slidenum">
              <a:rPr lang="en-US" altLang="en-US"/>
              <a:pPr/>
              <a:t>‹#›</a:t>
            </a:fld>
            <a:endParaRPr lang="en-US" altLang="en-US"/>
          </a:p>
        </p:txBody>
      </p:sp>
    </p:spTree>
    <p:extLst>
      <p:ext uri="{BB962C8B-B14F-4D97-AF65-F5344CB8AC3E}">
        <p14:creationId xmlns:p14="http://schemas.microsoft.com/office/powerpoint/2010/main" val="348964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2DA14E34-730E-4272-B9A3-F589ECC2989E}" type="datetime1">
              <a:rPr lang="en-US"/>
              <a:pPr>
                <a:defRPr/>
              </a:pPr>
              <a:t>3/31/2020</a:t>
            </a:fld>
            <a:endParaRPr lang="en-US" dirty="0"/>
          </a:p>
        </p:txBody>
      </p:sp>
      <p:sp>
        <p:nvSpPr>
          <p:cNvPr id="5" name="Rectangle 6">
            <a:extLst>
              <a:ext uri="{FF2B5EF4-FFF2-40B4-BE49-F238E27FC236}"/>
            </a:extLst>
          </p:cNvPr>
          <p:cNvSpPr>
            <a:spLocks noGrp="1" noChangeArrowheads="1"/>
          </p:cNvSpPr>
          <p:nvPr>
            <p:ph type="sldNum" sz="quarter" idx="11"/>
          </p:nvPr>
        </p:nvSpPr>
        <p:spPr>
          <a:ln/>
        </p:spPr>
        <p:txBody>
          <a:bodyPr/>
          <a:lstStyle>
            <a:lvl1pPr>
              <a:defRPr/>
            </a:lvl1pPr>
          </a:lstStyle>
          <a:p>
            <a:fld id="{9A688F0A-43D8-490F-B93E-AB690C81A202}" type="slidenum">
              <a:rPr lang="en-US" altLang="en-US"/>
              <a:pPr/>
              <a:t>‹#›</a:t>
            </a:fld>
            <a:endParaRPr lang="en-US" altLang="en-US"/>
          </a:p>
        </p:txBody>
      </p:sp>
    </p:spTree>
    <p:extLst>
      <p:ext uri="{BB962C8B-B14F-4D97-AF65-F5344CB8AC3E}">
        <p14:creationId xmlns:p14="http://schemas.microsoft.com/office/powerpoint/2010/main" val="339330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76400"/>
            <a:ext cx="4038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038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B8532813-6265-4E2B-8C9A-0E0579F5DCBA}" type="datetime1">
              <a:rPr lang="en-US"/>
              <a:pPr>
                <a:defRPr/>
              </a:pPr>
              <a:t>3/31/2020</a:t>
            </a:fld>
            <a:endParaRPr lang="en-US" dirty="0"/>
          </a:p>
        </p:txBody>
      </p:sp>
      <p:sp>
        <p:nvSpPr>
          <p:cNvPr id="6" name="Rectangle 6">
            <a:extLst>
              <a:ext uri="{FF2B5EF4-FFF2-40B4-BE49-F238E27FC236}"/>
            </a:extLst>
          </p:cNvPr>
          <p:cNvSpPr>
            <a:spLocks noGrp="1" noChangeArrowheads="1"/>
          </p:cNvSpPr>
          <p:nvPr>
            <p:ph type="sldNum" sz="quarter" idx="11"/>
          </p:nvPr>
        </p:nvSpPr>
        <p:spPr>
          <a:ln/>
        </p:spPr>
        <p:txBody>
          <a:bodyPr/>
          <a:lstStyle>
            <a:lvl1pPr>
              <a:defRPr/>
            </a:lvl1pPr>
          </a:lstStyle>
          <a:p>
            <a:fld id="{0EC58AD5-FE02-4D23-9F81-E79C6103D5EE}" type="slidenum">
              <a:rPr lang="en-US" altLang="en-US"/>
              <a:pPr/>
              <a:t>‹#›</a:t>
            </a:fld>
            <a:endParaRPr lang="en-US" altLang="en-US"/>
          </a:p>
        </p:txBody>
      </p:sp>
    </p:spTree>
    <p:extLst>
      <p:ext uri="{BB962C8B-B14F-4D97-AF65-F5344CB8AC3E}">
        <p14:creationId xmlns:p14="http://schemas.microsoft.com/office/powerpoint/2010/main" val="3452653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BF755E4D-A574-4FE2-BBD0-DCF82DE59D4A}" type="datetime1">
              <a:rPr lang="en-US"/>
              <a:pPr>
                <a:defRPr/>
              </a:pPr>
              <a:t>3/31/2020</a:t>
            </a:fld>
            <a:endParaRPr lang="en-US" dirty="0"/>
          </a:p>
        </p:txBody>
      </p:sp>
      <p:sp>
        <p:nvSpPr>
          <p:cNvPr id="5" name="Rectangle 6">
            <a:extLst>
              <a:ext uri="{FF2B5EF4-FFF2-40B4-BE49-F238E27FC236}"/>
            </a:extLst>
          </p:cNvPr>
          <p:cNvSpPr>
            <a:spLocks noGrp="1" noChangeArrowheads="1"/>
          </p:cNvSpPr>
          <p:nvPr>
            <p:ph type="sldNum" sz="quarter" idx="11"/>
          </p:nvPr>
        </p:nvSpPr>
        <p:spPr>
          <a:ln/>
        </p:spPr>
        <p:txBody>
          <a:bodyPr/>
          <a:lstStyle>
            <a:lvl1pPr>
              <a:defRPr/>
            </a:lvl1pPr>
          </a:lstStyle>
          <a:p>
            <a:fld id="{2D5D8109-1A12-408B-82C4-4C3C6C4038A2}" type="slidenum">
              <a:rPr lang="en-US" altLang="en-US"/>
              <a:pPr/>
              <a:t>‹#›</a:t>
            </a:fld>
            <a:endParaRPr lang="en-US" altLang="en-US"/>
          </a:p>
        </p:txBody>
      </p:sp>
    </p:spTree>
    <p:extLst>
      <p:ext uri="{BB962C8B-B14F-4D97-AF65-F5344CB8AC3E}">
        <p14:creationId xmlns:p14="http://schemas.microsoft.com/office/powerpoint/2010/main" val="550709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F5ADBE5F-5815-4178-851C-3776A3DAD8A6}" type="datetime1">
              <a:rPr lang="en-US"/>
              <a:pPr>
                <a:defRPr/>
              </a:pPr>
              <a:t>3/31/2020</a:t>
            </a:fld>
            <a:endParaRPr lang="en-US" dirty="0"/>
          </a:p>
        </p:txBody>
      </p:sp>
      <p:sp>
        <p:nvSpPr>
          <p:cNvPr id="5" name="Rectangle 6">
            <a:extLst>
              <a:ext uri="{FF2B5EF4-FFF2-40B4-BE49-F238E27FC236}"/>
            </a:extLst>
          </p:cNvPr>
          <p:cNvSpPr>
            <a:spLocks noGrp="1" noChangeArrowheads="1"/>
          </p:cNvSpPr>
          <p:nvPr>
            <p:ph type="sldNum" sz="quarter" idx="11"/>
          </p:nvPr>
        </p:nvSpPr>
        <p:spPr>
          <a:ln/>
        </p:spPr>
        <p:txBody>
          <a:bodyPr/>
          <a:lstStyle>
            <a:lvl1pPr>
              <a:defRPr/>
            </a:lvl1pPr>
          </a:lstStyle>
          <a:p>
            <a:fld id="{97831AA1-1FD8-4FD5-86B5-57BB6CF40AAB}" type="slidenum">
              <a:rPr lang="en-US" altLang="en-US"/>
              <a:pPr/>
              <a:t>‹#›</a:t>
            </a:fld>
            <a:endParaRPr lang="en-US" altLang="en-US"/>
          </a:p>
        </p:txBody>
      </p:sp>
    </p:spTree>
    <p:extLst>
      <p:ext uri="{BB962C8B-B14F-4D97-AF65-F5344CB8AC3E}">
        <p14:creationId xmlns:p14="http://schemas.microsoft.com/office/powerpoint/2010/main" val="945471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A9A04F74-3653-47A6-ACF4-198568021D81}" type="datetime1">
              <a:rPr lang="en-US"/>
              <a:pPr>
                <a:defRPr/>
              </a:pPr>
              <a:t>3/31/2020</a:t>
            </a:fld>
            <a:endParaRPr lang="en-US" dirty="0"/>
          </a:p>
        </p:txBody>
      </p:sp>
      <p:sp>
        <p:nvSpPr>
          <p:cNvPr id="6" name="Rectangle 6">
            <a:extLst>
              <a:ext uri="{FF2B5EF4-FFF2-40B4-BE49-F238E27FC236}"/>
            </a:extLst>
          </p:cNvPr>
          <p:cNvSpPr>
            <a:spLocks noGrp="1" noChangeArrowheads="1"/>
          </p:cNvSpPr>
          <p:nvPr>
            <p:ph type="sldNum" sz="quarter" idx="11"/>
          </p:nvPr>
        </p:nvSpPr>
        <p:spPr>
          <a:ln/>
        </p:spPr>
        <p:txBody>
          <a:bodyPr/>
          <a:lstStyle>
            <a:lvl1pPr>
              <a:defRPr/>
            </a:lvl1pPr>
          </a:lstStyle>
          <a:p>
            <a:fld id="{07EF438E-E8DA-4E74-B6FA-7AF4F12F4D38}" type="slidenum">
              <a:rPr lang="en-US" altLang="en-US"/>
              <a:pPr/>
              <a:t>‹#›</a:t>
            </a:fld>
            <a:endParaRPr lang="en-US" altLang="en-US"/>
          </a:p>
        </p:txBody>
      </p:sp>
    </p:spTree>
    <p:extLst>
      <p:ext uri="{BB962C8B-B14F-4D97-AF65-F5344CB8AC3E}">
        <p14:creationId xmlns:p14="http://schemas.microsoft.com/office/powerpoint/2010/main" val="3406780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4F80F1D0-FDD2-4BE6-B3C2-7F8DB145E079}" type="datetime1">
              <a:rPr lang="en-US"/>
              <a:pPr>
                <a:defRPr/>
              </a:pPr>
              <a:t>3/31/2020</a:t>
            </a:fld>
            <a:endParaRPr lang="en-US" dirty="0"/>
          </a:p>
        </p:txBody>
      </p:sp>
      <p:sp>
        <p:nvSpPr>
          <p:cNvPr id="8" name="Rectangle 6">
            <a:extLst>
              <a:ext uri="{FF2B5EF4-FFF2-40B4-BE49-F238E27FC236}"/>
            </a:extLst>
          </p:cNvPr>
          <p:cNvSpPr>
            <a:spLocks noGrp="1" noChangeArrowheads="1"/>
          </p:cNvSpPr>
          <p:nvPr>
            <p:ph type="sldNum" sz="quarter" idx="11"/>
          </p:nvPr>
        </p:nvSpPr>
        <p:spPr>
          <a:ln/>
        </p:spPr>
        <p:txBody>
          <a:bodyPr/>
          <a:lstStyle>
            <a:lvl1pPr>
              <a:defRPr/>
            </a:lvl1pPr>
          </a:lstStyle>
          <a:p>
            <a:fld id="{C3F3913C-42F3-41E2-8FA2-A57FB3B96D84}" type="slidenum">
              <a:rPr lang="en-US" altLang="en-US"/>
              <a:pPr/>
              <a:t>‹#›</a:t>
            </a:fld>
            <a:endParaRPr lang="en-US" altLang="en-US"/>
          </a:p>
        </p:txBody>
      </p:sp>
    </p:spTree>
    <p:extLst>
      <p:ext uri="{BB962C8B-B14F-4D97-AF65-F5344CB8AC3E}">
        <p14:creationId xmlns:p14="http://schemas.microsoft.com/office/powerpoint/2010/main" val="3940046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CFD37ACE-F827-486E-B2C4-CF07437D3190}" type="datetime1">
              <a:rPr lang="en-US"/>
              <a:pPr>
                <a:defRPr/>
              </a:pPr>
              <a:t>3/31/2020</a:t>
            </a:fld>
            <a:endParaRPr lang="en-US" dirty="0"/>
          </a:p>
        </p:txBody>
      </p:sp>
      <p:sp>
        <p:nvSpPr>
          <p:cNvPr id="4" name="Rectangle 6">
            <a:extLst>
              <a:ext uri="{FF2B5EF4-FFF2-40B4-BE49-F238E27FC236}"/>
            </a:extLst>
          </p:cNvPr>
          <p:cNvSpPr>
            <a:spLocks noGrp="1" noChangeArrowheads="1"/>
          </p:cNvSpPr>
          <p:nvPr>
            <p:ph type="sldNum" sz="quarter" idx="11"/>
          </p:nvPr>
        </p:nvSpPr>
        <p:spPr>
          <a:ln/>
        </p:spPr>
        <p:txBody>
          <a:bodyPr/>
          <a:lstStyle>
            <a:lvl1pPr>
              <a:defRPr/>
            </a:lvl1pPr>
          </a:lstStyle>
          <a:p>
            <a:fld id="{8F646E37-F5E8-4244-95B7-AFB9CF2268EB}" type="slidenum">
              <a:rPr lang="en-US" altLang="en-US"/>
              <a:pPr/>
              <a:t>‹#›</a:t>
            </a:fld>
            <a:endParaRPr lang="en-US" altLang="en-US"/>
          </a:p>
        </p:txBody>
      </p:sp>
    </p:spTree>
    <p:extLst>
      <p:ext uri="{BB962C8B-B14F-4D97-AF65-F5344CB8AC3E}">
        <p14:creationId xmlns:p14="http://schemas.microsoft.com/office/powerpoint/2010/main" val="728410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EB9F7B36-02B9-4E9A-8737-401F43A728B7}" type="datetime1">
              <a:rPr lang="en-US"/>
              <a:pPr>
                <a:defRPr/>
              </a:pPr>
              <a:t>3/31/2020</a:t>
            </a:fld>
            <a:endParaRPr lang="en-US" dirty="0"/>
          </a:p>
        </p:txBody>
      </p:sp>
      <p:sp>
        <p:nvSpPr>
          <p:cNvPr id="3" name="Rectangle 6">
            <a:extLst>
              <a:ext uri="{FF2B5EF4-FFF2-40B4-BE49-F238E27FC236}"/>
            </a:extLst>
          </p:cNvPr>
          <p:cNvSpPr>
            <a:spLocks noGrp="1" noChangeArrowheads="1"/>
          </p:cNvSpPr>
          <p:nvPr>
            <p:ph type="sldNum" sz="quarter" idx="11"/>
          </p:nvPr>
        </p:nvSpPr>
        <p:spPr>
          <a:ln/>
        </p:spPr>
        <p:txBody>
          <a:bodyPr/>
          <a:lstStyle>
            <a:lvl1pPr>
              <a:defRPr/>
            </a:lvl1pPr>
          </a:lstStyle>
          <a:p>
            <a:fld id="{55D8FCE1-EC49-4BA5-A970-25FB6E79C648}" type="slidenum">
              <a:rPr lang="en-US" altLang="en-US"/>
              <a:pPr/>
              <a:t>‹#›</a:t>
            </a:fld>
            <a:endParaRPr lang="en-US" altLang="en-US"/>
          </a:p>
        </p:txBody>
      </p:sp>
    </p:spTree>
    <p:extLst>
      <p:ext uri="{BB962C8B-B14F-4D97-AF65-F5344CB8AC3E}">
        <p14:creationId xmlns:p14="http://schemas.microsoft.com/office/powerpoint/2010/main" val="1254252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B16C6AEF-A538-4CE3-B74D-8FBA8824D0E9}" type="datetime1">
              <a:rPr lang="en-US"/>
              <a:pPr>
                <a:defRPr/>
              </a:pPr>
              <a:t>3/31/2020</a:t>
            </a:fld>
            <a:endParaRPr lang="en-US" dirty="0"/>
          </a:p>
        </p:txBody>
      </p:sp>
      <p:sp>
        <p:nvSpPr>
          <p:cNvPr id="6" name="Rectangle 6">
            <a:extLst>
              <a:ext uri="{FF2B5EF4-FFF2-40B4-BE49-F238E27FC236}"/>
            </a:extLst>
          </p:cNvPr>
          <p:cNvSpPr>
            <a:spLocks noGrp="1" noChangeArrowheads="1"/>
          </p:cNvSpPr>
          <p:nvPr>
            <p:ph type="sldNum" sz="quarter" idx="11"/>
          </p:nvPr>
        </p:nvSpPr>
        <p:spPr>
          <a:ln/>
        </p:spPr>
        <p:txBody>
          <a:bodyPr/>
          <a:lstStyle>
            <a:lvl1pPr>
              <a:defRPr/>
            </a:lvl1pPr>
          </a:lstStyle>
          <a:p>
            <a:fld id="{60DD2E1A-2BD9-4245-B1AE-CE321AB624D0}" type="slidenum">
              <a:rPr lang="en-US" altLang="en-US"/>
              <a:pPr/>
              <a:t>‹#›</a:t>
            </a:fld>
            <a:endParaRPr lang="en-US" altLang="en-US"/>
          </a:p>
        </p:txBody>
      </p:sp>
    </p:spTree>
    <p:extLst>
      <p:ext uri="{BB962C8B-B14F-4D97-AF65-F5344CB8AC3E}">
        <p14:creationId xmlns:p14="http://schemas.microsoft.com/office/powerpoint/2010/main" val="961768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1CC8787D-24B2-4261-9CF7-052CA4123504}" type="datetime1">
              <a:rPr lang="en-US"/>
              <a:pPr>
                <a:defRPr/>
              </a:pPr>
              <a:t>3/31/2020</a:t>
            </a:fld>
            <a:endParaRPr lang="en-US" dirty="0"/>
          </a:p>
        </p:txBody>
      </p:sp>
      <p:sp>
        <p:nvSpPr>
          <p:cNvPr id="6" name="Rectangle 6">
            <a:extLst>
              <a:ext uri="{FF2B5EF4-FFF2-40B4-BE49-F238E27FC236}"/>
            </a:extLst>
          </p:cNvPr>
          <p:cNvSpPr>
            <a:spLocks noGrp="1" noChangeArrowheads="1"/>
          </p:cNvSpPr>
          <p:nvPr>
            <p:ph type="sldNum" sz="quarter" idx="11"/>
          </p:nvPr>
        </p:nvSpPr>
        <p:spPr>
          <a:ln/>
        </p:spPr>
        <p:txBody>
          <a:bodyPr/>
          <a:lstStyle>
            <a:lvl1pPr>
              <a:defRPr/>
            </a:lvl1pPr>
          </a:lstStyle>
          <a:p>
            <a:fld id="{A99E78C3-34A5-416E-8458-8436A6DDEEF5}" type="slidenum">
              <a:rPr lang="en-US" altLang="en-US"/>
              <a:pPr/>
              <a:t>‹#›</a:t>
            </a:fld>
            <a:endParaRPr lang="en-US" altLang="en-US"/>
          </a:p>
        </p:txBody>
      </p:sp>
    </p:spTree>
    <p:extLst>
      <p:ext uri="{BB962C8B-B14F-4D97-AF65-F5344CB8AC3E}">
        <p14:creationId xmlns:p14="http://schemas.microsoft.com/office/powerpoint/2010/main" val="1513181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76400"/>
            <a:ext cx="8229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a:extLst>
              <a:ext uri="{FF2B5EF4-FFF2-40B4-BE49-F238E27FC236}"/>
            </a:extLst>
          </p:cNvPr>
          <p:cNvSpPr>
            <a:spLocks noGrp="1" noChangeArrowheads="1"/>
          </p:cNvSpPr>
          <p:nvPr>
            <p:ph type="dt" sz="half" idx="2"/>
          </p:nvPr>
        </p:nvSpPr>
        <p:spPr bwMode="auto">
          <a:xfrm>
            <a:off x="457200" y="6245225"/>
            <a:ext cx="665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800">
                <a:latin typeface="Arial" charset="0"/>
              </a:defRPr>
            </a:lvl1pPr>
          </a:lstStyle>
          <a:p>
            <a:pPr>
              <a:defRPr/>
            </a:pPr>
            <a:fld id="{86A388E9-97AE-4F0D-A305-14E91BB427BA}" type="datetime1">
              <a:rPr lang="en-US"/>
              <a:pPr>
                <a:defRPr/>
              </a:pPr>
              <a:t>3/31/2020</a:t>
            </a:fld>
            <a:endParaRPr lang="en-US" dirty="0"/>
          </a:p>
        </p:txBody>
      </p:sp>
      <p:sp>
        <p:nvSpPr>
          <p:cNvPr id="1030" name="Rectangle 6">
            <a:extLst>
              <a:ext uri="{FF2B5EF4-FFF2-40B4-BE49-F238E27FC236}"/>
            </a:extLst>
          </p:cNvPr>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EC20EBFF-0398-46EC-92F8-EE9520CA016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 id="2147484458" r:id="rId10"/>
    <p:sldLayoutId id="2147484459" r:id="rId11"/>
    <p:sldLayoutId id="2147484460" r:id="rId12"/>
  </p:sldLayoutIdLst>
  <p:hf hdr="0" dt="0"/>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685800" y="0"/>
            <a:ext cx="7772400" cy="1066800"/>
          </a:xfrm>
          <a:noFill/>
        </p:spPr>
        <p:txBody>
          <a:bodyPr lIns="92075" tIns="46038" rIns="92075" bIns="46038"/>
          <a:lstStyle/>
          <a:p>
            <a:pPr algn="l"/>
            <a:r>
              <a:rPr lang="en-US" altLang="en-US" dirty="0" err="1" smtClean="0">
                <a:solidFill>
                  <a:schemeClr val="tx1"/>
                </a:solidFill>
              </a:rPr>
              <a:t>Espacios</a:t>
            </a:r>
            <a:r>
              <a:rPr lang="en-US" altLang="en-US" dirty="0" smtClean="0">
                <a:solidFill>
                  <a:schemeClr val="tx1"/>
                </a:solidFill>
              </a:rPr>
              <a:t> </a:t>
            </a:r>
            <a:r>
              <a:rPr lang="en-US" altLang="en-US" dirty="0" err="1" smtClean="0">
                <a:solidFill>
                  <a:schemeClr val="tx1"/>
                </a:solidFill>
              </a:rPr>
              <a:t>Confinados</a:t>
            </a:r>
            <a:r>
              <a:rPr lang="en-US" altLang="en-US" dirty="0" smtClean="0"/>
              <a:t/>
            </a:r>
            <a:br>
              <a:rPr lang="en-US" altLang="en-US" dirty="0" smtClean="0"/>
            </a:br>
            <a:r>
              <a:rPr lang="es-MX" altLang="en-US" sz="2400" dirty="0" smtClean="0"/>
              <a:t>Sección de la Nave Mostrando Espacios Confinados</a:t>
            </a:r>
            <a:endParaRPr lang="en-US" altLang="en-US" sz="2400" dirty="0" smtClean="0"/>
          </a:p>
        </p:txBody>
      </p:sp>
      <p:sp>
        <p:nvSpPr>
          <p:cNvPr id="301060" name="Text Box 40"/>
          <p:cNvSpPr txBox="1">
            <a:spLocks noChangeArrowheads="1"/>
          </p:cNvSpPr>
          <p:nvPr/>
        </p:nvSpPr>
        <p:spPr bwMode="auto">
          <a:xfrm>
            <a:off x="1371600" y="5643563"/>
            <a:ext cx="6096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s-MX" altLang="ja-JP" sz="800" dirty="0">
                <a:ea typeface="MS PGothic" pitchFamily="34" charset="-128"/>
                <a:cs typeface="Arial" pitchFamily="34" charset="0"/>
              </a:rPr>
              <a:t>Este material fue producido bajo la subvención SH-05055-SH8 de la Administración de Seguridad y Salud Ocupacional, Departamento de Trabajo de los Estados Unidos. No refleja necesariamente los puntos de vista o las políticas del Departamento de Trabajo de los EE. UU., Ni la mención de nombres comerciales, productos comerciales u organizaciones implica el respaldo del Gobierno de los EE. UU</a:t>
            </a:r>
            <a:r>
              <a:rPr lang="es-MX" altLang="ja-JP" sz="800" dirty="0" smtClean="0">
                <a:ea typeface="MS PGothic" pitchFamily="34" charset="-128"/>
                <a:cs typeface="Arial" pitchFamily="34" charset="0"/>
              </a:rPr>
              <a:t>.</a:t>
            </a:r>
          </a:p>
          <a:p>
            <a:pPr eaLnBrk="1" hangingPunct="1">
              <a:spcBef>
                <a:spcPct val="0"/>
              </a:spcBef>
              <a:buFontTx/>
              <a:buNone/>
            </a:pPr>
            <a:r>
              <a:rPr lang="es-MX" altLang="ja-JP" sz="800" dirty="0">
                <a:ea typeface="MS PGothic" pitchFamily="34" charset="-128"/>
                <a:cs typeface="Arial" pitchFamily="34" charset="0"/>
              </a:rPr>
              <a:t>Se hicieron revisiones a este material con el número de subvención </a:t>
            </a:r>
            <a:r>
              <a:rPr lang="es-MX" altLang="ja-JP" sz="800" dirty="0" err="1">
                <a:ea typeface="MS PGothic" pitchFamily="34" charset="-128"/>
                <a:cs typeface="Arial" pitchFamily="34" charset="0"/>
              </a:rPr>
              <a:t>SH</a:t>
            </a:r>
            <a:r>
              <a:rPr lang="es-MX" altLang="ja-JP" sz="800" dirty="0">
                <a:ea typeface="MS PGothic" pitchFamily="34" charset="-128"/>
                <a:cs typeface="Arial" pitchFamily="34" charset="0"/>
              </a:rPr>
              <a:t>-05176-</a:t>
            </a:r>
            <a:r>
              <a:rPr lang="es-MX" altLang="ja-JP" sz="800" dirty="0" err="1">
                <a:ea typeface="MS PGothic" pitchFamily="34" charset="-128"/>
                <a:cs typeface="Arial" pitchFamily="34" charset="0"/>
              </a:rPr>
              <a:t>SH9</a:t>
            </a:r>
            <a:r>
              <a:rPr lang="es-MX" altLang="ja-JP" sz="800" dirty="0">
                <a:ea typeface="MS PGothic" pitchFamily="34" charset="-128"/>
                <a:cs typeface="Arial" pitchFamily="34" charset="0"/>
              </a:rPr>
              <a:t> de la Administración de Seguridad y Salud Ocupacional, Departamento de Trabajo de los EE. UU.</a:t>
            </a:r>
            <a:endParaRPr lang="es-MX" altLang="ja-JP" sz="800" dirty="0" smtClean="0">
              <a:ea typeface="MS PGothic" pitchFamily="34" charset="-128"/>
              <a:cs typeface="Arial" pitchFamily="34" charset="0"/>
            </a:endParaRPr>
          </a:p>
        </p:txBody>
      </p:sp>
      <p:pic>
        <p:nvPicPr>
          <p:cNvPr id="301061" name="Picture 3" descr="Figure 1: Vessel cross s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62050"/>
            <a:ext cx="6400800" cy="4438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2D5D8109-1A12-408B-82C4-4C3C6C4038A2}" type="slidenum">
              <a:rPr lang="en-US" altLang="en-US" smtClean="0"/>
              <a:pPr/>
              <a:t>1</a:t>
            </a:fld>
            <a:endParaRPr lang="en-US" altLang="en-US"/>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6" descr="https://www.osha.gov/SLTC/etools/shipyard/shiprepair/images/confinedspace/srhw1.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8435" name="AutoShape 8" descr="https://www.osha.gov/SLTC/etools/shipyard/shiprepair/images/confinedspace/srhw1.jpg"/>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843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1592263"/>
            <a:ext cx="3086100" cy="41195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37"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5AEBD1B-5D13-4E69-BA06-46AB31FB5692}" type="slidenum">
              <a:rPr lang="en-US" altLang="en-US" sz="1400" smtClean="0"/>
              <a:pPr>
                <a:spcBef>
                  <a:spcPct val="0"/>
                </a:spcBef>
                <a:buFontTx/>
                <a:buNone/>
              </a:pPr>
              <a:t>10</a:t>
            </a:fld>
            <a:endParaRPr lang="en-US" altLang="en-US" sz="1400" smtClean="0"/>
          </a:p>
        </p:txBody>
      </p:sp>
      <p:sp>
        <p:nvSpPr>
          <p:cNvPr id="18438" name="TextBox 6"/>
          <p:cNvSpPr txBox="1">
            <a:spLocks noChangeArrowheads="1"/>
          </p:cNvSpPr>
          <p:nvPr/>
        </p:nvSpPr>
        <p:spPr bwMode="auto">
          <a:xfrm>
            <a:off x="625475" y="2209800"/>
            <a:ext cx="266541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1800"/>
              <a:t>Espacios Confinados</a:t>
            </a:r>
          </a:p>
          <a:p>
            <a:pPr>
              <a:spcBef>
                <a:spcPct val="0"/>
              </a:spcBef>
            </a:pPr>
            <a:endParaRPr lang="en-US" altLang="en-US" sz="1800"/>
          </a:p>
          <a:p>
            <a:pPr>
              <a:spcBef>
                <a:spcPct val="0"/>
              </a:spcBef>
            </a:pPr>
            <a:r>
              <a:rPr lang="en-US" altLang="en-US" sz="1800"/>
              <a:t>Espacios Adjuntos</a:t>
            </a:r>
          </a:p>
          <a:p>
            <a:pPr>
              <a:spcBef>
                <a:spcPct val="0"/>
              </a:spcBef>
            </a:pPr>
            <a:endParaRPr lang="en-US" altLang="en-US" sz="1800"/>
          </a:p>
          <a:p>
            <a:pPr>
              <a:spcBef>
                <a:spcPct val="0"/>
              </a:spcBef>
            </a:pPr>
            <a:r>
              <a:rPr lang="en-US" altLang="en-US" sz="1800"/>
              <a:t>Higienista Industrial</a:t>
            </a:r>
          </a:p>
          <a:p>
            <a:pPr>
              <a:spcBef>
                <a:spcPct val="0"/>
              </a:spcBef>
            </a:pPr>
            <a:endParaRPr lang="en-US" altLang="en-US" sz="1800"/>
          </a:p>
          <a:p>
            <a:pPr>
              <a:spcBef>
                <a:spcPct val="0"/>
              </a:spcBef>
            </a:pPr>
            <a:r>
              <a:rPr lang="en-US" altLang="en-US" sz="1800"/>
              <a:t>Atm. Inerte</a:t>
            </a:r>
          </a:p>
        </p:txBody>
      </p:sp>
      <p:sp>
        <p:nvSpPr>
          <p:cNvPr id="8" name="Rectangle 2">
            <a:extLst>
              <a:ext uri="{FF2B5EF4-FFF2-40B4-BE49-F238E27FC236}"/>
            </a:extLst>
          </p:cNvPr>
          <p:cNvSpPr txBox="1">
            <a:spLocks noChangeArrowheads="1"/>
          </p:cNvSpPr>
          <p:nvPr/>
        </p:nvSpPr>
        <p:spPr bwMode="auto">
          <a:xfrm>
            <a:off x="625475" y="342900"/>
            <a:ext cx="8001000"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a:lstStyle>
          <a:p>
            <a:pPr algn="l">
              <a:defRPr/>
            </a:pPr>
            <a:r>
              <a:rPr lang="en-US" altLang="en-US" sz="3400" dirty="0" err="1"/>
              <a:t>Definiciones</a:t>
            </a:r>
            <a:r>
              <a:rPr lang="en-US" altLang="en-US" sz="3400" dirty="0"/>
              <a:t> – </a:t>
            </a:r>
            <a:r>
              <a:rPr lang="en-US" altLang="en-US" sz="3400" dirty="0" err="1"/>
              <a:t>Espacios</a:t>
            </a:r>
            <a:r>
              <a:rPr lang="en-US" altLang="en-US" sz="3400" dirty="0"/>
              <a:t> </a:t>
            </a:r>
            <a:r>
              <a:rPr lang="en-US" altLang="en-US" sz="3400" dirty="0" err="1"/>
              <a:t>Confinados</a:t>
            </a:r>
            <a:r>
              <a:rPr lang="en-US" altLang="en-US" kern="0" dirty="0"/>
              <a:t/>
            </a:r>
            <a:br>
              <a:rPr lang="en-US" altLang="en-US" kern="0" dirty="0"/>
            </a:br>
            <a:r>
              <a:rPr lang="en-US" altLang="en-US" sz="2800" kern="0" dirty="0" err="1"/>
              <a:t>Ventilación</a:t>
            </a:r>
            <a:r>
              <a:rPr lang="en-US" altLang="en-US" sz="2800" kern="0" dirty="0"/>
              <a:t> a </a:t>
            </a:r>
            <a:r>
              <a:rPr lang="en-US" altLang="en-US" sz="2800" kern="0" dirty="0" err="1"/>
              <a:t>Bordo</a:t>
            </a:r>
            <a:r>
              <a:rPr lang="en-US" altLang="en-US" sz="2800" kern="0" dirty="0"/>
              <a:t> del Barco</a:t>
            </a:r>
          </a:p>
        </p:txBody>
      </p:sp>
    </p:spTree>
    <p:extLst>
      <p:ext uri="{BB962C8B-B14F-4D97-AF65-F5344CB8AC3E}">
        <p14:creationId xmlns:p14="http://schemas.microsoft.com/office/powerpoint/2010/main" val="19083662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6" descr="http://www.optimumstores.com/media/catalog/product/cache/39/image/700x700/17f82f742ffe127f42dca9de82fb58b1/upload/3/bw_technologies_gasalertmax_xt_gas_detector.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483" name="AutoShape 9" descr="http://ep.yimg.com/ca/I/yhst-129433979619958_2269_860458275"/>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048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2088" y="1828800"/>
            <a:ext cx="4532312" cy="30241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0485"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D247451-2362-4B8F-BAD1-E8B90CADE3EA}" type="slidenum">
              <a:rPr lang="en-US" altLang="en-US" sz="1400" smtClean="0"/>
              <a:pPr>
                <a:spcBef>
                  <a:spcPct val="0"/>
                </a:spcBef>
                <a:buFontTx/>
                <a:buNone/>
              </a:pPr>
              <a:t>11</a:t>
            </a:fld>
            <a:endParaRPr lang="en-US" altLang="en-US" sz="1400" smtClean="0"/>
          </a:p>
        </p:txBody>
      </p:sp>
      <p:sp>
        <p:nvSpPr>
          <p:cNvPr id="20486" name="TextBox 1"/>
          <p:cNvSpPr txBox="1">
            <a:spLocks noChangeArrowheads="1"/>
          </p:cNvSpPr>
          <p:nvPr/>
        </p:nvSpPr>
        <p:spPr bwMode="auto">
          <a:xfrm>
            <a:off x="625475" y="2354263"/>
            <a:ext cx="234473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1800"/>
              <a:t>IDLH</a:t>
            </a:r>
          </a:p>
          <a:p>
            <a:pPr>
              <a:spcBef>
                <a:spcPct val="0"/>
              </a:spcBef>
            </a:pPr>
            <a:endParaRPr lang="en-US" altLang="en-US" sz="1800"/>
          </a:p>
          <a:p>
            <a:pPr>
              <a:spcBef>
                <a:spcPct val="0"/>
              </a:spcBef>
            </a:pPr>
            <a:r>
              <a:rPr lang="en-US" altLang="en-US" sz="1800"/>
              <a:t>Inspección Visual</a:t>
            </a:r>
          </a:p>
          <a:p>
            <a:pPr>
              <a:spcBef>
                <a:spcPct val="0"/>
              </a:spcBef>
            </a:pPr>
            <a:endParaRPr lang="en-US" altLang="en-US" sz="1800"/>
          </a:p>
          <a:p>
            <a:pPr>
              <a:spcBef>
                <a:spcPct val="0"/>
              </a:spcBef>
            </a:pPr>
            <a:r>
              <a:rPr lang="en-US" altLang="en-US" sz="1800"/>
              <a:t>Liberación de Gas</a:t>
            </a:r>
          </a:p>
        </p:txBody>
      </p:sp>
      <p:sp>
        <p:nvSpPr>
          <p:cNvPr id="9" name="Rectangle 2">
            <a:extLst>
              <a:ext uri="{FF2B5EF4-FFF2-40B4-BE49-F238E27FC236}"/>
            </a:extLst>
          </p:cNvPr>
          <p:cNvSpPr txBox="1">
            <a:spLocks noChangeArrowheads="1"/>
          </p:cNvSpPr>
          <p:nvPr/>
        </p:nvSpPr>
        <p:spPr bwMode="auto">
          <a:xfrm>
            <a:off x="625475" y="342900"/>
            <a:ext cx="80010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a:lstStyle>
          <a:p>
            <a:pPr algn="l">
              <a:defRPr/>
            </a:pPr>
            <a:r>
              <a:rPr lang="en-US" altLang="en-US" sz="3600" dirty="0" err="1"/>
              <a:t>Definiciones</a:t>
            </a:r>
            <a:r>
              <a:rPr lang="en-US" altLang="en-US" sz="3600" dirty="0"/>
              <a:t> – </a:t>
            </a:r>
            <a:r>
              <a:rPr lang="en-US" altLang="en-US" sz="3600" dirty="0" err="1"/>
              <a:t>Inertización</a:t>
            </a:r>
            <a:r>
              <a:rPr lang="en-US" altLang="en-US" kern="0" dirty="0"/>
              <a:t/>
            </a:r>
            <a:br>
              <a:rPr lang="en-US" altLang="en-US" kern="0" dirty="0"/>
            </a:br>
            <a:r>
              <a:rPr lang="en-US" altLang="en-US" sz="2800" kern="0" dirty="0" err="1"/>
              <a:t>Medidor</a:t>
            </a:r>
            <a:r>
              <a:rPr lang="en-US" altLang="en-US" sz="2800" kern="0" dirty="0"/>
              <a:t> de </a:t>
            </a:r>
            <a:r>
              <a:rPr lang="en-US" altLang="en-US" sz="2800" kern="0" dirty="0" err="1"/>
              <a:t>Detección</a:t>
            </a:r>
            <a:r>
              <a:rPr lang="en-US" altLang="en-US" sz="2800" kern="0" dirty="0"/>
              <a:t> de Gas para </a:t>
            </a:r>
            <a:r>
              <a:rPr lang="en-US" altLang="en-US" sz="2800" kern="0" dirty="0" err="1"/>
              <a:t>Espacios</a:t>
            </a:r>
            <a:r>
              <a:rPr lang="en-US" altLang="en-US" sz="2800" kern="0" dirty="0"/>
              <a:t> </a:t>
            </a:r>
            <a:r>
              <a:rPr lang="en-US" altLang="en-US" sz="2800" kern="0" dirty="0" err="1"/>
              <a:t>Confinados</a:t>
            </a:r>
            <a:endParaRPr lang="en-US" altLang="en-US" sz="2800" kern="0" dirty="0"/>
          </a:p>
        </p:txBody>
      </p:sp>
    </p:spTree>
    <p:extLst>
      <p:ext uri="{BB962C8B-B14F-4D97-AF65-F5344CB8AC3E}">
        <p14:creationId xmlns:p14="http://schemas.microsoft.com/office/powerpoint/2010/main" val="32370410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905000"/>
            <a:ext cx="5041900" cy="3705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1"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F90DB0B-D03F-4FD0-AE24-5ED429B2C24A}" type="slidenum">
              <a:rPr lang="en-US" altLang="en-US" sz="1400" smtClean="0"/>
              <a:pPr>
                <a:spcBef>
                  <a:spcPct val="0"/>
                </a:spcBef>
                <a:buFontTx/>
                <a:buNone/>
              </a:pPr>
              <a:t>12</a:t>
            </a:fld>
            <a:endParaRPr lang="en-US" altLang="en-US" sz="1400" smtClean="0"/>
          </a:p>
        </p:txBody>
      </p:sp>
      <p:sp>
        <p:nvSpPr>
          <p:cNvPr id="319492" name="TextBox 4">
            <a:extLst>
              <a:ext uri="{FF2B5EF4-FFF2-40B4-BE49-F238E27FC236}"/>
            </a:extLst>
          </p:cNvPr>
          <p:cNvSpPr txBox="1">
            <a:spLocks noChangeArrowheads="1"/>
          </p:cNvSpPr>
          <p:nvPr/>
        </p:nvSpPr>
        <p:spPr bwMode="auto">
          <a:xfrm>
            <a:off x="762000" y="2362200"/>
            <a:ext cx="2409825"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defRPr/>
            </a:pPr>
            <a:r>
              <a:rPr lang="en-US" altLang="en-US" sz="1800" dirty="0" err="1"/>
              <a:t>Luces</a:t>
            </a:r>
            <a:r>
              <a:rPr lang="en-US" altLang="en-US" sz="1800" dirty="0"/>
              <a:t> a </a:t>
            </a:r>
            <a:r>
              <a:rPr lang="en-US" altLang="en-US" sz="1800" dirty="0" err="1"/>
              <a:t>Prueba</a:t>
            </a:r>
            <a:r>
              <a:rPr lang="en-US" altLang="en-US" sz="1800" dirty="0"/>
              <a:t> de</a:t>
            </a:r>
          </a:p>
          <a:p>
            <a:pPr marL="0" indent="0">
              <a:spcBef>
                <a:spcPct val="0"/>
              </a:spcBef>
              <a:buFontTx/>
              <a:buNone/>
              <a:defRPr/>
            </a:pPr>
            <a:r>
              <a:rPr lang="en-US" altLang="en-US" sz="1800" dirty="0"/>
              <a:t>     </a:t>
            </a:r>
            <a:r>
              <a:rPr lang="en-US" altLang="en-US" sz="1800" dirty="0" err="1"/>
              <a:t>Exploción</a:t>
            </a:r>
            <a:endParaRPr lang="en-US" altLang="en-US" sz="1800" dirty="0"/>
          </a:p>
          <a:p>
            <a:pPr marL="0" indent="0">
              <a:spcBef>
                <a:spcPct val="0"/>
              </a:spcBef>
              <a:buFontTx/>
              <a:buNone/>
              <a:defRPr/>
            </a:pPr>
            <a:endParaRPr lang="en-US" altLang="en-US" sz="1800" dirty="0"/>
          </a:p>
          <a:p>
            <a:pPr>
              <a:spcBef>
                <a:spcPct val="0"/>
              </a:spcBef>
              <a:defRPr/>
            </a:pPr>
            <a:r>
              <a:rPr lang="en-US" altLang="en-US" sz="1800" dirty="0"/>
              <a:t>MSR</a:t>
            </a:r>
          </a:p>
          <a:p>
            <a:pPr>
              <a:spcBef>
                <a:spcPct val="0"/>
              </a:spcBef>
              <a:defRPr/>
            </a:pPr>
            <a:endParaRPr lang="en-US" altLang="en-US" sz="1800" dirty="0"/>
          </a:p>
          <a:p>
            <a:pPr>
              <a:spcBef>
                <a:spcPct val="0"/>
              </a:spcBef>
              <a:defRPr/>
            </a:pPr>
            <a:r>
              <a:rPr lang="en-US" altLang="en-US" sz="1800" dirty="0"/>
              <a:t>No </a:t>
            </a:r>
            <a:r>
              <a:rPr lang="en-US" altLang="en-US" sz="1800" dirty="0" err="1"/>
              <a:t>Seguro</a:t>
            </a:r>
            <a:r>
              <a:rPr lang="en-US" altLang="en-US" sz="1800" dirty="0"/>
              <a:t> para</a:t>
            </a:r>
          </a:p>
          <a:p>
            <a:pPr marL="0" indent="0">
              <a:spcBef>
                <a:spcPct val="0"/>
              </a:spcBef>
              <a:buFontTx/>
              <a:buNone/>
              <a:defRPr/>
            </a:pPr>
            <a:r>
              <a:rPr lang="en-US" altLang="en-US" sz="1800" dirty="0"/>
              <a:t>     </a:t>
            </a:r>
            <a:r>
              <a:rPr lang="en-US" altLang="en-US" sz="1800" dirty="0" err="1"/>
              <a:t>Trabajo</a:t>
            </a:r>
            <a:r>
              <a:rPr lang="en-US" altLang="en-US" sz="1800" dirty="0"/>
              <a:t> Caliente</a:t>
            </a:r>
          </a:p>
          <a:p>
            <a:pPr>
              <a:spcBef>
                <a:spcPct val="0"/>
              </a:spcBef>
              <a:defRPr/>
            </a:pPr>
            <a:endParaRPr lang="en-US" altLang="en-US" sz="1800" dirty="0"/>
          </a:p>
          <a:p>
            <a:pPr>
              <a:spcBef>
                <a:spcPct val="0"/>
              </a:spcBef>
              <a:defRPr/>
            </a:pPr>
            <a:endParaRPr lang="en-US" altLang="en-US" sz="1800" dirty="0"/>
          </a:p>
        </p:txBody>
      </p:sp>
      <p:sp>
        <p:nvSpPr>
          <p:cNvPr id="7" name="Rectangle 2">
            <a:extLst>
              <a:ext uri="{FF2B5EF4-FFF2-40B4-BE49-F238E27FC236}"/>
            </a:extLst>
          </p:cNvPr>
          <p:cNvSpPr txBox="1">
            <a:spLocks noChangeArrowheads="1"/>
          </p:cNvSpPr>
          <p:nvPr/>
        </p:nvSpPr>
        <p:spPr bwMode="auto">
          <a:xfrm>
            <a:off x="533400" y="341313"/>
            <a:ext cx="8001000"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a:lstStyle>
          <a:p>
            <a:pPr algn="l">
              <a:defRPr/>
            </a:pPr>
            <a:r>
              <a:rPr lang="en-US" altLang="en-US" dirty="0" err="1"/>
              <a:t>Definiciones</a:t>
            </a:r>
            <a:r>
              <a:rPr lang="en-US" altLang="en-US" dirty="0"/>
              <a:t> – </a:t>
            </a:r>
            <a:r>
              <a:rPr lang="en-US" altLang="en-US" dirty="0" err="1"/>
              <a:t>Límite</a:t>
            </a:r>
            <a:r>
              <a:rPr lang="en-US" altLang="en-US" dirty="0"/>
              <a:t> </a:t>
            </a:r>
            <a:r>
              <a:rPr lang="en-US" altLang="en-US" dirty="0" err="1"/>
              <a:t>Explosivo</a:t>
            </a:r>
            <a:r>
              <a:rPr lang="en-US" altLang="en-US" dirty="0"/>
              <a:t> Inferior (LEL)</a:t>
            </a:r>
            <a:r>
              <a:rPr lang="en-US" altLang="en-US" kern="0" dirty="0"/>
              <a:t/>
            </a:r>
            <a:br>
              <a:rPr lang="en-US" altLang="en-US" kern="0" dirty="0"/>
            </a:br>
            <a:r>
              <a:rPr lang="en-US" altLang="en-US" sz="2800" kern="0" dirty="0" err="1"/>
              <a:t>Trabajador</a:t>
            </a:r>
            <a:r>
              <a:rPr lang="en-US" altLang="en-US" sz="2800" kern="0" dirty="0"/>
              <a:t> de </a:t>
            </a:r>
            <a:r>
              <a:rPr lang="en-US" altLang="en-US" sz="2800" kern="0" dirty="0" err="1"/>
              <a:t>Astillero</a:t>
            </a:r>
            <a:r>
              <a:rPr lang="en-US" altLang="en-US" sz="2800" kern="0" dirty="0"/>
              <a:t> </a:t>
            </a:r>
            <a:r>
              <a:rPr lang="en-US" altLang="en-US" sz="2800" kern="0" dirty="0" err="1"/>
              <a:t>Soldando</a:t>
            </a:r>
            <a:endParaRPr lang="en-US" altLang="en-US" sz="2800" kern="0" dirty="0"/>
          </a:p>
        </p:txBody>
      </p:sp>
    </p:spTree>
    <p:extLst>
      <p:ext uri="{BB962C8B-B14F-4D97-AF65-F5344CB8AC3E}">
        <p14:creationId xmlns:p14="http://schemas.microsoft.com/office/powerpoint/2010/main" val="6332878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209800"/>
            <a:ext cx="5157788" cy="29400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4579"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E85B6FC-808F-4CAA-8068-9C292F67B590}" type="slidenum">
              <a:rPr lang="en-US" altLang="en-US" sz="1400" smtClean="0"/>
              <a:pPr>
                <a:spcBef>
                  <a:spcPct val="0"/>
                </a:spcBef>
                <a:buFontTx/>
                <a:buNone/>
              </a:pPr>
              <a:t>13</a:t>
            </a:fld>
            <a:endParaRPr lang="en-US" altLang="en-US" sz="1400" smtClean="0"/>
          </a:p>
        </p:txBody>
      </p:sp>
      <p:sp>
        <p:nvSpPr>
          <p:cNvPr id="5" name="TextBox 4">
            <a:extLst>
              <a:ext uri="{FF2B5EF4-FFF2-40B4-BE49-F238E27FC236}"/>
            </a:extLst>
          </p:cNvPr>
          <p:cNvSpPr txBox="1"/>
          <p:nvPr/>
        </p:nvSpPr>
        <p:spPr>
          <a:xfrm>
            <a:off x="482600" y="2514600"/>
            <a:ext cx="2717800" cy="1754188"/>
          </a:xfrm>
          <a:prstGeom prst="rect">
            <a:avLst/>
          </a:prstGeom>
          <a:noFill/>
        </p:spPr>
        <p:txBody>
          <a:bodyPr wrap="none">
            <a:spAutoFit/>
          </a:bodyPr>
          <a:lstStyle/>
          <a:p>
            <a:pPr marL="285750" indent="-285750">
              <a:buFont typeface="Arial" panose="020B0604020202020204" pitchFamily="34" charset="0"/>
              <a:buChar char="•"/>
              <a:defRPr/>
            </a:pPr>
            <a:r>
              <a:rPr lang="en-US" dirty="0" err="1"/>
              <a:t>Pruebas</a:t>
            </a:r>
            <a:r>
              <a:rPr lang="en-US" dirty="0"/>
              <a:t> </a:t>
            </a:r>
            <a:r>
              <a:rPr lang="en-US" dirty="0" err="1"/>
              <a:t>Atmosféricas</a:t>
            </a:r>
            <a:endParaRPr lang="en-US" dirty="0"/>
          </a:p>
          <a:p>
            <a:pPr marL="285750" indent="-285750">
              <a:buFont typeface="Arial" panose="020B0604020202020204" pitchFamily="34" charset="0"/>
              <a:buChar char="•"/>
              <a:defRPr/>
            </a:pPr>
            <a:endParaRPr lang="en-US" dirty="0"/>
          </a:p>
          <a:p>
            <a:pPr marL="285750" indent="-285750">
              <a:buFont typeface="Arial" panose="020B0604020202020204" pitchFamily="34" charset="0"/>
              <a:buChar char="•"/>
              <a:defRPr/>
            </a:pPr>
            <a:r>
              <a:rPr lang="en-US" dirty="0" err="1"/>
              <a:t>Químico</a:t>
            </a:r>
            <a:r>
              <a:rPr lang="en-US" dirty="0"/>
              <a:t> Marino</a:t>
            </a:r>
          </a:p>
          <a:p>
            <a:pPr marL="285750" indent="-285750">
              <a:buFont typeface="Arial" panose="020B0604020202020204" pitchFamily="34" charset="0"/>
              <a:buChar char="•"/>
              <a:defRPr/>
            </a:pPr>
            <a:endParaRPr lang="en-US" dirty="0"/>
          </a:p>
          <a:p>
            <a:pPr marL="285750" indent="-285750">
              <a:buFont typeface="Arial" panose="020B0604020202020204" pitchFamily="34" charset="0"/>
              <a:buChar char="•"/>
              <a:defRPr/>
            </a:pPr>
            <a:r>
              <a:rPr lang="en-US" dirty="0" err="1"/>
              <a:t>Seguro</a:t>
            </a:r>
            <a:r>
              <a:rPr lang="en-US" dirty="0"/>
              <a:t> para </a:t>
            </a:r>
          </a:p>
          <a:p>
            <a:pPr>
              <a:defRPr/>
            </a:pPr>
            <a:r>
              <a:rPr lang="en-US" dirty="0"/>
              <a:t>     </a:t>
            </a:r>
            <a:r>
              <a:rPr lang="en-US" dirty="0" err="1"/>
              <a:t>Trabajadores</a:t>
            </a:r>
            <a:endParaRPr lang="en-US" dirty="0"/>
          </a:p>
        </p:txBody>
      </p:sp>
      <p:sp>
        <p:nvSpPr>
          <p:cNvPr id="7" name="Rectangle 2">
            <a:extLst>
              <a:ext uri="{FF2B5EF4-FFF2-40B4-BE49-F238E27FC236}"/>
            </a:extLst>
          </p:cNvPr>
          <p:cNvSpPr txBox="1">
            <a:spLocks noChangeArrowheads="1"/>
          </p:cNvSpPr>
          <p:nvPr/>
        </p:nvSpPr>
        <p:spPr bwMode="auto">
          <a:xfrm>
            <a:off x="482600" y="342900"/>
            <a:ext cx="8280400"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a:lstStyle>
          <a:p>
            <a:pPr algn="l">
              <a:defRPr/>
            </a:pPr>
            <a:r>
              <a:rPr lang="en-US" altLang="en-US" sz="3600" dirty="0" err="1"/>
              <a:t>Definiciones</a:t>
            </a:r>
            <a:r>
              <a:rPr lang="en-US" altLang="en-US" sz="3600" dirty="0"/>
              <a:t> – Persona </a:t>
            </a:r>
            <a:r>
              <a:rPr lang="en-US" altLang="en-US" sz="3600" dirty="0" err="1"/>
              <a:t>Competente</a:t>
            </a:r>
            <a:r>
              <a:rPr lang="en-US" altLang="en-US" kern="0" dirty="0"/>
              <a:t/>
            </a:r>
            <a:br>
              <a:rPr lang="en-US" altLang="en-US" kern="0" dirty="0"/>
            </a:br>
            <a:r>
              <a:rPr lang="en-US" altLang="en-US" sz="2800" kern="0" dirty="0" err="1"/>
              <a:t>Gráfica</a:t>
            </a:r>
            <a:r>
              <a:rPr lang="en-US" altLang="en-US" sz="2800" kern="0" dirty="0"/>
              <a:t> de </a:t>
            </a:r>
            <a:r>
              <a:rPr lang="en-US" altLang="en-US" sz="2800" kern="0" dirty="0" err="1"/>
              <a:t>Niveles</a:t>
            </a:r>
            <a:r>
              <a:rPr lang="en-US" altLang="en-US" sz="2800" kern="0" dirty="0"/>
              <a:t> de </a:t>
            </a:r>
            <a:r>
              <a:rPr lang="en-US" altLang="en-US" sz="2800" kern="0" dirty="0" err="1"/>
              <a:t>Oxígeno</a:t>
            </a:r>
            <a:endParaRPr lang="en-US" altLang="en-US" sz="2800" kern="0" dirty="0"/>
          </a:p>
        </p:txBody>
      </p:sp>
      <p:sp>
        <p:nvSpPr>
          <p:cNvPr id="24582" name="TextBox 2"/>
          <p:cNvSpPr txBox="1">
            <a:spLocks noChangeArrowheads="1"/>
          </p:cNvSpPr>
          <p:nvPr/>
        </p:nvSpPr>
        <p:spPr bwMode="auto">
          <a:xfrm>
            <a:off x="2292350" y="5581650"/>
            <a:ext cx="5545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n-US" sz="1800" b="1" i="1"/>
              <a:t>¿Podrías Inertar Involuntariamente un Espacio?</a:t>
            </a:r>
            <a:endParaRPr lang="en-US" altLang="en-US" sz="1800" b="1" i="1"/>
          </a:p>
        </p:txBody>
      </p:sp>
    </p:spTree>
    <p:extLst>
      <p:ext uri="{BB962C8B-B14F-4D97-AF65-F5344CB8AC3E}">
        <p14:creationId xmlns:p14="http://schemas.microsoft.com/office/powerpoint/2010/main" val="38823833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3B8A7E6-8294-415B-8DE5-05DAB955ABC9}" type="slidenum">
              <a:rPr lang="en-US" altLang="en-US" sz="1400" smtClean="0"/>
              <a:pPr>
                <a:spcBef>
                  <a:spcPct val="0"/>
                </a:spcBef>
                <a:buFontTx/>
                <a:buNone/>
              </a:pPr>
              <a:t>14</a:t>
            </a:fld>
            <a:endParaRPr lang="en-US" altLang="en-US" sz="1400" smtClean="0"/>
          </a:p>
        </p:txBody>
      </p:sp>
      <p:sp>
        <p:nvSpPr>
          <p:cNvPr id="26627" name="TextBox 4"/>
          <p:cNvSpPr txBox="1">
            <a:spLocks noChangeArrowheads="1"/>
          </p:cNvSpPr>
          <p:nvPr/>
        </p:nvSpPr>
        <p:spPr bwMode="auto">
          <a:xfrm>
            <a:off x="625475" y="2354263"/>
            <a:ext cx="2563813"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200000"/>
              </a:lnSpc>
              <a:spcBef>
                <a:spcPct val="0"/>
              </a:spcBef>
            </a:pPr>
            <a:r>
              <a:rPr lang="en-US" altLang="es-MX" sz="1800"/>
              <a:t>Trabajo Frío</a:t>
            </a:r>
          </a:p>
          <a:p>
            <a:pPr>
              <a:lnSpc>
                <a:spcPct val="200000"/>
              </a:lnSpc>
              <a:spcBef>
                <a:spcPct val="0"/>
              </a:spcBef>
            </a:pPr>
            <a:r>
              <a:rPr lang="en-US" altLang="es-MX" sz="1800"/>
              <a:t>Ventilación Diluída</a:t>
            </a:r>
          </a:p>
          <a:p>
            <a:pPr>
              <a:lnSpc>
                <a:spcPct val="200000"/>
              </a:lnSpc>
              <a:spcBef>
                <a:spcPct val="0"/>
              </a:spcBef>
            </a:pPr>
            <a:r>
              <a:rPr lang="en-US" altLang="es-MX" sz="1800"/>
              <a:t>Ventilación General</a:t>
            </a:r>
          </a:p>
          <a:p>
            <a:pPr>
              <a:lnSpc>
                <a:spcPct val="200000"/>
              </a:lnSpc>
              <a:spcBef>
                <a:spcPct val="0"/>
              </a:spcBef>
            </a:pPr>
            <a:r>
              <a:rPr lang="en-US" altLang="es-MX" sz="1800"/>
              <a:t>Ventilación Negativa</a:t>
            </a:r>
          </a:p>
        </p:txBody>
      </p:sp>
      <p:pic>
        <p:nvPicPr>
          <p:cNvPr id="2662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0413" y="2046288"/>
            <a:ext cx="5221287" cy="3478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a:extLst>
              <a:ext uri="{FF2B5EF4-FFF2-40B4-BE49-F238E27FC236}"/>
            </a:extLst>
          </p:cNvPr>
          <p:cNvSpPr txBox="1">
            <a:spLocks noChangeArrowheads="1"/>
          </p:cNvSpPr>
          <p:nvPr/>
        </p:nvSpPr>
        <p:spPr bwMode="auto">
          <a:xfrm>
            <a:off x="625475" y="342900"/>
            <a:ext cx="8001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a:lstStyle>
          <a:p>
            <a:pPr algn="l">
              <a:defRPr/>
            </a:pPr>
            <a:r>
              <a:rPr lang="en-US" altLang="en-US" dirty="0" err="1"/>
              <a:t>Definiciones</a:t>
            </a:r>
            <a:r>
              <a:rPr lang="en-US" altLang="en-US" dirty="0"/>
              <a:t> - Sistema de </a:t>
            </a:r>
            <a:r>
              <a:rPr lang="en-US" altLang="en-US" dirty="0" err="1"/>
              <a:t>Ventilacion</a:t>
            </a:r>
            <a:r>
              <a:rPr lang="en-US" altLang="en-US" dirty="0"/>
              <a:t> Local</a:t>
            </a:r>
            <a:r>
              <a:rPr lang="en-US" altLang="en-US" kern="0" dirty="0"/>
              <a:t/>
            </a:r>
            <a:br>
              <a:rPr lang="en-US" altLang="en-US" kern="0" dirty="0"/>
            </a:br>
            <a:r>
              <a:rPr lang="en-US" altLang="en-US" sz="2800" kern="0" dirty="0" err="1"/>
              <a:t>Certificación</a:t>
            </a:r>
            <a:r>
              <a:rPr lang="en-US" altLang="en-US" sz="2800" kern="0" dirty="0"/>
              <a:t> Verde </a:t>
            </a:r>
            <a:r>
              <a:rPr lang="en-US" altLang="en-US" sz="2800" kern="0" dirty="0" err="1"/>
              <a:t>Seguro</a:t>
            </a:r>
            <a:r>
              <a:rPr lang="en-US" altLang="en-US" sz="2800" kern="0" dirty="0"/>
              <a:t> para </a:t>
            </a:r>
            <a:r>
              <a:rPr lang="en-US" altLang="en-US" sz="2800" kern="0" dirty="0" err="1"/>
              <a:t>Trabajadores</a:t>
            </a:r>
            <a:r>
              <a:rPr lang="en-US" altLang="en-US" sz="2800" kern="0" dirty="0"/>
              <a:t> </a:t>
            </a:r>
          </a:p>
        </p:txBody>
      </p:sp>
    </p:spTree>
    <p:extLst>
      <p:ext uri="{BB962C8B-B14F-4D97-AF65-F5344CB8AC3E}">
        <p14:creationId xmlns:p14="http://schemas.microsoft.com/office/powerpoint/2010/main" val="37898335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6489B99-FA23-401E-9C88-B7FF6BBFEC63}" type="slidenum">
              <a:rPr lang="en-US" altLang="en-US" sz="1400" smtClean="0"/>
              <a:pPr>
                <a:spcBef>
                  <a:spcPct val="0"/>
                </a:spcBef>
                <a:buFontTx/>
                <a:buNone/>
              </a:pPr>
              <a:t>15</a:t>
            </a:fld>
            <a:endParaRPr lang="en-US" altLang="en-US" sz="1400" smtClean="0"/>
          </a:p>
        </p:txBody>
      </p:sp>
      <p:pic>
        <p:nvPicPr>
          <p:cNvPr id="2867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828800"/>
            <a:ext cx="4876800" cy="3295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extLst>
          </p:cNvPr>
          <p:cNvSpPr txBox="1"/>
          <p:nvPr/>
        </p:nvSpPr>
        <p:spPr>
          <a:xfrm>
            <a:off x="625475" y="2514600"/>
            <a:ext cx="2165350" cy="1477963"/>
          </a:xfrm>
          <a:prstGeom prst="rect">
            <a:avLst/>
          </a:prstGeom>
          <a:noFill/>
        </p:spPr>
        <p:txBody>
          <a:bodyPr wrap="none">
            <a:spAutoFit/>
          </a:bodyPr>
          <a:lstStyle/>
          <a:p>
            <a:pPr marL="285750" indent="-285750">
              <a:buFont typeface="Arial" panose="020B0604020202020204" pitchFamily="34" charset="0"/>
              <a:buChar char="•"/>
              <a:defRPr/>
            </a:pPr>
            <a:r>
              <a:rPr lang="en-US" dirty="0"/>
              <a:t>Zona </a:t>
            </a:r>
            <a:r>
              <a:rPr lang="en-US" dirty="0" err="1"/>
              <a:t>Designada</a:t>
            </a:r>
            <a:endParaRPr lang="en-US" dirty="0"/>
          </a:p>
          <a:p>
            <a:pPr marL="285750" indent="-285750">
              <a:buFont typeface="Arial" panose="020B0604020202020204" pitchFamily="34" charset="0"/>
              <a:buChar char="•"/>
              <a:defRPr/>
            </a:pPr>
            <a:endParaRPr lang="en-US" dirty="0"/>
          </a:p>
          <a:p>
            <a:pPr marL="285750" indent="-285750">
              <a:buFont typeface="Arial" panose="020B0604020202020204" pitchFamily="34" charset="0"/>
              <a:buChar char="•"/>
              <a:defRPr/>
            </a:pPr>
            <a:endParaRPr lang="en-US" dirty="0"/>
          </a:p>
          <a:p>
            <a:pPr marL="285750" indent="-285750">
              <a:buFont typeface="Arial" panose="020B0604020202020204" pitchFamily="34" charset="0"/>
              <a:buChar char="•"/>
              <a:defRPr/>
            </a:pPr>
            <a:endParaRPr lang="en-US" dirty="0"/>
          </a:p>
          <a:p>
            <a:pPr>
              <a:defRPr/>
            </a:pPr>
            <a:endParaRPr lang="en-US" dirty="0"/>
          </a:p>
        </p:txBody>
      </p:sp>
      <p:sp>
        <p:nvSpPr>
          <p:cNvPr id="7" name="Rectangle 2">
            <a:extLst>
              <a:ext uri="{FF2B5EF4-FFF2-40B4-BE49-F238E27FC236}"/>
            </a:extLst>
          </p:cNvPr>
          <p:cNvSpPr txBox="1">
            <a:spLocks noChangeArrowheads="1"/>
          </p:cNvSpPr>
          <p:nvPr/>
        </p:nvSpPr>
        <p:spPr bwMode="auto">
          <a:xfrm>
            <a:off x="625475" y="342900"/>
            <a:ext cx="80010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a:lstStyle>
          <a:p>
            <a:pPr algn="l">
              <a:defRPr/>
            </a:pPr>
            <a:r>
              <a:rPr lang="en-US" altLang="en-US" dirty="0" err="1"/>
              <a:t>Definiciones</a:t>
            </a:r>
            <a:r>
              <a:rPr lang="en-US" altLang="en-US" dirty="0"/>
              <a:t> – </a:t>
            </a:r>
            <a:r>
              <a:rPr lang="en-US" altLang="en-US" dirty="0" err="1"/>
              <a:t>Trabajo</a:t>
            </a:r>
            <a:r>
              <a:rPr lang="en-US" altLang="en-US" dirty="0"/>
              <a:t> Caliente</a:t>
            </a:r>
            <a:r>
              <a:rPr lang="en-US" altLang="en-US" kern="0" dirty="0"/>
              <a:t/>
            </a:r>
            <a:br>
              <a:rPr lang="en-US" altLang="en-US" kern="0" dirty="0"/>
            </a:br>
            <a:r>
              <a:rPr lang="es-MX" altLang="en-US" sz="2800" kern="0" dirty="0"/>
              <a:t>Empleado con EPP completo mirando hacia el espacio</a:t>
            </a:r>
            <a:endParaRPr lang="en-US" altLang="en-US" sz="2800" kern="0" dirty="0"/>
          </a:p>
        </p:txBody>
      </p:sp>
    </p:spTree>
    <p:extLst>
      <p:ext uri="{BB962C8B-B14F-4D97-AF65-F5344CB8AC3E}">
        <p14:creationId xmlns:p14="http://schemas.microsoft.com/office/powerpoint/2010/main" val="9902140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Number Placeholder 4"/>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fld id="{369436CC-AD0D-4B13-830D-D20DB577373C}" type="slidenum">
              <a:rPr lang="en-US" altLang="en-US" sz="1400"/>
              <a:pPr algn="r" eaLnBrk="1" hangingPunct="1">
                <a:spcBef>
                  <a:spcPct val="0"/>
                </a:spcBef>
                <a:buFontTx/>
                <a:buNone/>
              </a:pPr>
              <a:t>16</a:t>
            </a:fld>
            <a:endParaRPr lang="en-US" altLang="en-US" sz="1400"/>
          </a:p>
        </p:txBody>
      </p:sp>
      <p:sp>
        <p:nvSpPr>
          <p:cNvPr id="327683" name="Rectangle 2"/>
          <p:cNvSpPr>
            <a:spLocks noGrp="1" noChangeArrowheads="1"/>
          </p:cNvSpPr>
          <p:nvPr>
            <p:ph type="title" idx="4294967295"/>
          </p:nvPr>
        </p:nvSpPr>
        <p:spPr>
          <a:xfrm>
            <a:off x="428625" y="623888"/>
            <a:ext cx="8229600" cy="533400"/>
          </a:xfrm>
        </p:spPr>
        <p:txBody>
          <a:bodyPr/>
          <a:lstStyle/>
          <a:p>
            <a:pPr algn="l"/>
            <a:r>
              <a:rPr lang="en-US" altLang="en-US" smtClean="0"/>
              <a:t>Espacios Confinados</a:t>
            </a:r>
            <a:r>
              <a:rPr lang="en-US" altLang="en-US" sz="3600" smtClean="0"/>
              <a:t>	</a:t>
            </a:r>
          </a:p>
        </p:txBody>
      </p:sp>
      <p:grpSp>
        <p:nvGrpSpPr>
          <p:cNvPr id="327684" name="Group 6" title="Examen"/>
          <p:cNvGrpSpPr>
            <a:grpSpLocks/>
          </p:cNvGrpSpPr>
          <p:nvPr/>
        </p:nvGrpSpPr>
        <p:grpSpPr bwMode="auto">
          <a:xfrm>
            <a:off x="466725" y="1676400"/>
            <a:ext cx="8153400" cy="4064000"/>
            <a:chOff x="0" y="0"/>
            <a:chExt cx="8153400" cy="4064000"/>
          </a:xfrm>
        </p:grpSpPr>
        <p:sp>
          <p:nvSpPr>
            <p:cNvPr id="8" name="Rounded Rectangle 7">
              <a:extLst>
                <a:ext uri="{FF2B5EF4-FFF2-40B4-BE49-F238E27FC236}"/>
              </a:extLst>
            </p:cNvPr>
            <p:cNvSpPr/>
            <p:nvPr/>
          </p:nvSpPr>
          <p:spPr>
            <a:xfrm>
              <a:off x="0" y="0"/>
              <a:ext cx="8153400" cy="4064000"/>
            </a:xfrm>
            <a:prstGeom prst="roundRect">
              <a:avLst>
                <a:gd name="adj" fmla="val 10000"/>
              </a:avLst>
            </a:prstGeom>
            <a:solidFill>
              <a:schemeClr val="tx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a:extLst>
                <a:ext uri="{FF2B5EF4-FFF2-40B4-BE49-F238E27FC236}"/>
              </a:extLst>
            </p:cNvPr>
            <p:cNvSpPr/>
            <p:nvPr/>
          </p:nvSpPr>
          <p:spPr>
            <a:xfrm>
              <a:off x="2036763" y="0"/>
              <a:ext cx="6116637" cy="4064000"/>
            </a:xfrm>
            <a:prstGeom prst="rect">
              <a:avLst/>
            </a:prstGeom>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eaLnBrk="1" hangingPunct="1">
                <a:lnSpc>
                  <a:spcPct val="90000"/>
                </a:lnSpc>
                <a:spcAft>
                  <a:spcPct val="35000"/>
                </a:spcAft>
                <a:defRPr/>
              </a:pPr>
              <a:r>
                <a:rPr lang="en-US" sz="6500" dirty="0"/>
                <a:t>¡EXAMEN!</a:t>
              </a:r>
            </a:p>
          </p:txBody>
        </p:sp>
      </p:grpSp>
      <p:sp>
        <p:nvSpPr>
          <p:cNvPr id="10" name="Rounded Rectangle 9" title="Preguntas">
            <a:extLst>
              <a:ext uri="{FF2B5EF4-FFF2-40B4-BE49-F238E27FC236}"/>
            </a:extLst>
          </p:cNvPr>
          <p:cNvSpPr/>
          <p:nvPr/>
        </p:nvSpPr>
        <p:spPr>
          <a:xfrm>
            <a:off x="873125" y="2082800"/>
            <a:ext cx="1630363" cy="3251200"/>
          </a:xfrm>
          <a:prstGeom prst="roundRect">
            <a:avLst>
              <a:gd name="adj" fmla="val 10000"/>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 name="Slide Number Placeholder 1"/>
          <p:cNvSpPr>
            <a:spLocks noGrp="1"/>
          </p:cNvSpPr>
          <p:nvPr>
            <p:ph type="sldNum" sz="quarter" idx="11"/>
          </p:nvPr>
        </p:nvSpPr>
        <p:spPr/>
        <p:txBody>
          <a:bodyPr/>
          <a:lstStyle/>
          <a:p>
            <a:fld id="{55D8FCE1-EC49-4BA5-A970-25FB6E79C648}" type="slidenum">
              <a:rPr lang="en-US" altLang="en-US" smtClean="0"/>
              <a:pPr/>
              <a:t>16</a:t>
            </a:fld>
            <a:endParaRPr lang="en-US"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D23314F-B914-489E-9D31-7CAC01B67219}" type="slidenum">
              <a:rPr lang="en-US" altLang="en-US" sz="1400" smtClean="0"/>
              <a:pPr>
                <a:spcBef>
                  <a:spcPct val="0"/>
                </a:spcBef>
                <a:buFontTx/>
                <a:buNone/>
              </a:pPr>
              <a:t>17</a:t>
            </a:fld>
            <a:endParaRPr lang="en-US" altLang="en-US" sz="1400" smtClean="0"/>
          </a:p>
        </p:txBody>
      </p:sp>
      <p:sp>
        <p:nvSpPr>
          <p:cNvPr id="166915" name="Rectangle 2"/>
          <p:cNvSpPr>
            <a:spLocks noGrp="1" noChangeArrowheads="1"/>
          </p:cNvSpPr>
          <p:nvPr>
            <p:ph type="title"/>
          </p:nvPr>
        </p:nvSpPr>
        <p:spPr>
          <a:xfrm>
            <a:off x="381000" y="354013"/>
            <a:ext cx="8229600" cy="1143000"/>
          </a:xfrm>
        </p:spPr>
        <p:txBody>
          <a:bodyPr/>
          <a:lstStyle/>
          <a:p>
            <a:pPr algn="l"/>
            <a:r>
              <a:rPr lang="en-US" altLang="en-US" dirty="0" smtClean="0"/>
              <a:t>MSR Shipboard Procedures </a:t>
            </a:r>
            <a:br>
              <a:rPr lang="en-US" altLang="en-US" dirty="0" smtClean="0"/>
            </a:br>
            <a:r>
              <a:rPr lang="en-US" altLang="en-US" sz="2800" dirty="0" smtClean="0"/>
              <a:t>Colored Certification Designations</a:t>
            </a:r>
          </a:p>
        </p:txBody>
      </p:sp>
      <p:pic>
        <p:nvPicPr>
          <p:cNvPr id="2" name="Picture 1" descr="Update Logs" title="Update Logs"/>
          <p:cNvPicPr>
            <a:picLocks noChangeAspect="1"/>
          </p:cNvPicPr>
          <p:nvPr/>
        </p:nvPicPr>
        <p:blipFill>
          <a:blip r:embed="rId3"/>
          <a:stretch>
            <a:fillRect/>
          </a:stretch>
        </p:blipFill>
        <p:spPr>
          <a:xfrm>
            <a:off x="648890" y="1819316"/>
            <a:ext cx="7693819" cy="4163929"/>
          </a:xfrm>
          <a:prstGeom prst="rect">
            <a:avLst/>
          </a:prstGeom>
        </p:spPr>
      </p:pic>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41275767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9583439-C16E-47E3-83C1-BE287C4E6F34}" type="slidenum">
              <a:rPr lang="en-US" altLang="en-US" sz="1400" smtClean="0"/>
              <a:pPr>
                <a:spcBef>
                  <a:spcPct val="0"/>
                </a:spcBef>
                <a:buFontTx/>
                <a:buNone/>
              </a:pPr>
              <a:t>18</a:t>
            </a:fld>
            <a:endParaRPr lang="en-US" altLang="en-US" sz="1400" dirty="0" smtClean="0"/>
          </a:p>
        </p:txBody>
      </p:sp>
      <p:sp>
        <p:nvSpPr>
          <p:cNvPr id="173059" name="Rectangle 2"/>
          <p:cNvSpPr>
            <a:spLocks noGrp="1" noChangeArrowheads="1"/>
          </p:cNvSpPr>
          <p:nvPr>
            <p:ph type="title"/>
          </p:nvPr>
        </p:nvSpPr>
        <p:spPr>
          <a:xfrm>
            <a:off x="685800" y="274637"/>
            <a:ext cx="7772400" cy="1477963"/>
          </a:xfrm>
        </p:spPr>
        <p:txBody>
          <a:bodyPr/>
          <a:lstStyle/>
          <a:p>
            <a:pPr algn="l"/>
            <a:r>
              <a:rPr lang="en-US" altLang="en-US" sz="3600" dirty="0" err="1" smtClean="0">
                <a:solidFill>
                  <a:schemeClr val="tx1"/>
                </a:solidFill>
              </a:rPr>
              <a:t>Seguro</a:t>
            </a:r>
            <a:r>
              <a:rPr lang="en-US" altLang="en-US" sz="3600" dirty="0" smtClean="0">
                <a:solidFill>
                  <a:schemeClr val="tx1"/>
                </a:solidFill>
              </a:rPr>
              <a:t> para </a:t>
            </a:r>
            <a:r>
              <a:rPr lang="en-US" altLang="en-US" sz="3600" dirty="0" err="1">
                <a:solidFill>
                  <a:schemeClr val="tx1"/>
                </a:solidFill>
              </a:rPr>
              <a:t>T</a:t>
            </a:r>
            <a:r>
              <a:rPr lang="en-US" altLang="en-US" sz="3600" dirty="0" err="1" smtClean="0">
                <a:solidFill>
                  <a:schemeClr val="tx1"/>
                </a:solidFill>
              </a:rPr>
              <a:t>rabajadores</a:t>
            </a:r>
            <a:r>
              <a:rPr lang="en-US" altLang="en-US" sz="3600" dirty="0" smtClean="0">
                <a:solidFill>
                  <a:schemeClr val="tx1"/>
                </a:solidFill>
              </a:rPr>
              <a:t> y </a:t>
            </a:r>
            <a:r>
              <a:rPr lang="en-US" altLang="en-US" sz="3600" dirty="0" err="1" smtClean="0">
                <a:solidFill>
                  <a:schemeClr val="tx1"/>
                </a:solidFill>
              </a:rPr>
              <a:t>Trabajo</a:t>
            </a:r>
            <a:r>
              <a:rPr lang="en-US" altLang="en-US" sz="3600" dirty="0" smtClean="0">
                <a:solidFill>
                  <a:schemeClr val="tx1"/>
                </a:solidFill>
              </a:rPr>
              <a:t> Caliente</a:t>
            </a:r>
            <a:r>
              <a:rPr lang="en-US" altLang="en-US" dirty="0" smtClean="0"/>
              <a:t/>
            </a:r>
            <a:br>
              <a:rPr lang="en-US" altLang="en-US" dirty="0" smtClean="0"/>
            </a:br>
            <a:r>
              <a:rPr lang="en-US" altLang="en-US" sz="2400" dirty="0" err="1" smtClean="0"/>
              <a:t>Certificado</a:t>
            </a:r>
            <a:r>
              <a:rPr lang="en-US" altLang="en-US" sz="2400" dirty="0" smtClean="0"/>
              <a:t> de </a:t>
            </a:r>
            <a:r>
              <a:rPr lang="en-US" altLang="en-US" sz="2400" dirty="0" err="1" smtClean="0"/>
              <a:t>Seguro</a:t>
            </a:r>
            <a:r>
              <a:rPr lang="en-US" altLang="en-US" sz="2400" dirty="0" smtClean="0"/>
              <a:t> para </a:t>
            </a:r>
            <a:r>
              <a:rPr lang="en-US" altLang="en-US" sz="2400" dirty="0" err="1" smtClean="0"/>
              <a:t>TRABAJO</a:t>
            </a:r>
            <a:r>
              <a:rPr lang="en-US" altLang="en-US" sz="2400" dirty="0" smtClean="0"/>
              <a:t> CALIENTE</a:t>
            </a:r>
          </a:p>
        </p:txBody>
      </p:sp>
      <p:pic>
        <p:nvPicPr>
          <p:cNvPr id="173060" name="Picture 3" title="Safe for Hot Work Certific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828800"/>
            <a:ext cx="5486400" cy="3657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5981700" y="2226439"/>
            <a:ext cx="3124200" cy="3139321"/>
          </a:xfrm>
          <a:prstGeom prst="rect">
            <a:avLst/>
          </a:prstGeom>
        </p:spPr>
        <p:txBody>
          <a:bodyPr wrap="square">
            <a:spAutoFit/>
          </a:bodyPr>
          <a:lstStyle/>
          <a:p>
            <a:pPr marL="742787" lvl="1" indent="-285750" defTabSz="914074" fontAlgn="auto">
              <a:spcAft>
                <a:spcPts val="0"/>
              </a:spcAft>
              <a:buFont typeface="Arial" panose="020B0604020202020204" pitchFamily="34" charset="0"/>
              <a:buChar char="•"/>
              <a:defRPr/>
            </a:pPr>
            <a:r>
              <a:rPr lang="en-US" dirty="0" err="1" smtClean="0"/>
              <a:t>Contenido</a:t>
            </a:r>
            <a:r>
              <a:rPr lang="en-US" dirty="0" smtClean="0"/>
              <a:t> de </a:t>
            </a:r>
            <a:r>
              <a:rPr lang="en-US" dirty="0" err="1" smtClean="0"/>
              <a:t>Oxígeno</a:t>
            </a:r>
            <a:r>
              <a:rPr lang="en-US" dirty="0" smtClean="0"/>
              <a:t> </a:t>
            </a:r>
          </a:p>
          <a:p>
            <a:pPr marL="742787" lvl="1" indent="-285750" defTabSz="914074" fontAlgn="auto">
              <a:spcAft>
                <a:spcPts val="0"/>
              </a:spcAft>
              <a:buFont typeface="Arial" panose="020B0604020202020204" pitchFamily="34" charset="0"/>
              <a:buChar char="•"/>
              <a:defRPr/>
            </a:pPr>
            <a:r>
              <a:rPr lang="en-US" dirty="0" smtClean="0"/>
              <a:t> 22% o </a:t>
            </a:r>
            <a:r>
              <a:rPr lang="en-US" dirty="0" err="1" smtClean="0"/>
              <a:t>menos</a:t>
            </a:r>
            <a:endParaRPr lang="en-US" dirty="0" smtClean="0"/>
          </a:p>
          <a:p>
            <a:pPr marL="742685" lvl="1" indent="-285648" defTabSz="914074" fontAlgn="auto">
              <a:spcAft>
                <a:spcPts val="0"/>
              </a:spcAft>
              <a:buFont typeface="Arial" panose="020B0604020202020204" pitchFamily="34" charset="0"/>
              <a:buChar char="•"/>
              <a:defRPr/>
            </a:pPr>
            <a:endParaRPr lang="en-US" dirty="0" smtClean="0"/>
          </a:p>
          <a:p>
            <a:pPr marL="742685" lvl="1" indent="-285648" defTabSz="914074" fontAlgn="auto">
              <a:spcAft>
                <a:spcPts val="0"/>
              </a:spcAft>
              <a:buFont typeface="Arial" panose="020B0604020202020204" pitchFamily="34" charset="0"/>
              <a:buChar char="•"/>
              <a:defRPr/>
            </a:pPr>
            <a:endParaRPr lang="en-US" dirty="0"/>
          </a:p>
          <a:p>
            <a:pPr marL="742787" lvl="1" indent="-285750" defTabSz="914074" fontAlgn="auto">
              <a:spcAft>
                <a:spcPts val="0"/>
              </a:spcAft>
              <a:buFont typeface="Arial" panose="020B0604020202020204" pitchFamily="34" charset="0"/>
              <a:buChar char="•"/>
              <a:defRPr/>
            </a:pPr>
            <a:r>
              <a:rPr lang="en-US" dirty="0" err="1" smtClean="0"/>
              <a:t>Vapores</a:t>
            </a:r>
            <a:r>
              <a:rPr lang="en-US" dirty="0" smtClean="0"/>
              <a:t> </a:t>
            </a:r>
            <a:r>
              <a:rPr lang="en-US" dirty="0" err="1" smtClean="0"/>
              <a:t>Inflamables</a:t>
            </a:r>
            <a:endParaRPr lang="en-US" dirty="0" smtClean="0"/>
          </a:p>
          <a:p>
            <a:pPr marL="742685" lvl="1" indent="-285648" defTabSz="914074" fontAlgn="auto">
              <a:spcAft>
                <a:spcPts val="0"/>
              </a:spcAft>
              <a:buFont typeface="Arial" panose="020B0604020202020204" pitchFamily="34" charset="0"/>
              <a:buChar char="•"/>
              <a:defRPr/>
            </a:pPr>
            <a:endParaRPr lang="en-US" dirty="0" smtClean="0"/>
          </a:p>
          <a:p>
            <a:pPr marL="742685" lvl="1" indent="-285648" defTabSz="914074" fontAlgn="auto">
              <a:spcAft>
                <a:spcPts val="0"/>
              </a:spcAft>
              <a:buFont typeface="Arial" panose="020B0604020202020204" pitchFamily="34" charset="0"/>
              <a:buChar char="•"/>
              <a:defRPr/>
            </a:pPr>
            <a:endParaRPr lang="en-US" dirty="0"/>
          </a:p>
          <a:p>
            <a:pPr marL="742787" lvl="1" indent="-285750" defTabSz="914074" fontAlgn="auto">
              <a:spcAft>
                <a:spcPts val="0"/>
              </a:spcAft>
              <a:buFont typeface="Arial" panose="020B0604020202020204" pitchFamily="34" charset="0"/>
              <a:buChar char="•"/>
              <a:defRPr/>
            </a:pPr>
            <a:r>
              <a:rPr lang="en-US" dirty="0" err="1" smtClean="0"/>
              <a:t>Mantenimiento</a:t>
            </a:r>
            <a:r>
              <a:rPr lang="en-US" dirty="0" smtClean="0"/>
              <a:t> de </a:t>
            </a:r>
            <a:r>
              <a:rPr lang="en-US" dirty="0" err="1" smtClean="0"/>
              <a:t>Concentraciones</a:t>
            </a:r>
            <a:endParaRPr lang="en-US" dirty="0" smtClean="0"/>
          </a:p>
          <a:p>
            <a:pPr marL="742685" lvl="1" indent="-285648" defTabSz="914074" fontAlgn="auto">
              <a:spcAft>
                <a:spcPts val="0"/>
              </a:spcAft>
              <a:buFont typeface="Arial" panose="020B0604020202020204" pitchFamily="34" charset="0"/>
              <a:buChar char="•"/>
              <a:defRPr/>
            </a:pPr>
            <a:endParaRPr lang="en-US" dirty="0"/>
          </a:p>
        </p:txBody>
      </p:sp>
      <p:pic>
        <p:nvPicPr>
          <p:cNvPr id="3" name="Picture 2" title="Safe for Hot Work Certificate"/>
          <p:cNvPicPr>
            <a:picLocks noChangeAspect="1"/>
          </p:cNvPicPr>
          <p:nvPr/>
        </p:nvPicPr>
        <p:blipFill>
          <a:blip r:embed="rId4"/>
          <a:stretch>
            <a:fillRect/>
          </a:stretch>
        </p:blipFill>
        <p:spPr>
          <a:xfrm>
            <a:off x="1548485" y="2590800"/>
            <a:ext cx="4166515" cy="2497961"/>
          </a:xfrm>
          <a:prstGeom prst="rect">
            <a:avLst/>
          </a:prstGeom>
        </p:spPr>
      </p:pic>
      <p:pic>
        <p:nvPicPr>
          <p:cNvPr id="2" name="Picture 1"/>
          <p:cNvPicPr>
            <a:picLocks noChangeAspect="1"/>
          </p:cNvPicPr>
          <p:nvPr/>
        </p:nvPicPr>
        <p:blipFill>
          <a:blip r:embed="rId5"/>
          <a:stretch>
            <a:fillRect/>
          </a:stretch>
        </p:blipFill>
        <p:spPr>
          <a:xfrm>
            <a:off x="6771809" y="5088761"/>
            <a:ext cx="1963082" cy="1146147"/>
          </a:xfrm>
          <a:prstGeom prst="rect">
            <a:avLst/>
          </a:prstGeom>
        </p:spPr>
      </p:pic>
    </p:spTree>
    <p:extLst>
      <p:ext uri="{BB962C8B-B14F-4D97-AF65-F5344CB8AC3E}">
        <p14:creationId xmlns:p14="http://schemas.microsoft.com/office/powerpoint/2010/main" val="55993353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743BBED-6758-41E6-AD8F-6E95D7C547D9}" type="slidenum">
              <a:rPr lang="en-US" altLang="en-US" sz="1400" smtClean="0"/>
              <a:pPr>
                <a:spcBef>
                  <a:spcPct val="0"/>
                </a:spcBef>
                <a:buFontTx/>
                <a:buNone/>
              </a:pPr>
              <a:t>19</a:t>
            </a:fld>
            <a:endParaRPr lang="en-US" altLang="en-US" sz="1400" dirty="0" smtClean="0"/>
          </a:p>
        </p:txBody>
      </p:sp>
      <p:sp>
        <p:nvSpPr>
          <p:cNvPr id="171011" name="Rectangle 2"/>
          <p:cNvSpPr>
            <a:spLocks noGrp="1" noChangeArrowheads="1"/>
          </p:cNvSpPr>
          <p:nvPr>
            <p:ph type="title"/>
          </p:nvPr>
        </p:nvSpPr>
        <p:spPr>
          <a:xfrm>
            <a:off x="685800" y="274638"/>
            <a:ext cx="7772400" cy="1630362"/>
          </a:xfrm>
        </p:spPr>
        <p:txBody>
          <a:bodyPr/>
          <a:lstStyle/>
          <a:p>
            <a:pPr algn="l"/>
            <a:r>
              <a:rPr lang="es-MX" altLang="en-US" sz="3200" dirty="0" smtClean="0">
                <a:solidFill>
                  <a:schemeClr val="tx1"/>
                </a:solidFill>
              </a:rPr>
              <a:t>Seguro </a:t>
            </a:r>
            <a:r>
              <a:rPr lang="es-MX" altLang="en-US" sz="3200" dirty="0">
                <a:solidFill>
                  <a:schemeClr val="tx1"/>
                </a:solidFill>
              </a:rPr>
              <a:t>para trabajadores-No trabajo </a:t>
            </a:r>
            <a:r>
              <a:rPr lang="es-MX" altLang="en-US" sz="3200" dirty="0" smtClean="0">
                <a:solidFill>
                  <a:schemeClr val="tx1"/>
                </a:solidFill>
              </a:rPr>
              <a:t> Caliente </a:t>
            </a:r>
            <a:r>
              <a:rPr lang="es-MX" altLang="en-US" dirty="0" smtClean="0">
                <a:solidFill>
                  <a:schemeClr val="tx1"/>
                </a:solidFill>
              </a:rPr>
              <a:t/>
            </a:r>
            <a:br>
              <a:rPr lang="es-MX" altLang="en-US" dirty="0" smtClean="0">
                <a:solidFill>
                  <a:schemeClr val="tx1"/>
                </a:solidFill>
              </a:rPr>
            </a:br>
            <a:r>
              <a:rPr lang="es-MX" altLang="en-US" sz="2800" dirty="0" smtClean="0">
                <a:solidFill>
                  <a:schemeClr val="tx1"/>
                </a:solidFill>
              </a:rPr>
              <a:t>Certificado </a:t>
            </a:r>
            <a:r>
              <a:rPr lang="es-MX" altLang="en-US" sz="2800" dirty="0">
                <a:solidFill>
                  <a:schemeClr val="tx1"/>
                </a:solidFill>
              </a:rPr>
              <a:t>de </a:t>
            </a:r>
            <a:r>
              <a:rPr lang="es-MX" altLang="en-US" sz="2800" dirty="0" smtClean="0">
                <a:solidFill>
                  <a:schemeClr val="tx1"/>
                </a:solidFill>
              </a:rPr>
              <a:t>seguro </a:t>
            </a:r>
            <a:r>
              <a:rPr lang="es-MX" altLang="en-US" sz="2800" dirty="0">
                <a:solidFill>
                  <a:schemeClr val="tx1"/>
                </a:solidFill>
              </a:rPr>
              <a:t>para </a:t>
            </a:r>
            <a:r>
              <a:rPr lang="es-MX" altLang="en-US" sz="2800" dirty="0" smtClean="0">
                <a:solidFill>
                  <a:schemeClr val="tx1"/>
                </a:solidFill>
              </a:rPr>
              <a:t>Trabajadores</a:t>
            </a:r>
            <a:r>
              <a:rPr lang="en-US" altLang="en-US" dirty="0" smtClean="0"/>
              <a:t/>
            </a:r>
            <a:br>
              <a:rPr lang="en-US" altLang="en-US" dirty="0" smtClean="0"/>
            </a:br>
            <a:endParaRPr lang="en-US" altLang="en-US" sz="2800" dirty="0" smtClean="0"/>
          </a:p>
        </p:txBody>
      </p:sp>
      <p:pic>
        <p:nvPicPr>
          <p:cNvPr id="171012" name="Picture 3" title="Safe for Workers Certific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905000"/>
            <a:ext cx="5314950" cy="3352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6305550" y="2102489"/>
            <a:ext cx="2800350" cy="4247317"/>
          </a:xfrm>
          <a:prstGeom prst="rect">
            <a:avLst/>
          </a:prstGeom>
        </p:spPr>
        <p:txBody>
          <a:bodyPr wrap="square">
            <a:spAutoFit/>
          </a:bodyPr>
          <a:lstStyle/>
          <a:p>
            <a:pPr marL="742787" lvl="1" indent="-285750" defTabSz="914074" fontAlgn="auto">
              <a:spcAft>
                <a:spcPts val="0"/>
              </a:spcAft>
              <a:buFont typeface="Arial" panose="020B0604020202020204" pitchFamily="34" charset="0"/>
              <a:buChar char="•"/>
              <a:defRPr/>
            </a:pPr>
            <a:r>
              <a:rPr lang="en-US" dirty="0" err="1" smtClean="0"/>
              <a:t>Contenido</a:t>
            </a:r>
            <a:r>
              <a:rPr lang="en-US" dirty="0" smtClean="0"/>
              <a:t> de </a:t>
            </a:r>
            <a:r>
              <a:rPr lang="en-US" dirty="0" err="1" smtClean="0"/>
              <a:t>Oxígeno</a:t>
            </a:r>
            <a:endParaRPr lang="en-US" dirty="0" smtClean="0"/>
          </a:p>
          <a:p>
            <a:pPr marL="742685" lvl="1" indent="-285648" defTabSz="914074" fontAlgn="auto">
              <a:spcAft>
                <a:spcPts val="0"/>
              </a:spcAft>
              <a:buFont typeface="Arial" panose="020B0604020202020204" pitchFamily="34" charset="0"/>
              <a:buChar char="•"/>
              <a:defRPr/>
            </a:pPr>
            <a:endParaRPr lang="en-US" dirty="0" smtClean="0"/>
          </a:p>
          <a:p>
            <a:pPr marL="742685" lvl="1" indent="-285648" defTabSz="914074" fontAlgn="auto">
              <a:spcAft>
                <a:spcPts val="0"/>
              </a:spcAft>
              <a:buFont typeface="Arial" panose="020B0604020202020204" pitchFamily="34" charset="0"/>
              <a:buChar char="•"/>
              <a:defRPr/>
            </a:pPr>
            <a:endParaRPr lang="en-US" dirty="0"/>
          </a:p>
          <a:p>
            <a:pPr marL="742787" lvl="1" indent="-285750" defTabSz="914074" fontAlgn="auto">
              <a:spcAft>
                <a:spcPts val="0"/>
              </a:spcAft>
              <a:buFont typeface="Arial" panose="020B0604020202020204" pitchFamily="34" charset="0"/>
              <a:buChar char="•"/>
              <a:defRPr/>
            </a:pPr>
            <a:r>
              <a:rPr lang="en-US" dirty="0" err="1" smtClean="0"/>
              <a:t>Vapores</a:t>
            </a:r>
            <a:r>
              <a:rPr lang="en-US" dirty="0" smtClean="0"/>
              <a:t> </a:t>
            </a:r>
            <a:r>
              <a:rPr lang="en-US" dirty="0" err="1" smtClean="0"/>
              <a:t>Inflamables</a:t>
            </a:r>
            <a:endParaRPr lang="en-US" dirty="0" smtClean="0"/>
          </a:p>
          <a:p>
            <a:pPr marL="742685" lvl="1" indent="-285648" defTabSz="914074" fontAlgn="auto">
              <a:spcAft>
                <a:spcPts val="0"/>
              </a:spcAft>
              <a:buFont typeface="Arial" panose="020B0604020202020204" pitchFamily="34" charset="0"/>
              <a:buChar char="•"/>
              <a:defRPr/>
            </a:pPr>
            <a:endParaRPr lang="en-US" dirty="0" smtClean="0"/>
          </a:p>
          <a:p>
            <a:pPr marL="742685" lvl="1" indent="-285648" defTabSz="914074" fontAlgn="auto">
              <a:spcAft>
                <a:spcPts val="0"/>
              </a:spcAft>
              <a:buFont typeface="Arial" panose="020B0604020202020204" pitchFamily="34" charset="0"/>
              <a:buChar char="•"/>
              <a:defRPr/>
            </a:pPr>
            <a:endParaRPr lang="en-US" dirty="0"/>
          </a:p>
          <a:p>
            <a:pPr marL="742787" lvl="1" indent="-285750" defTabSz="914074" fontAlgn="auto">
              <a:spcAft>
                <a:spcPts val="0"/>
              </a:spcAft>
              <a:buFont typeface="Arial" panose="020B0604020202020204" pitchFamily="34" charset="0"/>
              <a:buChar char="•"/>
              <a:defRPr/>
            </a:pPr>
            <a:r>
              <a:rPr lang="en-US" dirty="0" err="1" smtClean="0"/>
              <a:t>Materiales</a:t>
            </a:r>
            <a:r>
              <a:rPr lang="en-US" dirty="0" smtClean="0"/>
              <a:t> </a:t>
            </a:r>
            <a:r>
              <a:rPr lang="en-US" dirty="0" err="1" smtClean="0"/>
              <a:t>Tóxicos</a:t>
            </a:r>
            <a:endParaRPr lang="en-US" dirty="0" smtClean="0"/>
          </a:p>
          <a:p>
            <a:pPr marL="742787" lvl="1" indent="-285750" defTabSz="914074" fontAlgn="auto">
              <a:spcAft>
                <a:spcPts val="0"/>
              </a:spcAft>
              <a:buFont typeface="Arial" panose="020B0604020202020204" pitchFamily="34" charset="0"/>
              <a:buChar char="•"/>
              <a:defRPr/>
            </a:pPr>
            <a:endParaRPr lang="en-US" dirty="0" smtClean="0"/>
          </a:p>
          <a:p>
            <a:pPr marL="742787" lvl="1" indent="-285750" defTabSz="914074" fontAlgn="auto">
              <a:spcAft>
                <a:spcPts val="0"/>
              </a:spcAft>
              <a:buFont typeface="Arial" panose="020B0604020202020204" pitchFamily="34" charset="0"/>
              <a:buChar char="•"/>
              <a:defRPr/>
            </a:pPr>
            <a:endParaRPr lang="en-US" dirty="0"/>
          </a:p>
          <a:p>
            <a:pPr marL="742787" lvl="1" indent="-285750" defTabSz="914074" fontAlgn="auto">
              <a:spcAft>
                <a:spcPts val="0"/>
              </a:spcAft>
              <a:buFont typeface="Arial" panose="020B0604020202020204" pitchFamily="34" charset="0"/>
              <a:buChar char="•"/>
              <a:defRPr/>
            </a:pPr>
            <a:r>
              <a:rPr lang="en-US" dirty="0" err="1" smtClean="0"/>
              <a:t>Residuos</a:t>
            </a:r>
            <a:endParaRPr lang="en-US" dirty="0" smtClean="0"/>
          </a:p>
          <a:p>
            <a:pPr marL="742787" lvl="1" indent="-285750" defTabSz="914074" fontAlgn="auto">
              <a:spcAft>
                <a:spcPts val="0"/>
              </a:spcAft>
              <a:buFont typeface="Arial" panose="020B0604020202020204" pitchFamily="34" charset="0"/>
              <a:buChar char="•"/>
              <a:defRPr/>
            </a:pPr>
            <a:endParaRPr lang="en-US" dirty="0" smtClean="0"/>
          </a:p>
          <a:p>
            <a:pPr marL="742685" lvl="1" indent="-285648" defTabSz="914074" fontAlgn="auto">
              <a:spcAft>
                <a:spcPts val="0"/>
              </a:spcAft>
              <a:buFont typeface="Arial" panose="020B0604020202020204" pitchFamily="34" charset="0"/>
              <a:buChar char="•"/>
              <a:defRPr/>
            </a:pPr>
            <a:endParaRPr lang="en-US" dirty="0"/>
          </a:p>
        </p:txBody>
      </p:sp>
    </p:spTree>
    <p:extLst>
      <p:ext uri="{BB962C8B-B14F-4D97-AF65-F5344CB8AC3E}">
        <p14:creationId xmlns:p14="http://schemas.microsoft.com/office/powerpoint/2010/main" val="149147561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0" y="381000"/>
            <a:ext cx="9144000" cy="1143000"/>
          </a:xfrm>
        </p:spPr>
        <p:txBody>
          <a:bodyPr/>
          <a:lstStyle/>
          <a:p>
            <a:pPr algn="l"/>
            <a:r>
              <a:rPr lang="en-US" altLang="en-US" dirty="0" smtClean="0"/>
              <a:t>  </a:t>
            </a:r>
            <a:r>
              <a:rPr lang="en-US" altLang="en-US" dirty="0" err="1" smtClean="0"/>
              <a:t>Capacitación</a:t>
            </a:r>
            <a:r>
              <a:rPr lang="en-US" altLang="en-US" dirty="0" smtClean="0"/>
              <a:t/>
            </a:r>
            <a:br>
              <a:rPr lang="en-US" altLang="en-US" dirty="0" smtClean="0"/>
            </a:br>
            <a:r>
              <a:rPr lang="en-US" altLang="en-US" dirty="0" smtClean="0"/>
              <a:t>  </a:t>
            </a:r>
            <a:r>
              <a:rPr lang="en-US" altLang="en-US" sz="3100" dirty="0" err="1" smtClean="0"/>
              <a:t>Trabajadores</a:t>
            </a:r>
            <a:r>
              <a:rPr lang="en-US" altLang="en-US" sz="3100" dirty="0" smtClean="0"/>
              <a:t> de </a:t>
            </a:r>
            <a:r>
              <a:rPr lang="en-US" altLang="en-US" sz="3100" dirty="0" err="1" smtClean="0"/>
              <a:t>Astillero</a:t>
            </a:r>
            <a:r>
              <a:rPr lang="en-US" altLang="en-US" sz="3100" dirty="0" smtClean="0"/>
              <a:t> </a:t>
            </a:r>
            <a:r>
              <a:rPr lang="en-US" altLang="en-US" sz="3100" dirty="0" err="1" smtClean="0"/>
              <a:t>Siendo</a:t>
            </a:r>
            <a:r>
              <a:rPr lang="en-US" altLang="en-US" sz="3100" dirty="0" smtClean="0"/>
              <a:t> </a:t>
            </a:r>
            <a:r>
              <a:rPr lang="en-US" altLang="en-US" sz="3100" dirty="0" err="1" smtClean="0"/>
              <a:t>Capacitados</a:t>
            </a:r>
            <a:endParaRPr lang="en-US" altLang="en-US" sz="3100" dirty="0" smtClean="0"/>
          </a:p>
        </p:txBody>
      </p:sp>
      <p:pic>
        <p:nvPicPr>
          <p:cNvPr id="38917" name="Picture 1" descr="Shipyard workers in train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050" y="2124075"/>
            <a:ext cx="7581900" cy="3133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pPr>
              <a:defRPr/>
            </a:pPr>
            <a:fld id="{A136EDFC-EDD6-4C0F-A6F4-6CF5242968A2}" type="slidenum">
              <a:rPr lang="en-US" altLang="en-US" smtClean="0"/>
              <a:pPr>
                <a:defRPr/>
              </a:pPr>
              <a:t>2</a:t>
            </a:fld>
            <a:endParaRPr lang="en-US" altLang="en-US"/>
          </a:p>
        </p:txBody>
      </p:sp>
    </p:spTree>
    <p:extLst>
      <p:ext uri="{BB962C8B-B14F-4D97-AF65-F5344CB8AC3E}">
        <p14:creationId xmlns:p14="http://schemas.microsoft.com/office/powerpoint/2010/main" val="210772788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B8C9385-B53A-4B76-9CF3-D878B4A2B1AC}" type="slidenum">
              <a:rPr lang="en-US" altLang="en-US" sz="1400" smtClean="0"/>
              <a:pPr>
                <a:spcBef>
                  <a:spcPct val="0"/>
                </a:spcBef>
                <a:buFontTx/>
                <a:buNone/>
              </a:pPr>
              <a:t>20</a:t>
            </a:fld>
            <a:endParaRPr lang="en-US" altLang="en-US" sz="1400" dirty="0" smtClean="0"/>
          </a:p>
        </p:txBody>
      </p:sp>
      <p:sp>
        <p:nvSpPr>
          <p:cNvPr id="179203" name="Rectangle 2"/>
          <p:cNvSpPr>
            <a:spLocks noGrp="1" noChangeArrowheads="1"/>
          </p:cNvSpPr>
          <p:nvPr>
            <p:ph type="title"/>
          </p:nvPr>
        </p:nvSpPr>
        <p:spPr>
          <a:xfrm>
            <a:off x="685800" y="274638"/>
            <a:ext cx="8077200" cy="1143000"/>
          </a:xfrm>
        </p:spPr>
        <p:txBody>
          <a:bodyPr/>
          <a:lstStyle/>
          <a:p>
            <a:pPr algn="l"/>
            <a:r>
              <a:rPr lang="en-US" altLang="en-US" dirty="0" smtClean="0">
                <a:solidFill>
                  <a:schemeClr val="tx1"/>
                </a:solidFill>
              </a:rPr>
              <a:t>No </a:t>
            </a:r>
            <a:r>
              <a:rPr lang="en-US" altLang="en-US" dirty="0" err="1" smtClean="0">
                <a:solidFill>
                  <a:schemeClr val="tx1"/>
                </a:solidFill>
              </a:rPr>
              <a:t>es</a:t>
            </a:r>
            <a:r>
              <a:rPr lang="en-US" altLang="en-US" dirty="0" smtClean="0">
                <a:solidFill>
                  <a:schemeClr val="tx1"/>
                </a:solidFill>
              </a:rPr>
              <a:t> </a:t>
            </a:r>
            <a:r>
              <a:rPr lang="en-US" altLang="en-US" dirty="0" err="1" smtClean="0">
                <a:solidFill>
                  <a:schemeClr val="tx1"/>
                </a:solidFill>
              </a:rPr>
              <a:t>Seguro</a:t>
            </a:r>
            <a:r>
              <a:rPr lang="en-US" altLang="en-US" dirty="0" smtClean="0">
                <a:solidFill>
                  <a:schemeClr val="tx1"/>
                </a:solidFill>
              </a:rPr>
              <a:t> para </a:t>
            </a:r>
            <a:r>
              <a:rPr lang="en-US" altLang="en-US" dirty="0" err="1" smtClean="0">
                <a:solidFill>
                  <a:schemeClr val="tx1"/>
                </a:solidFill>
              </a:rPr>
              <a:t>Trabajadores</a:t>
            </a:r>
            <a:r>
              <a:rPr lang="en-US" altLang="en-US" dirty="0" smtClean="0">
                <a:solidFill>
                  <a:srgbClr val="FF0000"/>
                </a:solidFill>
              </a:rPr>
              <a:t/>
            </a:r>
            <a:br>
              <a:rPr lang="en-US" altLang="en-US" dirty="0" smtClean="0">
                <a:solidFill>
                  <a:srgbClr val="FF0000"/>
                </a:solidFill>
              </a:rPr>
            </a:br>
            <a:r>
              <a:rPr lang="en-US" altLang="en-US" sz="2600" dirty="0" err="1" smtClean="0"/>
              <a:t>Certificado</a:t>
            </a:r>
            <a:r>
              <a:rPr lang="en-US" altLang="en-US" sz="2600" dirty="0" smtClean="0"/>
              <a:t> de </a:t>
            </a:r>
            <a:r>
              <a:rPr lang="es-MX" altLang="en-US" sz="2600" dirty="0"/>
              <a:t>No es Seguro para </a:t>
            </a:r>
            <a:r>
              <a:rPr lang="es-MX" altLang="en-US" sz="2600" dirty="0" smtClean="0"/>
              <a:t>Trabajadores</a:t>
            </a:r>
            <a:endParaRPr lang="en-US" altLang="en-US" sz="2600" dirty="0" smtClean="0"/>
          </a:p>
        </p:txBody>
      </p:sp>
      <p:pic>
        <p:nvPicPr>
          <p:cNvPr id="179204" name="Picture 3" title="NOT safe for Workers or Hot Work Certific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28800"/>
            <a:ext cx="5500547" cy="3581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5981700" y="2188339"/>
            <a:ext cx="3124200" cy="2308324"/>
          </a:xfrm>
          <a:prstGeom prst="rect">
            <a:avLst/>
          </a:prstGeom>
        </p:spPr>
        <p:txBody>
          <a:bodyPr wrap="square">
            <a:spAutoFit/>
          </a:bodyPr>
          <a:lstStyle/>
          <a:p>
            <a:pPr marL="742787" lvl="1" indent="-285750" defTabSz="914074" fontAlgn="auto">
              <a:spcAft>
                <a:spcPts val="0"/>
              </a:spcAft>
              <a:buFont typeface="Arial" panose="020B0604020202020204" pitchFamily="34" charset="0"/>
              <a:buChar char="•"/>
              <a:defRPr/>
            </a:pPr>
            <a:r>
              <a:rPr lang="en-US" dirty="0" smtClean="0"/>
              <a:t>No </a:t>
            </a:r>
            <a:r>
              <a:rPr lang="en-US" dirty="0" err="1" smtClean="0"/>
              <a:t>es</a:t>
            </a:r>
            <a:r>
              <a:rPr lang="en-US" dirty="0" smtClean="0"/>
              <a:t> </a:t>
            </a:r>
            <a:r>
              <a:rPr lang="en-US" dirty="0" err="1" smtClean="0"/>
              <a:t>Seguro</a:t>
            </a:r>
            <a:r>
              <a:rPr lang="en-US" dirty="0" smtClean="0"/>
              <a:t> para </a:t>
            </a:r>
            <a:r>
              <a:rPr lang="en-US" dirty="0" err="1" smtClean="0"/>
              <a:t>Trabajadores</a:t>
            </a:r>
            <a:endParaRPr lang="en-US" dirty="0" smtClean="0"/>
          </a:p>
          <a:p>
            <a:pPr marL="742787" lvl="1" indent="-285750" defTabSz="914074" fontAlgn="auto">
              <a:spcAft>
                <a:spcPts val="0"/>
              </a:spcAft>
              <a:buFont typeface="Arial" panose="020B0604020202020204" pitchFamily="34" charset="0"/>
              <a:buChar char="•"/>
              <a:defRPr/>
            </a:pPr>
            <a:endParaRPr lang="en-US" dirty="0" smtClean="0"/>
          </a:p>
          <a:p>
            <a:pPr marL="742787" lvl="1" indent="-285750" defTabSz="914074" fontAlgn="auto">
              <a:spcAft>
                <a:spcPts val="0"/>
              </a:spcAft>
              <a:buFont typeface="Arial" panose="020B0604020202020204" pitchFamily="34" charset="0"/>
              <a:buChar char="•"/>
              <a:defRPr/>
            </a:pPr>
            <a:r>
              <a:rPr lang="en-US" dirty="0" smtClean="0"/>
              <a:t>No </a:t>
            </a:r>
            <a:r>
              <a:rPr lang="en-US" dirty="0" err="1" smtClean="0"/>
              <a:t>es</a:t>
            </a:r>
            <a:r>
              <a:rPr lang="en-US" dirty="0" smtClean="0"/>
              <a:t> </a:t>
            </a:r>
            <a:r>
              <a:rPr lang="en-US" dirty="0" err="1" smtClean="0"/>
              <a:t>Seguro</a:t>
            </a:r>
            <a:r>
              <a:rPr lang="en-US" dirty="0" smtClean="0"/>
              <a:t> para </a:t>
            </a:r>
            <a:r>
              <a:rPr lang="en-US" dirty="0" err="1" smtClean="0"/>
              <a:t>Trabajo</a:t>
            </a:r>
            <a:r>
              <a:rPr lang="en-US" dirty="0" smtClean="0"/>
              <a:t> Caliente </a:t>
            </a:r>
          </a:p>
          <a:p>
            <a:pPr marL="457037" lvl="1" defTabSz="914074" fontAlgn="auto">
              <a:spcAft>
                <a:spcPts val="0"/>
              </a:spcAft>
              <a:defRPr/>
            </a:pPr>
            <a:endParaRPr lang="en-US" dirty="0"/>
          </a:p>
          <a:p>
            <a:pPr marL="742787" lvl="1" indent="-285750" defTabSz="914074" fontAlgn="auto">
              <a:spcAft>
                <a:spcPts val="0"/>
              </a:spcAft>
              <a:buFont typeface="Arial" panose="020B0604020202020204" pitchFamily="34" charset="0"/>
              <a:buChar char="•"/>
              <a:defRPr/>
            </a:pPr>
            <a:r>
              <a:rPr lang="en-US" dirty="0" smtClean="0"/>
              <a:t>IDLH</a:t>
            </a:r>
          </a:p>
          <a:p>
            <a:pPr marL="742685" lvl="1" indent="-285648" defTabSz="914074" fontAlgn="auto">
              <a:spcAft>
                <a:spcPts val="0"/>
              </a:spcAft>
              <a:buFont typeface="Arial" panose="020B0604020202020204" pitchFamily="34" charset="0"/>
              <a:buChar char="•"/>
              <a:defRPr/>
            </a:pPr>
            <a:endParaRPr lang="en-US" dirty="0"/>
          </a:p>
        </p:txBody>
      </p:sp>
    </p:spTree>
    <p:extLst>
      <p:ext uri="{BB962C8B-B14F-4D97-AF65-F5344CB8AC3E}">
        <p14:creationId xmlns:p14="http://schemas.microsoft.com/office/powerpoint/2010/main" val="345051423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11AA459-9601-49D4-B547-BABA1F41AE29}" type="slidenum">
              <a:rPr lang="en-US" altLang="en-US" sz="1400" smtClean="0"/>
              <a:pPr>
                <a:spcBef>
                  <a:spcPct val="0"/>
                </a:spcBef>
                <a:buFontTx/>
                <a:buNone/>
              </a:pPr>
              <a:t>21</a:t>
            </a:fld>
            <a:endParaRPr lang="en-US" altLang="en-US" sz="1400" dirty="0" smtClean="0"/>
          </a:p>
        </p:txBody>
      </p:sp>
      <p:sp>
        <p:nvSpPr>
          <p:cNvPr id="177155" name="Rectangle 2"/>
          <p:cNvSpPr>
            <a:spLocks noGrp="1" noChangeArrowheads="1"/>
          </p:cNvSpPr>
          <p:nvPr>
            <p:ph type="title"/>
          </p:nvPr>
        </p:nvSpPr>
        <p:spPr>
          <a:xfrm>
            <a:off x="609600" y="304800"/>
            <a:ext cx="7772400" cy="1295400"/>
          </a:xfrm>
        </p:spPr>
        <p:txBody>
          <a:bodyPr/>
          <a:lstStyle/>
          <a:p>
            <a:pPr algn="l"/>
            <a:r>
              <a:rPr lang="en-US" altLang="en-US" dirty="0">
                <a:solidFill>
                  <a:schemeClr val="tx1"/>
                </a:solidFill>
              </a:rPr>
              <a:t>¡</a:t>
            </a:r>
            <a:r>
              <a:rPr lang="en-US" altLang="en-US" dirty="0" err="1">
                <a:solidFill>
                  <a:schemeClr val="tx1"/>
                </a:solidFill>
              </a:rPr>
              <a:t>Entrada</a:t>
            </a:r>
            <a:r>
              <a:rPr lang="en-US" altLang="en-US" dirty="0">
                <a:solidFill>
                  <a:schemeClr val="tx1"/>
                </a:solidFill>
              </a:rPr>
              <a:t> </a:t>
            </a:r>
            <a:r>
              <a:rPr lang="en-US" altLang="en-US" dirty="0" smtClean="0">
                <a:solidFill>
                  <a:schemeClr val="tx1"/>
                </a:solidFill>
              </a:rPr>
              <a:t>con </a:t>
            </a:r>
            <a:r>
              <a:rPr lang="en-US" altLang="en-US" dirty="0" err="1" smtClean="0">
                <a:solidFill>
                  <a:schemeClr val="tx1"/>
                </a:solidFill>
              </a:rPr>
              <a:t>Restricciones</a:t>
            </a:r>
            <a:r>
              <a:rPr lang="en-US" altLang="en-US" dirty="0" smtClean="0">
                <a:solidFill>
                  <a:schemeClr val="tx1"/>
                </a:solidFill>
              </a:rPr>
              <a:t>!</a:t>
            </a:r>
            <a:r>
              <a:rPr lang="en-US" altLang="en-US" dirty="0" smtClean="0">
                <a:solidFill>
                  <a:srgbClr val="FF0000"/>
                </a:solidFill>
              </a:rPr>
              <a:t/>
            </a:r>
            <a:br>
              <a:rPr lang="en-US" altLang="en-US" dirty="0" smtClean="0">
                <a:solidFill>
                  <a:srgbClr val="FF0000"/>
                </a:solidFill>
              </a:rPr>
            </a:br>
            <a:r>
              <a:rPr lang="en-US" altLang="en-US" sz="2800" dirty="0" err="1" smtClean="0"/>
              <a:t>Certificado</a:t>
            </a:r>
            <a:r>
              <a:rPr lang="en-US" altLang="en-US" sz="2800" dirty="0" smtClean="0"/>
              <a:t> de </a:t>
            </a:r>
            <a:r>
              <a:rPr lang="en-US" altLang="en-US" sz="2800" dirty="0" err="1" smtClean="0"/>
              <a:t>Entrada</a:t>
            </a:r>
            <a:r>
              <a:rPr lang="en-US" altLang="en-US" sz="2800" dirty="0" smtClean="0"/>
              <a:t> con </a:t>
            </a:r>
            <a:r>
              <a:rPr lang="en-US" altLang="en-US" sz="2800" dirty="0" err="1" smtClean="0"/>
              <a:t>Restricciones</a:t>
            </a:r>
            <a:r>
              <a:rPr lang="en-US" altLang="en-US" dirty="0" smtClean="0"/>
              <a:t/>
            </a:r>
            <a:br>
              <a:rPr lang="en-US" altLang="en-US" dirty="0" smtClean="0"/>
            </a:br>
            <a:endParaRPr lang="en-US" altLang="en-US" dirty="0" smtClean="0"/>
          </a:p>
        </p:txBody>
      </p:sp>
      <p:pic>
        <p:nvPicPr>
          <p:cNvPr id="177156" name="Picture 2" title="Enter with Restrictions Certific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28800"/>
            <a:ext cx="4913174" cy="3276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562600" y="2514600"/>
            <a:ext cx="3124200" cy="2585323"/>
          </a:xfrm>
          <a:prstGeom prst="rect">
            <a:avLst/>
          </a:prstGeom>
        </p:spPr>
        <p:txBody>
          <a:bodyPr wrap="square">
            <a:spAutoFit/>
          </a:bodyPr>
          <a:lstStyle/>
          <a:p>
            <a:pPr marL="742787" lvl="1" indent="-285750" defTabSz="914074" fontAlgn="auto">
              <a:spcAft>
                <a:spcPts val="0"/>
              </a:spcAft>
              <a:buFont typeface="Arial" panose="020B0604020202020204" pitchFamily="34" charset="0"/>
              <a:buChar char="•"/>
              <a:defRPr/>
            </a:pPr>
            <a:r>
              <a:rPr lang="en-US" dirty="0" err="1" smtClean="0"/>
              <a:t>Controles</a:t>
            </a:r>
            <a:r>
              <a:rPr lang="en-US" dirty="0" smtClean="0"/>
              <a:t> de </a:t>
            </a:r>
            <a:r>
              <a:rPr lang="en-US" dirty="0" err="1" smtClean="0"/>
              <a:t>Ingenieria</a:t>
            </a:r>
            <a:endParaRPr lang="en-US" dirty="0" smtClean="0"/>
          </a:p>
          <a:p>
            <a:pPr marL="742685" lvl="1" indent="-285648" defTabSz="914074" fontAlgn="auto">
              <a:spcAft>
                <a:spcPts val="0"/>
              </a:spcAft>
              <a:buFont typeface="Arial" panose="020B0604020202020204" pitchFamily="34" charset="0"/>
              <a:buChar char="•"/>
              <a:defRPr/>
            </a:pPr>
            <a:endParaRPr lang="en-US" dirty="0" smtClean="0"/>
          </a:p>
          <a:p>
            <a:pPr marL="742685" lvl="1" indent="-285648" defTabSz="914074" fontAlgn="auto">
              <a:spcAft>
                <a:spcPts val="0"/>
              </a:spcAft>
              <a:buFont typeface="Arial" panose="020B0604020202020204" pitchFamily="34" charset="0"/>
              <a:buChar char="•"/>
              <a:defRPr/>
            </a:pPr>
            <a:endParaRPr lang="en-US" dirty="0"/>
          </a:p>
          <a:p>
            <a:pPr marL="742787" lvl="1" indent="-285750" defTabSz="914074" fontAlgn="auto">
              <a:spcAft>
                <a:spcPts val="0"/>
              </a:spcAft>
              <a:buFont typeface="Arial" panose="020B0604020202020204" pitchFamily="34" charset="0"/>
              <a:buChar char="•"/>
              <a:defRPr/>
            </a:pPr>
            <a:r>
              <a:rPr lang="en-US" dirty="0" err="1" smtClean="0"/>
              <a:t>EPP</a:t>
            </a:r>
            <a:r>
              <a:rPr lang="en-US" dirty="0" smtClean="0"/>
              <a:t> </a:t>
            </a:r>
            <a:r>
              <a:rPr lang="en-US" dirty="0" err="1" smtClean="0"/>
              <a:t>Específico</a:t>
            </a:r>
            <a:endParaRPr lang="en-US" dirty="0" smtClean="0"/>
          </a:p>
          <a:p>
            <a:pPr marL="742685" lvl="1" indent="-285648" defTabSz="914074" fontAlgn="auto">
              <a:spcAft>
                <a:spcPts val="0"/>
              </a:spcAft>
              <a:buFont typeface="Arial" panose="020B0604020202020204" pitchFamily="34" charset="0"/>
              <a:buChar char="•"/>
              <a:defRPr/>
            </a:pPr>
            <a:endParaRPr lang="en-US" dirty="0"/>
          </a:p>
          <a:p>
            <a:pPr marL="742787" lvl="1" indent="-285750" defTabSz="914074" fontAlgn="auto">
              <a:spcAft>
                <a:spcPts val="0"/>
              </a:spcAft>
              <a:buFont typeface="Arial" panose="020B0604020202020204" pitchFamily="34" charset="0"/>
              <a:buChar char="•"/>
              <a:defRPr/>
            </a:pPr>
            <a:r>
              <a:rPr lang="en-US" dirty="0" err="1" smtClean="0"/>
              <a:t>Restricciones</a:t>
            </a:r>
            <a:r>
              <a:rPr lang="en-US" dirty="0" smtClean="0"/>
              <a:t> de </a:t>
            </a:r>
            <a:r>
              <a:rPr lang="en-US" dirty="0" err="1" smtClean="0"/>
              <a:t>Tiempo</a:t>
            </a:r>
            <a:endParaRPr lang="en-US" dirty="0" smtClean="0"/>
          </a:p>
          <a:p>
            <a:pPr marL="742685" lvl="1" indent="-285648" defTabSz="914074" fontAlgn="auto">
              <a:spcAft>
                <a:spcPts val="0"/>
              </a:spcAft>
              <a:buFont typeface="Arial" panose="020B0604020202020204" pitchFamily="34" charset="0"/>
              <a:buChar char="•"/>
              <a:defRPr/>
            </a:pPr>
            <a:endParaRPr lang="en-US" dirty="0"/>
          </a:p>
        </p:txBody>
      </p:sp>
    </p:spTree>
    <p:extLst>
      <p:ext uri="{BB962C8B-B14F-4D97-AF65-F5344CB8AC3E}">
        <p14:creationId xmlns:p14="http://schemas.microsoft.com/office/powerpoint/2010/main" val="253323524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1D3C87F-0720-4B0E-BD2F-EE54B45F0F73}" type="slidenum">
              <a:rPr lang="en-US" altLang="en-US" sz="1400" smtClean="0"/>
              <a:pPr>
                <a:spcBef>
                  <a:spcPct val="0"/>
                </a:spcBef>
                <a:buFontTx/>
                <a:buNone/>
              </a:pPr>
              <a:t>22</a:t>
            </a:fld>
            <a:endParaRPr lang="en-US" altLang="en-US" sz="1400" smtClean="0"/>
          </a:p>
        </p:txBody>
      </p:sp>
      <p:sp>
        <p:nvSpPr>
          <p:cNvPr id="168963" name="Rectangle 2"/>
          <p:cNvSpPr>
            <a:spLocks noGrp="1" noChangeArrowheads="1"/>
          </p:cNvSpPr>
          <p:nvPr>
            <p:ph type="title"/>
          </p:nvPr>
        </p:nvSpPr>
        <p:spPr>
          <a:xfrm>
            <a:off x="0" y="-76200"/>
            <a:ext cx="9144000" cy="1600200"/>
          </a:xfrm>
        </p:spPr>
        <p:txBody>
          <a:bodyPr/>
          <a:lstStyle/>
          <a:p>
            <a:pPr algn="l"/>
            <a:r>
              <a:rPr lang="en-US" altLang="en-US" sz="3200" dirty="0" err="1" smtClean="0">
                <a:solidFill>
                  <a:schemeClr val="tx1"/>
                </a:solidFill>
              </a:rPr>
              <a:t>Seguro</a:t>
            </a:r>
            <a:r>
              <a:rPr lang="en-US" altLang="en-US" sz="3200" dirty="0" smtClean="0">
                <a:solidFill>
                  <a:schemeClr val="tx1"/>
                </a:solidFill>
              </a:rPr>
              <a:t> para </a:t>
            </a:r>
            <a:r>
              <a:rPr lang="en-US" altLang="en-US" sz="3200" dirty="0" err="1" smtClean="0">
                <a:solidFill>
                  <a:schemeClr val="tx1"/>
                </a:solidFill>
              </a:rPr>
              <a:t>Trabajadores</a:t>
            </a:r>
            <a:r>
              <a:rPr lang="en-US" altLang="en-US" sz="3200" dirty="0" smtClean="0">
                <a:solidFill>
                  <a:schemeClr val="tx1"/>
                </a:solidFill>
              </a:rPr>
              <a:t> y </a:t>
            </a:r>
            <a:r>
              <a:rPr lang="en-US" altLang="en-US" sz="3200" dirty="0" err="1" smtClean="0">
                <a:solidFill>
                  <a:schemeClr val="tx1"/>
                </a:solidFill>
              </a:rPr>
              <a:t>Trabajo</a:t>
            </a:r>
            <a:r>
              <a:rPr lang="en-US" altLang="en-US" sz="3200" dirty="0" smtClean="0">
                <a:solidFill>
                  <a:schemeClr val="tx1"/>
                </a:solidFill>
              </a:rPr>
              <a:t> Caliente</a:t>
            </a:r>
            <a:r>
              <a:rPr lang="en-US" altLang="en-US" dirty="0" smtClean="0">
                <a:solidFill>
                  <a:schemeClr val="tx1"/>
                </a:solidFill>
              </a:rPr>
              <a:t/>
            </a:r>
            <a:br>
              <a:rPr lang="en-US" altLang="en-US" dirty="0" smtClean="0">
                <a:solidFill>
                  <a:schemeClr val="tx1"/>
                </a:solidFill>
              </a:rPr>
            </a:br>
            <a:r>
              <a:rPr lang="en-US" altLang="en-US" sz="2400" dirty="0" err="1"/>
              <a:t>Registro</a:t>
            </a:r>
            <a:r>
              <a:rPr lang="en-US" altLang="en-US" sz="2400" dirty="0"/>
              <a:t> de </a:t>
            </a:r>
            <a:r>
              <a:rPr lang="en-US" altLang="en-US" sz="2400" dirty="0" err="1" smtClean="0"/>
              <a:t>Actualización</a:t>
            </a:r>
            <a:r>
              <a:rPr lang="en-US" altLang="en-US" sz="2400" dirty="0" smtClean="0"/>
              <a:t> </a:t>
            </a:r>
            <a:r>
              <a:rPr lang="en-US" altLang="en-US" sz="2400" dirty="0" err="1" smtClean="0"/>
              <a:t>Diaria</a:t>
            </a:r>
            <a:r>
              <a:rPr lang="en-US" altLang="en-US" sz="2400" dirty="0" smtClean="0"/>
              <a:t>   </a:t>
            </a:r>
          </a:p>
        </p:txBody>
      </p:sp>
      <p:sp>
        <p:nvSpPr>
          <p:cNvPr id="168965" name="Text Box 4"/>
          <p:cNvSpPr txBox="1">
            <a:spLocks noChangeArrowheads="1"/>
          </p:cNvSpPr>
          <p:nvPr/>
        </p:nvSpPr>
        <p:spPr bwMode="auto">
          <a:xfrm>
            <a:off x="1050925" y="47609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8966" name="Text Box 5"/>
          <p:cNvSpPr txBox="1">
            <a:spLocks noChangeArrowheads="1"/>
          </p:cNvSpPr>
          <p:nvPr/>
        </p:nvSpPr>
        <p:spPr bwMode="auto">
          <a:xfrm>
            <a:off x="990600" y="5867400"/>
            <a:ext cx="2711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chemeClr val="bg1"/>
                </a:solidFill>
              </a:rPr>
              <a:t>What does green mean?</a:t>
            </a:r>
          </a:p>
        </p:txBody>
      </p:sp>
      <p:pic>
        <p:nvPicPr>
          <p:cNvPr id="3" name="Picture 2"/>
          <p:cNvPicPr>
            <a:picLocks noChangeAspect="1"/>
          </p:cNvPicPr>
          <p:nvPr/>
        </p:nvPicPr>
        <p:blipFill>
          <a:blip r:embed="rId3"/>
          <a:stretch>
            <a:fillRect/>
          </a:stretch>
        </p:blipFill>
        <p:spPr>
          <a:xfrm>
            <a:off x="990600" y="1496291"/>
            <a:ext cx="7086600" cy="4259635"/>
          </a:xfrm>
          <a:prstGeom prst="rect">
            <a:avLst/>
          </a:prstGeom>
          <a:ln>
            <a:solidFill>
              <a:schemeClr val="tx1"/>
            </a:solidFill>
          </a:ln>
        </p:spPr>
      </p:pic>
    </p:spTree>
    <p:extLst>
      <p:ext uri="{BB962C8B-B14F-4D97-AF65-F5344CB8AC3E}">
        <p14:creationId xmlns:p14="http://schemas.microsoft.com/office/powerpoint/2010/main" val="281763867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200" y="274638"/>
            <a:ext cx="8229600" cy="1143000"/>
          </a:xfrm>
        </p:spPr>
        <p:txBody>
          <a:bodyPr/>
          <a:lstStyle/>
          <a:p>
            <a:pPr lvl="0" algn="l"/>
            <a:r>
              <a:rPr lang="en-US" dirty="0"/>
              <a:t/>
            </a:r>
            <a:br>
              <a:rPr lang="en-US" dirty="0"/>
            </a:br>
            <a:r>
              <a:rPr lang="en-US" dirty="0" err="1"/>
              <a:t>Registro</a:t>
            </a:r>
            <a:r>
              <a:rPr lang="en-US" dirty="0"/>
              <a:t> de </a:t>
            </a:r>
            <a:r>
              <a:rPr lang="en-US" dirty="0" err="1"/>
              <a:t>I</a:t>
            </a:r>
            <a:r>
              <a:rPr lang="en-US" dirty="0" err="1" smtClean="0"/>
              <a:t>nspecciones</a:t>
            </a:r>
            <a:r>
              <a:rPr lang="en-US" dirty="0" smtClean="0"/>
              <a:t> (</a:t>
            </a:r>
            <a:r>
              <a:rPr lang="en-US" dirty="0" err="1" smtClean="0"/>
              <a:t>Actualización</a:t>
            </a:r>
            <a:r>
              <a:rPr lang="en-US" dirty="0" smtClean="0"/>
              <a:t>)</a:t>
            </a:r>
            <a:br>
              <a:rPr lang="en-US" dirty="0" smtClean="0"/>
            </a:br>
            <a:r>
              <a:rPr lang="es-ES" altLang="en-US" sz="2400" b="0" dirty="0">
                <a:solidFill>
                  <a:srgbClr val="222222"/>
                </a:solidFill>
                <a:latin typeface="inherit"/>
              </a:rPr>
              <a:t>Registro de </a:t>
            </a:r>
            <a:r>
              <a:rPr lang="es-ES" altLang="en-US" sz="2400" b="0" dirty="0" smtClean="0">
                <a:solidFill>
                  <a:srgbClr val="222222"/>
                </a:solidFill>
                <a:latin typeface="inherit"/>
              </a:rPr>
              <a:t>Formulario </a:t>
            </a:r>
            <a:r>
              <a:rPr lang="es-ES" altLang="en-US" sz="2400" b="0" dirty="0">
                <a:solidFill>
                  <a:srgbClr val="222222"/>
                </a:solidFill>
                <a:latin typeface="inherit"/>
              </a:rPr>
              <a:t>de </a:t>
            </a:r>
            <a:r>
              <a:rPr lang="es-ES" altLang="en-US" sz="2400" b="0" dirty="0" smtClean="0">
                <a:solidFill>
                  <a:srgbClr val="222222"/>
                </a:solidFill>
                <a:latin typeface="inherit"/>
              </a:rPr>
              <a:t>Inspección </a:t>
            </a:r>
            <a:r>
              <a:rPr lang="es-ES" altLang="en-US" sz="2400" b="0" dirty="0">
                <a:solidFill>
                  <a:srgbClr val="222222"/>
                </a:solidFill>
                <a:latin typeface="inherit"/>
              </a:rPr>
              <a:t>de </a:t>
            </a:r>
            <a:r>
              <a:rPr lang="es-ES" altLang="en-US" sz="2400" b="0" dirty="0" smtClean="0">
                <a:solidFill>
                  <a:srgbClr val="222222"/>
                </a:solidFill>
                <a:latin typeface="inherit"/>
              </a:rPr>
              <a:t>Prueba</a:t>
            </a:r>
            <a:r>
              <a:rPr lang="es-ES" altLang="en-US" sz="900" b="0" dirty="0" smtClean="0">
                <a:solidFill>
                  <a:schemeClr val="tx1"/>
                </a:solidFill>
              </a:rPr>
              <a:t> </a:t>
            </a:r>
            <a:endParaRPr lang="es-ES" altLang="en-US" sz="2000" b="0" dirty="0">
              <a:solidFill>
                <a:schemeClr val="tx1"/>
              </a:solidFill>
              <a:latin typeface="Arial" panose="020B0604020202020204" pitchFamily="34" charset="0"/>
            </a:endParaRPr>
          </a:p>
        </p:txBody>
      </p:sp>
      <p:sp>
        <p:nvSpPr>
          <p:cNvPr id="2" name="Slide Number Placeholder 1"/>
          <p:cNvSpPr>
            <a:spLocks noGrp="1"/>
          </p:cNvSpPr>
          <p:nvPr>
            <p:ph type="sldNum" sz="quarter" idx="11"/>
          </p:nvPr>
        </p:nvSpPr>
        <p:spPr/>
        <p:txBody>
          <a:bodyPr/>
          <a:lstStyle/>
          <a:p>
            <a:pPr>
              <a:defRPr/>
            </a:pPr>
            <a:fld id="{A136EDFC-EDD6-4C0F-A6F4-6CF5242968A2}" type="slidenum">
              <a:rPr lang="en-US" altLang="en-US" smtClean="0"/>
              <a:pPr>
                <a:defRPr/>
              </a:pPr>
              <a:t>23</a:t>
            </a:fld>
            <a:endParaRPr lang="en-US" altLang="en-US" dirty="0"/>
          </a:p>
        </p:txBody>
      </p:sp>
      <p:pic>
        <p:nvPicPr>
          <p:cNvPr id="7" name="Picture 6" title="Log of Test Inspection Form"/>
          <p:cNvPicPr>
            <a:picLocks noChangeAspect="1"/>
          </p:cNvPicPr>
          <p:nvPr/>
        </p:nvPicPr>
        <p:blipFill>
          <a:blip r:embed="rId3"/>
          <a:stretch>
            <a:fillRect/>
          </a:stretch>
        </p:blipFill>
        <p:spPr>
          <a:xfrm>
            <a:off x="1337813" y="2057399"/>
            <a:ext cx="6468374" cy="4187825"/>
          </a:xfrm>
          <a:prstGeom prst="rect">
            <a:avLst/>
          </a:prstGeom>
        </p:spPr>
      </p:pic>
      <p:sp>
        <p:nvSpPr>
          <p:cNvPr id="3" name="Rectangle 1"/>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3694219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a:xfrm>
            <a:off x="381000" y="609600"/>
            <a:ext cx="8229600" cy="1143000"/>
          </a:xfrm>
        </p:spPr>
        <p:txBody>
          <a:bodyPr/>
          <a:lstStyle/>
          <a:p>
            <a:pPr algn="l" eaLnBrk="1" hangingPunct="1"/>
            <a:r>
              <a:rPr lang="en-US" altLang="en-US" smtClean="0"/>
              <a:t>Ejercicio de Espacio Confinado</a:t>
            </a:r>
          </a:p>
        </p:txBody>
      </p:sp>
      <p:sp>
        <p:nvSpPr>
          <p:cNvPr id="344067" name="Rectangle 3"/>
          <p:cNvSpPr>
            <a:spLocks noGrp="1" noChangeArrowheads="1"/>
          </p:cNvSpPr>
          <p:nvPr>
            <p:ph idx="1"/>
          </p:nvPr>
        </p:nvSpPr>
        <p:spPr>
          <a:solidFill>
            <a:schemeClr val="bg1"/>
          </a:solidFill>
        </p:spPr>
        <p:txBody>
          <a:bodyPr/>
          <a:lstStyle/>
          <a:p>
            <a:pPr marL="0" indent="0" eaLnBrk="1" hangingPunct="1">
              <a:buFontTx/>
              <a:buNone/>
            </a:pPr>
            <a:r>
              <a:rPr lang="es-MX" altLang="en-US" sz="2800" smtClean="0"/>
              <a:t>Responda una de las dos preguntas.</a:t>
            </a:r>
          </a:p>
          <a:p>
            <a:pPr marL="0" indent="0" eaLnBrk="1" hangingPunct="1"/>
            <a:endParaRPr lang="es-MX" altLang="en-US" sz="2800" smtClean="0"/>
          </a:p>
          <a:p>
            <a:pPr marL="0" indent="0" eaLnBrk="1" hangingPunct="1">
              <a:buFontTx/>
              <a:buNone/>
            </a:pPr>
            <a:r>
              <a:rPr lang="es-MX" altLang="en-US" sz="2800" smtClean="0"/>
              <a:t>1. ¿Por qué podría ser seguro realizar un trabajo en frío en un espacio reducido pero no un trabajo  caliente?</a:t>
            </a:r>
          </a:p>
          <a:p>
            <a:pPr marL="0" indent="0" eaLnBrk="1" hangingPunct="1"/>
            <a:endParaRPr lang="es-MX" altLang="en-US" sz="2800" smtClean="0"/>
          </a:p>
          <a:p>
            <a:pPr marL="0" indent="0" eaLnBrk="1" hangingPunct="1">
              <a:buFontTx/>
              <a:buNone/>
            </a:pPr>
            <a:r>
              <a:rPr lang="es-MX" altLang="en-US" sz="2800" smtClean="0"/>
              <a:t>2. ¿Qué podría cambiar que requeriría a un químico marino o una persona competente volver a probar un espacio confinado?</a:t>
            </a:r>
            <a:endParaRPr lang="en-US" altLang="en-US" sz="2800" smtClean="0"/>
          </a:p>
        </p:txBody>
      </p:sp>
      <p:sp>
        <p:nvSpPr>
          <p:cNvPr id="2" name="Slide Number Placeholder 1"/>
          <p:cNvSpPr>
            <a:spLocks noGrp="1"/>
          </p:cNvSpPr>
          <p:nvPr>
            <p:ph type="sldNum" sz="quarter" idx="11"/>
          </p:nvPr>
        </p:nvSpPr>
        <p:spPr/>
        <p:txBody>
          <a:bodyPr/>
          <a:lstStyle/>
          <a:p>
            <a:fld id="{2D5D8109-1A12-408B-82C4-4C3C6C4038A2}" type="slidenum">
              <a:rPr lang="en-US" altLang="en-US" smtClean="0"/>
              <a:pPr/>
              <a:t>24</a:t>
            </a:fld>
            <a:endParaRPr lang="en-US" altLang="en-US"/>
          </a:p>
        </p:txBody>
      </p:sp>
    </p:spTree>
    <p:extLst>
      <p:ext uri="{BB962C8B-B14F-4D97-AF65-F5344CB8AC3E}">
        <p14:creationId xmlns:p14="http://schemas.microsoft.com/office/powerpoint/2010/main" val="9735784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3" descr="Pre-En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00200"/>
            <a:ext cx="6324600" cy="4495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a:xfrm>
            <a:off x="457200" y="274637"/>
            <a:ext cx="8229600" cy="1176337"/>
          </a:xfrm>
        </p:spPr>
        <p:txBody>
          <a:bodyPr/>
          <a:lstStyle/>
          <a:p>
            <a:pPr algn="l"/>
            <a:r>
              <a:rPr lang="en-US" dirty="0" err="1" smtClean="0">
                <a:solidFill>
                  <a:schemeClr val="tx1"/>
                </a:solidFill>
              </a:rPr>
              <a:t>Inspección</a:t>
            </a:r>
            <a:r>
              <a:rPr lang="en-US" dirty="0" smtClean="0">
                <a:solidFill>
                  <a:schemeClr val="tx1"/>
                </a:solidFill>
              </a:rPr>
              <a:t> Visual</a:t>
            </a:r>
            <a:br>
              <a:rPr lang="en-US" dirty="0" smtClean="0">
                <a:solidFill>
                  <a:schemeClr val="tx1"/>
                </a:solidFill>
              </a:rPr>
            </a:br>
            <a:r>
              <a:rPr lang="es-MX" altLang="en-US" sz="2800" dirty="0">
                <a:solidFill>
                  <a:srgbClr val="000000"/>
                </a:solidFill>
                <a:latin typeface="Arial" pitchFamily="34" charset="0"/>
              </a:rPr>
              <a:t>Trabajadores/escribiendo y Probando un Espacio</a:t>
            </a:r>
            <a:endParaRPr lang="en-US" dirty="0">
              <a:solidFill>
                <a:srgbClr val="FF0000"/>
              </a:solidFill>
            </a:endParaRPr>
          </a:p>
        </p:txBody>
      </p:sp>
      <p:sp>
        <p:nvSpPr>
          <p:cNvPr id="5" name="Slide Number Placeholder 4"/>
          <p:cNvSpPr>
            <a:spLocks noGrp="1"/>
          </p:cNvSpPr>
          <p:nvPr>
            <p:ph type="sldNum" sz="quarter" idx="11"/>
          </p:nvPr>
        </p:nvSpPr>
        <p:spPr/>
        <p:txBody>
          <a:bodyPr/>
          <a:lstStyle/>
          <a:p>
            <a:fld id="{A136EDFC-EDD6-4C0F-A6F4-6CF5242968A2}" type="slidenum">
              <a:rPr lang="en-US" altLang="en-US" smtClean="0"/>
              <a:pPr/>
              <a:t>25</a:t>
            </a:fld>
            <a:endParaRPr lang="en-US" altLang="en-US"/>
          </a:p>
        </p:txBody>
      </p:sp>
    </p:spTree>
    <p:extLst>
      <p:ext uri="{BB962C8B-B14F-4D97-AF65-F5344CB8AC3E}">
        <p14:creationId xmlns:p14="http://schemas.microsoft.com/office/powerpoint/2010/main" val="9068953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1" descr="Pipe running through a space on a shi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2488" y="1487488"/>
            <a:ext cx="7546975" cy="4419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p:txBody>
          <a:bodyPr/>
          <a:lstStyle/>
          <a:p>
            <a:pPr algn="l"/>
            <a:r>
              <a:rPr lang="en-US" dirty="0" err="1" smtClean="0">
                <a:solidFill>
                  <a:schemeClr val="tx1"/>
                </a:solidFill>
              </a:rPr>
              <a:t>Pruebas</a:t>
            </a:r>
            <a:r>
              <a:rPr lang="en-US" dirty="0" smtClean="0">
                <a:solidFill>
                  <a:schemeClr val="tx1"/>
                </a:solidFill>
              </a:rPr>
              <a:t> y </a:t>
            </a:r>
            <a:r>
              <a:rPr lang="en-US" dirty="0" err="1" smtClean="0">
                <a:solidFill>
                  <a:schemeClr val="tx1"/>
                </a:solidFill>
              </a:rPr>
              <a:t>Tuberias</a:t>
            </a:r>
            <a:r>
              <a:rPr lang="en-US" dirty="0" smtClean="0">
                <a:solidFill>
                  <a:srgbClr val="FF0000"/>
                </a:solidFill>
              </a:rPr>
              <a:t/>
            </a:r>
            <a:br>
              <a:rPr lang="en-US" dirty="0" smtClean="0">
                <a:solidFill>
                  <a:srgbClr val="FF0000"/>
                </a:solidFill>
              </a:rPr>
            </a:br>
            <a:r>
              <a:rPr lang="en-US" altLang="en-US" sz="2800" dirty="0" err="1">
                <a:solidFill>
                  <a:srgbClr val="000000"/>
                </a:solidFill>
                <a:latin typeface="Arial" pitchFamily="34" charset="0"/>
              </a:rPr>
              <a:t>Tuberia</a:t>
            </a:r>
            <a:r>
              <a:rPr lang="en-US" altLang="en-US" sz="2800" dirty="0">
                <a:solidFill>
                  <a:srgbClr val="000000"/>
                </a:solidFill>
                <a:latin typeface="Arial" pitchFamily="34" charset="0"/>
              </a:rPr>
              <a:t> </a:t>
            </a:r>
            <a:r>
              <a:rPr lang="en-US" altLang="en-US" sz="2800" dirty="0" err="1">
                <a:solidFill>
                  <a:srgbClr val="000000"/>
                </a:solidFill>
                <a:latin typeface="Arial" pitchFamily="34" charset="0"/>
              </a:rPr>
              <a:t>Pasando</a:t>
            </a:r>
            <a:r>
              <a:rPr lang="en-US" altLang="en-US" sz="2800" dirty="0">
                <a:solidFill>
                  <a:srgbClr val="000000"/>
                </a:solidFill>
                <a:latin typeface="Arial" pitchFamily="34" charset="0"/>
              </a:rPr>
              <a:t> a </a:t>
            </a:r>
            <a:r>
              <a:rPr lang="en-US" altLang="en-US" sz="2800" dirty="0" err="1">
                <a:solidFill>
                  <a:srgbClr val="000000"/>
                </a:solidFill>
                <a:latin typeface="Arial" pitchFamily="34" charset="0"/>
              </a:rPr>
              <a:t>Través</a:t>
            </a:r>
            <a:r>
              <a:rPr lang="en-US" altLang="en-US" sz="2800" dirty="0">
                <a:solidFill>
                  <a:srgbClr val="000000"/>
                </a:solidFill>
                <a:latin typeface="Arial" pitchFamily="34" charset="0"/>
              </a:rPr>
              <a:t> de un </a:t>
            </a:r>
            <a:r>
              <a:rPr lang="en-US" altLang="en-US" sz="2800" dirty="0" err="1">
                <a:solidFill>
                  <a:srgbClr val="000000"/>
                </a:solidFill>
                <a:latin typeface="Arial" pitchFamily="34" charset="0"/>
              </a:rPr>
              <a:t>Espacio</a:t>
            </a:r>
            <a:endParaRPr lang="en-US" dirty="0">
              <a:solidFill>
                <a:srgbClr val="FF0000"/>
              </a:solidFill>
            </a:endParaRPr>
          </a:p>
        </p:txBody>
      </p:sp>
      <p:sp>
        <p:nvSpPr>
          <p:cNvPr id="5" name="Slide Number Placeholder 4"/>
          <p:cNvSpPr>
            <a:spLocks noGrp="1"/>
          </p:cNvSpPr>
          <p:nvPr>
            <p:ph type="sldNum" sz="quarter" idx="11"/>
          </p:nvPr>
        </p:nvSpPr>
        <p:spPr/>
        <p:txBody>
          <a:bodyPr/>
          <a:lstStyle/>
          <a:p>
            <a:fld id="{A136EDFC-EDD6-4C0F-A6F4-6CF5242968A2}" type="slidenum">
              <a:rPr lang="en-US" altLang="en-US" smtClean="0"/>
              <a:pPr/>
              <a:t>26</a:t>
            </a:fld>
            <a:endParaRPr lang="en-US" altLang="en-US"/>
          </a:p>
        </p:txBody>
      </p:sp>
    </p:spTree>
    <p:extLst>
      <p:ext uri="{BB962C8B-B14F-4D97-AF65-F5344CB8AC3E}">
        <p14:creationId xmlns:p14="http://schemas.microsoft.com/office/powerpoint/2010/main" val="409653607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3" descr="Fuel in tank danger 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76400"/>
            <a:ext cx="6781800" cy="4352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a:xfrm>
            <a:off x="381000" y="274638"/>
            <a:ext cx="8305800" cy="1143000"/>
          </a:xfrm>
        </p:spPr>
        <p:txBody>
          <a:bodyPr/>
          <a:lstStyle/>
          <a:p>
            <a:pPr algn="l"/>
            <a:r>
              <a:rPr lang="es-ES" altLang="en-US" dirty="0">
                <a:solidFill>
                  <a:srgbClr val="222222"/>
                </a:solidFill>
              </a:rPr>
              <a:t>Trabajo en </a:t>
            </a:r>
            <a:r>
              <a:rPr lang="es-ES" altLang="en-US" dirty="0" smtClean="0">
                <a:solidFill>
                  <a:srgbClr val="222222"/>
                </a:solidFill>
              </a:rPr>
              <a:t>caliente-Regulaciones</a:t>
            </a:r>
            <a:r>
              <a:rPr lang="es-ES" altLang="en-US" dirty="0" smtClean="0">
                <a:solidFill>
                  <a:schemeClr val="tx1"/>
                </a:solidFill>
              </a:rPr>
              <a:t> </a:t>
            </a:r>
            <a:r>
              <a:rPr lang="es-ES" altLang="en-US" sz="3200" b="0" dirty="0">
                <a:solidFill>
                  <a:schemeClr val="tx1"/>
                </a:solidFill>
                <a:latin typeface="Arial" panose="020B0604020202020204" pitchFamily="34" charset="0"/>
              </a:rPr>
              <a:t/>
            </a:r>
            <a:br>
              <a:rPr lang="es-ES" altLang="en-US" sz="3200" b="0" dirty="0">
                <a:solidFill>
                  <a:schemeClr val="tx1"/>
                </a:solidFill>
                <a:latin typeface="Arial" panose="020B0604020202020204" pitchFamily="34" charset="0"/>
              </a:rPr>
            </a:br>
            <a:r>
              <a:rPr lang="en-US" altLang="en-US" sz="2800" dirty="0" smtClean="0">
                <a:solidFill>
                  <a:srgbClr val="000000"/>
                </a:solidFill>
                <a:latin typeface="Arial" pitchFamily="34" charset="0"/>
              </a:rPr>
              <a:t>Combustible </a:t>
            </a:r>
            <a:r>
              <a:rPr lang="en-US" altLang="en-US" sz="2800" dirty="0">
                <a:solidFill>
                  <a:srgbClr val="000000"/>
                </a:solidFill>
                <a:latin typeface="Arial" pitchFamily="34" charset="0"/>
              </a:rPr>
              <a:t>en </a:t>
            </a:r>
            <a:r>
              <a:rPr lang="en-US" altLang="en-US" sz="2800" dirty="0" err="1">
                <a:solidFill>
                  <a:srgbClr val="000000"/>
                </a:solidFill>
                <a:latin typeface="Arial" pitchFamily="34" charset="0"/>
              </a:rPr>
              <a:t>Tanque</a:t>
            </a:r>
            <a:r>
              <a:rPr lang="en-US" altLang="en-US" sz="2800" dirty="0">
                <a:solidFill>
                  <a:srgbClr val="000000"/>
                </a:solidFill>
                <a:latin typeface="Arial" pitchFamily="34" charset="0"/>
              </a:rPr>
              <a:t>/ </a:t>
            </a:r>
            <a:r>
              <a:rPr lang="en-US" altLang="en-US" sz="2800" dirty="0" err="1">
                <a:solidFill>
                  <a:srgbClr val="000000"/>
                </a:solidFill>
                <a:latin typeface="Arial" pitchFamily="34" charset="0"/>
              </a:rPr>
              <a:t>Letrero</a:t>
            </a:r>
            <a:r>
              <a:rPr lang="en-US" altLang="en-US" sz="2800" dirty="0">
                <a:solidFill>
                  <a:srgbClr val="000000"/>
                </a:solidFill>
                <a:latin typeface="Arial" pitchFamily="34" charset="0"/>
              </a:rPr>
              <a:t> de </a:t>
            </a:r>
            <a:r>
              <a:rPr lang="en-US" altLang="en-US" sz="2800" dirty="0" err="1">
                <a:solidFill>
                  <a:srgbClr val="000000"/>
                </a:solidFill>
                <a:latin typeface="Arial" pitchFamily="34" charset="0"/>
              </a:rPr>
              <a:t>Peligro</a:t>
            </a:r>
            <a:endParaRPr lang="en-US" dirty="0">
              <a:solidFill>
                <a:srgbClr val="FF0000"/>
              </a:solidFill>
            </a:endParaRPr>
          </a:p>
        </p:txBody>
      </p:sp>
      <p:sp>
        <p:nvSpPr>
          <p:cNvPr id="5" name="Slide Number Placeholder 4"/>
          <p:cNvSpPr>
            <a:spLocks noGrp="1"/>
          </p:cNvSpPr>
          <p:nvPr>
            <p:ph type="sldNum" sz="quarter" idx="11"/>
          </p:nvPr>
        </p:nvSpPr>
        <p:spPr/>
        <p:txBody>
          <a:bodyPr/>
          <a:lstStyle/>
          <a:p>
            <a:fld id="{A136EDFC-EDD6-4C0F-A6F4-6CF5242968A2}" type="slidenum">
              <a:rPr lang="en-US" altLang="en-US" smtClean="0"/>
              <a:pPr/>
              <a:t>27</a:t>
            </a:fld>
            <a:endParaRPr lang="en-US" altLang="en-US"/>
          </a:p>
        </p:txBody>
      </p:sp>
      <p:sp>
        <p:nvSpPr>
          <p:cNvPr id="4" name="Rectangle 3"/>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5802630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altLang="en-US" smtClean="0"/>
              <a:t>Equipo de Protección Personal</a:t>
            </a:r>
            <a:br>
              <a:rPr lang="en-US" altLang="en-US" smtClean="0"/>
            </a:br>
            <a:r>
              <a:rPr lang="en-US" altLang="en-US" sz="2800" smtClean="0"/>
              <a:t>Varios Tipos de EPP</a:t>
            </a:r>
          </a:p>
        </p:txBody>
      </p:sp>
      <p:pic>
        <p:nvPicPr>
          <p:cNvPr id="118787" name="Picture 1" title="Varios Tipos de EP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1752600"/>
            <a:ext cx="6057900" cy="3724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2D5D8109-1A12-408B-82C4-4C3C6C4038A2}" type="slidenum">
              <a:rPr lang="en-US" altLang="en-US" smtClean="0"/>
              <a:pPr/>
              <a:t>28</a:t>
            </a:fld>
            <a:endParaRPr lang="en-US" altLang="en-US"/>
          </a:p>
        </p:txBody>
      </p:sp>
    </p:spTree>
    <p:extLst>
      <p:ext uri="{BB962C8B-B14F-4D97-AF65-F5344CB8AC3E}">
        <p14:creationId xmlns:p14="http://schemas.microsoft.com/office/powerpoint/2010/main" val="3756276127"/>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a:xfrm>
            <a:off x="685800" y="274638"/>
            <a:ext cx="7772400" cy="1401762"/>
          </a:xfrm>
        </p:spPr>
        <p:txBody>
          <a:bodyPr/>
          <a:lstStyle/>
          <a:p>
            <a:pPr algn="l"/>
            <a:r>
              <a:rPr lang="en-US" altLang="en-US" smtClean="0"/>
              <a:t>Mantenimiento de Registros</a:t>
            </a:r>
            <a:br>
              <a:rPr lang="en-US" altLang="en-US" smtClean="0"/>
            </a:br>
            <a:r>
              <a:rPr lang="en-US" altLang="en-US" sz="2800" smtClean="0"/>
              <a:t>C</a:t>
            </a:r>
            <a:r>
              <a:rPr lang="es-MX" altLang="en-US" sz="2800" smtClean="0"/>
              <a:t>ertificación en Plástico Colgada a la  Entrada</a:t>
            </a:r>
            <a:endParaRPr lang="en-US" altLang="en-US" sz="2800" smtClean="0"/>
          </a:p>
        </p:txBody>
      </p:sp>
      <p:pic>
        <p:nvPicPr>
          <p:cNvPr id="337923" name="Picture 3" title="Certificacion en Plastico Colgada a la Entr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752600"/>
            <a:ext cx="7162800" cy="4002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2D5D8109-1A12-408B-82C4-4C3C6C4038A2}" type="slidenum">
              <a:rPr lang="en-US" altLang="en-US" smtClean="0"/>
              <a:pPr/>
              <a:t>29</a:t>
            </a:fld>
            <a:endParaRPr lang="en-US" altLang="en-US"/>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3" descr="82042J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368425"/>
            <a:ext cx="5943600" cy="4300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3108" name="Text Box 40"/>
          <p:cNvSpPr txBox="1">
            <a:spLocks noChangeArrowheads="1"/>
          </p:cNvSpPr>
          <p:nvPr/>
        </p:nvSpPr>
        <p:spPr bwMode="auto">
          <a:xfrm>
            <a:off x="1371600" y="5562600"/>
            <a:ext cx="60960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s-MX" altLang="ja-JP" sz="800">
                <a:ea typeface="MS PGothic" pitchFamily="34" charset="-128"/>
                <a:cs typeface="Arial" pitchFamily="34" charset="0"/>
              </a:rPr>
              <a:t>Este material fue producido bajo la subvención SH-05055-SH8 de la Administración de Seguridad y Salud Ocupacional, Departamento de Trabajo de los Estados Unidos. No refleja necesariamente los puntos de vista o las políticas del Departamento de Trabajo de los EE. UU., Ni la mención de nombres comerciales, productos comerciales u organizaciones implica el respaldo del Gobierno de los EE. UU.</a:t>
            </a:r>
            <a:endParaRPr lang="en-US" altLang="ja-JP" sz="800">
              <a:ea typeface="MS PGothic" pitchFamily="34" charset="-128"/>
              <a:cs typeface="Arial" pitchFamily="34" charset="0"/>
            </a:endParaRPr>
          </a:p>
        </p:txBody>
      </p:sp>
      <p:sp>
        <p:nvSpPr>
          <p:cNvPr id="303109" name="Rectangle 2"/>
          <p:cNvSpPr>
            <a:spLocks noGrp="1" noChangeArrowheads="1"/>
          </p:cNvSpPr>
          <p:nvPr>
            <p:ph type="title"/>
          </p:nvPr>
        </p:nvSpPr>
        <p:spPr>
          <a:xfrm>
            <a:off x="685800" y="0"/>
            <a:ext cx="7772400" cy="1295400"/>
          </a:xfrm>
          <a:noFill/>
        </p:spPr>
        <p:txBody>
          <a:bodyPr lIns="92075" tIns="46038" rIns="92075" bIns="46038"/>
          <a:lstStyle/>
          <a:p>
            <a:pPr algn="l"/>
            <a:r>
              <a:rPr lang="en-US" altLang="en-US" smtClean="0"/>
              <a:t>Tópics</a:t>
            </a:r>
            <a:br>
              <a:rPr lang="en-US" altLang="en-US" smtClean="0"/>
            </a:br>
            <a:r>
              <a:rPr lang="en-US" altLang="en-US" sz="2800" smtClean="0"/>
              <a:t>Espacio Confinado con Orificio de Entrada de 17 Pulgadas</a:t>
            </a:r>
          </a:p>
        </p:txBody>
      </p:sp>
      <p:sp>
        <p:nvSpPr>
          <p:cNvPr id="2" name="Slide Number Placeholder 1"/>
          <p:cNvSpPr>
            <a:spLocks noGrp="1"/>
          </p:cNvSpPr>
          <p:nvPr>
            <p:ph type="sldNum" sz="quarter" idx="11"/>
          </p:nvPr>
        </p:nvSpPr>
        <p:spPr/>
        <p:txBody>
          <a:bodyPr/>
          <a:lstStyle/>
          <a:p>
            <a:fld id="{2D5D8109-1A12-408B-82C4-4C3C6C4038A2}" type="slidenum">
              <a:rPr lang="en-US" altLang="en-US" smtClean="0"/>
              <a:pPr/>
              <a:t>3</a:t>
            </a:fld>
            <a:endParaRPr lang="en-US" altLang="en-US"/>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err="1">
                <a:solidFill>
                  <a:schemeClr val="tx1"/>
                </a:solidFill>
              </a:rPr>
              <a:t>Cambios</a:t>
            </a:r>
            <a:r>
              <a:rPr lang="en-US" sz="3600" dirty="0">
                <a:solidFill>
                  <a:schemeClr val="tx1"/>
                </a:solidFill>
              </a:rPr>
              <a:t> de </a:t>
            </a:r>
            <a:r>
              <a:rPr lang="en-US" sz="3600" dirty="0" err="1">
                <a:solidFill>
                  <a:schemeClr val="tx1"/>
                </a:solidFill>
              </a:rPr>
              <a:t>Condiciones</a:t>
            </a:r>
            <a:r>
              <a:rPr lang="en-US" sz="3600" dirty="0"/>
              <a:t/>
            </a:r>
            <a:br>
              <a:rPr lang="en-US" sz="3600" dirty="0"/>
            </a:br>
            <a:r>
              <a:rPr lang="en-US" sz="2800" b="0" dirty="0"/>
              <a:t>Entrada a </a:t>
            </a:r>
            <a:r>
              <a:rPr lang="en-US" sz="2800" b="0" dirty="0" err="1"/>
              <a:t>Espacios</a:t>
            </a:r>
            <a:r>
              <a:rPr lang="en-US" sz="2800" b="0" dirty="0"/>
              <a:t> </a:t>
            </a:r>
            <a:r>
              <a:rPr lang="en-US" sz="2800" b="0" dirty="0" err="1"/>
              <a:t>Confinados</a:t>
            </a:r>
            <a:r>
              <a:rPr lang="en-US" sz="2800" b="0" dirty="0"/>
              <a:t> con Guardia</a:t>
            </a:r>
            <a:br>
              <a:rPr lang="en-US" sz="2800" b="0" dirty="0"/>
            </a:br>
            <a:r>
              <a:rPr lang="en-US" sz="2800" b="0" dirty="0"/>
              <a:t>Contra </a:t>
            </a:r>
            <a:r>
              <a:rPr lang="en-US" sz="2800" b="0" dirty="0" err="1"/>
              <a:t>Caídas</a:t>
            </a:r>
            <a:endParaRPr lang="en-US" sz="2800" b="0" dirty="0"/>
          </a:p>
        </p:txBody>
      </p:sp>
      <p:sp>
        <p:nvSpPr>
          <p:cNvPr id="4" name="Slide Number Placeholder 3"/>
          <p:cNvSpPr>
            <a:spLocks noGrp="1"/>
          </p:cNvSpPr>
          <p:nvPr>
            <p:ph type="sldNum" sz="quarter" idx="11"/>
          </p:nvPr>
        </p:nvSpPr>
        <p:spPr/>
        <p:txBody>
          <a:bodyPr/>
          <a:lstStyle/>
          <a:p>
            <a:fld id="{2D5D8109-1A12-408B-82C4-4C3C6C4038A2}" type="slidenum">
              <a:rPr lang="en-US" altLang="en-US" smtClean="0"/>
              <a:pPr/>
              <a:t>30</a:t>
            </a:fld>
            <a:endParaRPr lang="en-US" altLang="en-US"/>
          </a:p>
        </p:txBody>
      </p:sp>
      <p:pic>
        <p:nvPicPr>
          <p:cNvPr id="5" name="Picture 3" title="Entrada a Espacios Confinados con Guadia contra Caida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2438400"/>
            <a:ext cx="4000500" cy="2667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4"/>
          <p:cNvSpPr txBox="1">
            <a:spLocks noChangeArrowheads="1"/>
          </p:cNvSpPr>
          <p:nvPr/>
        </p:nvSpPr>
        <p:spPr bwMode="auto">
          <a:xfrm>
            <a:off x="5000625" y="1601788"/>
            <a:ext cx="36099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s-MX" altLang="en-US" sz="2400"/>
              <a:t>Si hay un cambio de condicinés mientras está en el espacio, detenga el trabajo caliente y deje el espacio he informe de la condición.</a:t>
            </a:r>
          </a:p>
          <a:p>
            <a:pPr>
              <a:spcBef>
                <a:spcPct val="0"/>
              </a:spcBef>
              <a:buFontTx/>
              <a:buNone/>
            </a:pPr>
            <a:r>
              <a:rPr lang="es-MX" altLang="en-US" sz="2400"/>
              <a:t>USTED ES EL MONITOR MÁS IMPORTANTE DE LAS CONDICIONES DE ESPACIO CONFINADO. ¡Trabaja allí!</a:t>
            </a:r>
            <a:endParaRPr lang="en-US" altLang="en-US" sz="2400"/>
          </a:p>
        </p:txBody>
      </p:sp>
    </p:spTree>
    <p:extLst>
      <p:ext uri="{BB962C8B-B14F-4D97-AF65-F5344CB8AC3E}">
        <p14:creationId xmlns:p14="http://schemas.microsoft.com/office/powerpoint/2010/main" val="3686333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title="Buque Naval Incendiandose"/>
          <p:cNvSpPr>
            <a:spLocks noGrp="1" noChangeArrowheads="1"/>
          </p:cNvSpPr>
          <p:nvPr>
            <p:ph type="title"/>
          </p:nvPr>
        </p:nvSpPr>
        <p:spPr>
          <a:xfrm>
            <a:off x="76200" y="381000"/>
            <a:ext cx="8991600" cy="1143000"/>
          </a:xfrm>
        </p:spPr>
        <p:txBody>
          <a:bodyPr/>
          <a:lstStyle/>
          <a:p>
            <a:pPr algn="l"/>
            <a:r>
              <a:rPr lang="en-US" altLang="en-US" dirty="0" smtClean="0"/>
              <a:t>  </a:t>
            </a:r>
            <a:r>
              <a:rPr lang="en-US" altLang="en-US" dirty="0" err="1" smtClean="0"/>
              <a:t>Respuesta</a:t>
            </a:r>
            <a:r>
              <a:rPr lang="en-US" altLang="en-US" dirty="0" smtClean="0"/>
              <a:t> a </a:t>
            </a:r>
            <a:r>
              <a:rPr lang="en-US" altLang="en-US" dirty="0" err="1" smtClean="0"/>
              <a:t>Emergencias</a:t>
            </a:r>
            <a:r>
              <a:rPr lang="en-US" altLang="en-US" dirty="0" smtClean="0"/>
              <a:t/>
            </a:r>
            <a:br>
              <a:rPr lang="en-US" altLang="en-US" dirty="0" smtClean="0"/>
            </a:br>
            <a:r>
              <a:rPr lang="en-US" altLang="en-US" sz="2800" dirty="0" smtClean="0"/>
              <a:t>   </a:t>
            </a:r>
            <a:r>
              <a:rPr lang="en-US" altLang="en-US" sz="2800" dirty="0" err="1" smtClean="0"/>
              <a:t>Buque</a:t>
            </a:r>
            <a:r>
              <a:rPr lang="en-US" altLang="en-US" sz="2800" dirty="0" smtClean="0"/>
              <a:t> Naval </a:t>
            </a:r>
            <a:r>
              <a:rPr lang="en-US" altLang="en-US" sz="2800" dirty="0" err="1" smtClean="0"/>
              <a:t>Incendiandose</a:t>
            </a:r>
            <a:endParaRPr lang="en-US" altLang="en-US" sz="2800" dirty="0" smtClean="0"/>
          </a:p>
        </p:txBody>
      </p:sp>
      <p:pic>
        <p:nvPicPr>
          <p:cNvPr id="67589" name="Picture 1" title="Buque Naval Incendiandos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11313"/>
            <a:ext cx="7620000" cy="4286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2D5D8109-1A12-408B-82C4-4C3C6C4038A2}" type="slidenum">
              <a:rPr lang="en-US" altLang="en-US" smtClean="0"/>
              <a:pPr/>
              <a:t>31</a:t>
            </a:fld>
            <a:endParaRPr lang="en-US" altLang="en-US"/>
          </a:p>
        </p:txBody>
      </p:sp>
    </p:spTree>
    <p:extLst>
      <p:ext uri="{BB962C8B-B14F-4D97-AF65-F5344CB8AC3E}">
        <p14:creationId xmlns:p14="http://schemas.microsoft.com/office/powerpoint/2010/main" val="25056460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title="Trabajadores de Astilleros en Zonas de Acopio"/>
          <p:cNvSpPr>
            <a:spLocks noGrp="1" noChangeArrowheads="1"/>
          </p:cNvSpPr>
          <p:nvPr>
            <p:ph type="title"/>
          </p:nvPr>
        </p:nvSpPr>
        <p:spPr>
          <a:xfrm>
            <a:off x="0" y="228600"/>
            <a:ext cx="9144000" cy="1420813"/>
          </a:xfrm>
        </p:spPr>
        <p:txBody>
          <a:bodyPr/>
          <a:lstStyle/>
          <a:p>
            <a:pPr algn="l"/>
            <a:r>
              <a:rPr lang="en-US" altLang="en-US" dirty="0" smtClean="0"/>
              <a:t>  Zonas de </a:t>
            </a:r>
            <a:r>
              <a:rPr lang="en-US" altLang="en-US" dirty="0" err="1" smtClean="0"/>
              <a:t>Acopio</a:t>
            </a:r>
            <a:r>
              <a:rPr lang="en-US" altLang="en-US" dirty="0" smtClean="0"/>
              <a:t/>
            </a:r>
            <a:br>
              <a:rPr lang="en-US" altLang="en-US" dirty="0" smtClean="0"/>
            </a:br>
            <a:r>
              <a:rPr lang="en-US" altLang="en-US" dirty="0" smtClean="0"/>
              <a:t>  </a:t>
            </a:r>
            <a:r>
              <a:rPr lang="es-MX" altLang="en-US" sz="2800" dirty="0" smtClean="0"/>
              <a:t>Trabajadores de Astilleros en Zonas de Acopio</a:t>
            </a:r>
            <a:endParaRPr lang="en-US" altLang="en-US" dirty="0" smtClean="0"/>
          </a:p>
        </p:txBody>
      </p:sp>
      <p:pic>
        <p:nvPicPr>
          <p:cNvPr id="71685" name="Picture 4" title="Trabaiadores de Astilleros en Zonas de Acop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1676400"/>
            <a:ext cx="7086600" cy="381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2D5D8109-1A12-408B-82C4-4C3C6C4038A2}" type="slidenum">
              <a:rPr lang="en-US" altLang="en-US" smtClean="0"/>
              <a:pPr/>
              <a:t>32</a:t>
            </a:fld>
            <a:endParaRPr lang="en-US" altLang="en-US"/>
          </a:p>
        </p:txBody>
      </p:sp>
    </p:spTree>
    <p:extLst>
      <p:ext uri="{BB962C8B-B14F-4D97-AF65-F5344CB8AC3E}">
        <p14:creationId xmlns:p14="http://schemas.microsoft.com/office/powerpoint/2010/main" val="270183516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2"/>
          <p:cNvSpPr>
            <a:spLocks noGrp="1" noChangeArrowheads="1"/>
          </p:cNvSpPr>
          <p:nvPr>
            <p:ph type="title"/>
          </p:nvPr>
        </p:nvSpPr>
        <p:spPr>
          <a:xfrm>
            <a:off x="457200" y="76200"/>
            <a:ext cx="8686800" cy="1371600"/>
          </a:xfrm>
        </p:spPr>
        <p:txBody>
          <a:bodyPr/>
          <a:lstStyle/>
          <a:p>
            <a:pPr algn="l"/>
            <a:r>
              <a:rPr lang="en-US" altLang="en-US" smtClean="0"/>
              <a:t>Alarmas de Emergencia en Buques Navales</a:t>
            </a:r>
            <a:br>
              <a:rPr lang="en-US" altLang="en-US" smtClean="0"/>
            </a:br>
            <a:r>
              <a:rPr lang="en-US" altLang="en-US" sz="2800" smtClean="0"/>
              <a:t>Bomberos abordando el Buque</a:t>
            </a:r>
          </a:p>
        </p:txBody>
      </p:sp>
      <p:pic>
        <p:nvPicPr>
          <p:cNvPr id="75781" name="Picture 1" title="Bomberos abordando el Buqu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1582738"/>
            <a:ext cx="6019800" cy="441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2D5D8109-1A12-408B-82C4-4C3C6C4038A2}" type="slidenum">
              <a:rPr lang="en-US" altLang="en-US" smtClean="0"/>
              <a:pPr/>
              <a:t>33</a:t>
            </a:fld>
            <a:endParaRPr lang="en-US" altLang="en-US"/>
          </a:p>
        </p:txBody>
      </p:sp>
    </p:spTree>
    <p:extLst>
      <p:ext uri="{BB962C8B-B14F-4D97-AF65-F5344CB8AC3E}">
        <p14:creationId xmlns:p14="http://schemas.microsoft.com/office/powerpoint/2010/main" val="211462761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2"/>
          <p:cNvSpPr>
            <a:spLocks noGrp="1" noChangeArrowheads="1"/>
          </p:cNvSpPr>
          <p:nvPr>
            <p:ph type="title"/>
          </p:nvPr>
        </p:nvSpPr>
        <p:spPr>
          <a:xfrm>
            <a:off x="457200" y="381000"/>
            <a:ext cx="8229600" cy="1143000"/>
          </a:xfrm>
        </p:spPr>
        <p:txBody>
          <a:bodyPr/>
          <a:lstStyle/>
          <a:p>
            <a:pPr algn="l"/>
            <a:r>
              <a:rPr lang="en-US" altLang="en-US" smtClean="0"/>
              <a:t>Más Alarmas en Buques Navales</a:t>
            </a:r>
            <a:br>
              <a:rPr lang="en-US" altLang="en-US" smtClean="0"/>
            </a:br>
            <a:r>
              <a:rPr lang="en-US" altLang="en-US" sz="2800" smtClean="0"/>
              <a:t>Buque Zozobrado</a:t>
            </a:r>
          </a:p>
        </p:txBody>
      </p:sp>
      <p:pic>
        <p:nvPicPr>
          <p:cNvPr id="77829" name="Picture 1" title="Buque Zozobrad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9788" y="1828800"/>
            <a:ext cx="7464425"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2D5D8109-1A12-408B-82C4-4C3C6C4038A2}" type="slidenum">
              <a:rPr lang="en-US" altLang="en-US" smtClean="0"/>
              <a:pPr/>
              <a:t>34</a:t>
            </a:fld>
            <a:endParaRPr lang="en-US" altLang="en-US"/>
          </a:p>
        </p:txBody>
      </p:sp>
    </p:spTree>
    <p:extLst>
      <p:ext uri="{BB962C8B-B14F-4D97-AF65-F5344CB8AC3E}">
        <p14:creationId xmlns:p14="http://schemas.microsoft.com/office/powerpoint/2010/main" val="46265800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Rectangle 2" title="En Conclusión"/>
          <p:cNvSpPr>
            <a:spLocks noGrp="1" noChangeArrowheads="1"/>
          </p:cNvSpPr>
          <p:nvPr>
            <p:ph type="title"/>
          </p:nvPr>
        </p:nvSpPr>
        <p:spPr>
          <a:xfrm>
            <a:off x="685800" y="381000"/>
            <a:ext cx="8001000" cy="1143000"/>
          </a:xfrm>
        </p:spPr>
        <p:txBody>
          <a:bodyPr/>
          <a:lstStyle/>
          <a:p>
            <a:pPr algn="l"/>
            <a:r>
              <a:rPr lang="en-US" altLang="en-US" dirty="0" err="1" smtClean="0"/>
              <a:t>En</a:t>
            </a:r>
            <a:r>
              <a:rPr lang="en-US" altLang="en-US" dirty="0" smtClean="0"/>
              <a:t> </a:t>
            </a:r>
            <a:r>
              <a:rPr lang="en-US" altLang="en-US" dirty="0" err="1" smtClean="0"/>
              <a:t>Conclusión</a:t>
            </a:r>
            <a:r>
              <a:rPr lang="en-US" altLang="en-US" dirty="0" smtClean="0"/>
              <a:t/>
            </a:r>
            <a:br>
              <a:rPr lang="en-US" altLang="en-US" dirty="0" smtClean="0"/>
            </a:br>
            <a:endParaRPr lang="en-US" altLang="en-US" sz="2800" dirty="0" smtClean="0"/>
          </a:p>
        </p:txBody>
      </p:sp>
      <p:pic>
        <p:nvPicPr>
          <p:cNvPr id="79877" name="Picture 2" title="En Conclus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6550" y="1366838"/>
            <a:ext cx="4387850"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9878" name="Picture 3" title="En Conclusio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200400"/>
            <a:ext cx="4387850"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2D5D8109-1A12-408B-82C4-4C3C6C4038A2}" type="slidenum">
              <a:rPr lang="en-US" altLang="en-US" smtClean="0"/>
              <a:pPr/>
              <a:t>35</a:t>
            </a:fld>
            <a:endParaRPr lang="en-US" altLang="en-US"/>
          </a:p>
        </p:txBody>
      </p:sp>
    </p:spTree>
    <p:extLst>
      <p:ext uri="{BB962C8B-B14F-4D97-AF65-F5344CB8AC3E}">
        <p14:creationId xmlns:p14="http://schemas.microsoft.com/office/powerpoint/2010/main" val="289303837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p:txBody>
          <a:bodyPr/>
          <a:lstStyle/>
          <a:p>
            <a:pPr algn="l"/>
            <a:r>
              <a:rPr lang="en-US" altLang="en-US" smtClean="0"/>
              <a:t>Rescate</a:t>
            </a:r>
          </a:p>
        </p:txBody>
      </p:sp>
      <p:pic>
        <p:nvPicPr>
          <p:cNvPr id="346115" name="Picture 3" title="Detecte cambios Fisicos y Atmosferic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00200"/>
            <a:ext cx="6781800" cy="4525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2D5D8109-1A12-408B-82C4-4C3C6C4038A2}" type="slidenum">
              <a:rPr lang="en-US" altLang="en-US" smtClean="0"/>
              <a:pPr/>
              <a:t>36</a:t>
            </a:fld>
            <a:endParaRPr lang="en-US"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a:xfrm>
            <a:off x="457200" y="381000"/>
            <a:ext cx="8382000" cy="1143000"/>
          </a:xfrm>
        </p:spPr>
        <p:txBody>
          <a:bodyPr/>
          <a:lstStyle/>
          <a:p>
            <a:pPr algn="l"/>
            <a:r>
              <a:rPr lang="en-US" altLang="en-US" smtClean="0"/>
              <a:t>Resumen</a:t>
            </a:r>
            <a:br>
              <a:rPr lang="en-US" altLang="en-US" smtClean="0"/>
            </a:br>
            <a:r>
              <a:rPr lang="en-US" altLang="en-US" sz="2800" smtClean="0"/>
              <a:t>Espacio Confinado Oscuro</a:t>
            </a:r>
          </a:p>
        </p:txBody>
      </p:sp>
      <p:pic>
        <p:nvPicPr>
          <p:cNvPr id="348163" name="Picture 3" title="Espacio Confinado Oscuro DAN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76400"/>
            <a:ext cx="6858000" cy="4165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2D5D8109-1A12-408B-82C4-4C3C6C4038A2}" type="slidenum">
              <a:rPr lang="en-US" altLang="en-US" smtClean="0"/>
              <a:pPr/>
              <a:t>37</a:t>
            </a:fld>
            <a:endParaRPr lang="en-US" alt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Number Placeholder 4"/>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fld id="{1E67BBF5-AA62-4C26-98A0-62A86340B556}" type="slidenum">
              <a:rPr lang="en-US" altLang="en-US" sz="1400"/>
              <a:pPr algn="r" eaLnBrk="1" hangingPunct="1">
                <a:spcBef>
                  <a:spcPct val="0"/>
                </a:spcBef>
                <a:buFontTx/>
                <a:buNone/>
              </a:pPr>
              <a:t>38</a:t>
            </a:fld>
            <a:endParaRPr lang="en-US" altLang="en-US" sz="1400"/>
          </a:p>
        </p:txBody>
      </p:sp>
      <p:sp>
        <p:nvSpPr>
          <p:cNvPr id="350211" name="Rectangle 2"/>
          <p:cNvSpPr>
            <a:spLocks noGrp="1" noChangeArrowheads="1"/>
          </p:cNvSpPr>
          <p:nvPr>
            <p:ph type="title" idx="4294967295"/>
          </p:nvPr>
        </p:nvSpPr>
        <p:spPr>
          <a:xfrm>
            <a:off x="457200" y="579438"/>
            <a:ext cx="8229600" cy="533400"/>
          </a:xfrm>
        </p:spPr>
        <p:txBody>
          <a:bodyPr/>
          <a:lstStyle/>
          <a:p>
            <a:pPr algn="l"/>
            <a:r>
              <a:rPr lang="en-US" altLang="en-US" smtClean="0"/>
              <a:t>Espacios Confinados</a:t>
            </a:r>
            <a:r>
              <a:rPr lang="en-US" altLang="en-US" sz="3600" smtClean="0"/>
              <a:t> 	</a:t>
            </a:r>
          </a:p>
        </p:txBody>
      </p:sp>
      <p:grpSp>
        <p:nvGrpSpPr>
          <p:cNvPr id="350212" name="Group 6" title="Examen"/>
          <p:cNvGrpSpPr>
            <a:grpSpLocks/>
          </p:cNvGrpSpPr>
          <p:nvPr/>
        </p:nvGrpSpPr>
        <p:grpSpPr bwMode="auto">
          <a:xfrm>
            <a:off x="466725" y="1676400"/>
            <a:ext cx="8153400" cy="4064000"/>
            <a:chOff x="0" y="0"/>
            <a:chExt cx="8153400" cy="4064000"/>
          </a:xfrm>
        </p:grpSpPr>
        <p:sp>
          <p:nvSpPr>
            <p:cNvPr id="8" name="Rounded Rectangle 7">
              <a:extLst>
                <a:ext uri="{FF2B5EF4-FFF2-40B4-BE49-F238E27FC236}"/>
              </a:extLst>
            </p:cNvPr>
            <p:cNvSpPr/>
            <p:nvPr/>
          </p:nvSpPr>
          <p:spPr>
            <a:xfrm>
              <a:off x="0" y="0"/>
              <a:ext cx="8153400" cy="4064000"/>
            </a:xfrm>
            <a:prstGeom prst="roundRect">
              <a:avLst>
                <a:gd name="adj" fmla="val 10000"/>
              </a:avLst>
            </a:prstGeom>
            <a:solidFill>
              <a:schemeClr val="tx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a:extLst>
                <a:ext uri="{FF2B5EF4-FFF2-40B4-BE49-F238E27FC236}"/>
              </a:extLst>
            </p:cNvPr>
            <p:cNvSpPr/>
            <p:nvPr/>
          </p:nvSpPr>
          <p:spPr>
            <a:xfrm>
              <a:off x="2036763" y="0"/>
              <a:ext cx="6116637" cy="4064000"/>
            </a:xfrm>
            <a:prstGeom prst="rect">
              <a:avLst/>
            </a:prstGeom>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eaLnBrk="1" hangingPunct="1">
                <a:lnSpc>
                  <a:spcPct val="90000"/>
                </a:lnSpc>
                <a:spcAft>
                  <a:spcPct val="35000"/>
                </a:spcAft>
                <a:defRPr/>
              </a:pPr>
              <a:r>
                <a:rPr lang="en-US" sz="6500" dirty="0"/>
                <a:t>¡EXAMEN!</a:t>
              </a:r>
            </a:p>
          </p:txBody>
        </p:sp>
      </p:grpSp>
      <p:sp>
        <p:nvSpPr>
          <p:cNvPr id="10" name="Rounded Rectangle 9" title="Preguntas">
            <a:extLst>
              <a:ext uri="{FF2B5EF4-FFF2-40B4-BE49-F238E27FC236}"/>
            </a:extLst>
          </p:cNvPr>
          <p:cNvSpPr/>
          <p:nvPr/>
        </p:nvSpPr>
        <p:spPr>
          <a:xfrm>
            <a:off x="873125" y="2082800"/>
            <a:ext cx="1630363" cy="3251200"/>
          </a:xfrm>
          <a:prstGeom prst="roundRect">
            <a:avLst>
              <a:gd name="adj" fmla="val 10000"/>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 name="Slide Number Placeholder 1"/>
          <p:cNvSpPr>
            <a:spLocks noGrp="1"/>
          </p:cNvSpPr>
          <p:nvPr>
            <p:ph type="sldNum" sz="quarter" idx="11"/>
          </p:nvPr>
        </p:nvSpPr>
        <p:spPr/>
        <p:txBody>
          <a:bodyPr/>
          <a:lstStyle/>
          <a:p>
            <a:fld id="{55D8FCE1-EC49-4BA5-A970-25FB6E79C648}" type="slidenum">
              <a:rPr lang="en-US" altLang="en-US" smtClean="0"/>
              <a:pPr/>
              <a:t>38</a:t>
            </a:fld>
            <a:endParaRPr lang="en-US"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58938"/>
            <a:ext cx="6858000" cy="431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771"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52B662F-46FB-40ED-83A2-1557B810C364}" type="slidenum">
              <a:rPr lang="en-US" altLang="en-US" sz="1400" smtClean="0"/>
              <a:pPr>
                <a:spcBef>
                  <a:spcPct val="0"/>
                </a:spcBef>
                <a:buFontTx/>
                <a:buNone/>
              </a:pPr>
              <a:t>4</a:t>
            </a:fld>
            <a:endParaRPr lang="en-US" altLang="en-US" sz="1400" smtClean="0"/>
          </a:p>
        </p:txBody>
      </p:sp>
      <p:sp>
        <p:nvSpPr>
          <p:cNvPr id="6" name="Rectangle 2">
            <a:extLst>
              <a:ext uri="{FF2B5EF4-FFF2-40B4-BE49-F238E27FC236}"/>
            </a:extLst>
          </p:cNvPr>
          <p:cNvSpPr txBox="1">
            <a:spLocks noChangeArrowheads="1"/>
          </p:cNvSpPr>
          <p:nvPr/>
        </p:nvSpPr>
        <p:spPr bwMode="auto">
          <a:xfrm>
            <a:off x="625475" y="342900"/>
            <a:ext cx="8001000"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a:lstStyle>
          <a:p>
            <a:pPr algn="l">
              <a:defRPr/>
            </a:pPr>
            <a:r>
              <a:rPr lang="en-US" altLang="en-US" dirty="0" err="1"/>
              <a:t>Contenido</a:t>
            </a:r>
            <a:r>
              <a:rPr lang="en-US" altLang="en-US" dirty="0"/>
              <a:t> de </a:t>
            </a:r>
            <a:r>
              <a:rPr lang="en-US" altLang="en-US" dirty="0" err="1"/>
              <a:t>Oxígeno</a:t>
            </a:r>
            <a:r>
              <a:rPr lang="en-US" altLang="en-US" kern="0" dirty="0"/>
              <a:t/>
            </a:r>
            <a:br>
              <a:rPr lang="en-US" altLang="en-US" kern="0" dirty="0"/>
            </a:br>
            <a:r>
              <a:rPr lang="en-US" altLang="en-US" sz="2400" kern="0" dirty="0" err="1"/>
              <a:t>Trabajador</a:t>
            </a:r>
            <a:r>
              <a:rPr lang="en-US" altLang="en-US" sz="2400" kern="0" dirty="0"/>
              <a:t> </a:t>
            </a:r>
            <a:r>
              <a:rPr lang="en-US" altLang="en-US" sz="2400" kern="0" dirty="0" err="1"/>
              <a:t>Haciendo</a:t>
            </a:r>
            <a:r>
              <a:rPr lang="en-US" altLang="en-US" sz="2400" kern="0" dirty="0"/>
              <a:t> </a:t>
            </a:r>
            <a:r>
              <a:rPr lang="es-MX" altLang="en-US" sz="2400" kern="0" dirty="0"/>
              <a:t>Pruebas para Gases y Oxígeno</a:t>
            </a:r>
            <a:endParaRPr lang="en-US" altLang="en-US" sz="2400" kern="0" dirty="0"/>
          </a:p>
        </p:txBody>
      </p:sp>
    </p:spTree>
    <p:extLst>
      <p:ext uri="{BB962C8B-B14F-4D97-AF65-F5344CB8AC3E}">
        <p14:creationId xmlns:p14="http://schemas.microsoft.com/office/powerpoint/2010/main" val="380693171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title="Lateral del Buque Mostrando Espacios Confinad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71600"/>
            <a:ext cx="7080250" cy="474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5156" name="Rectangle 2"/>
          <p:cNvSpPr>
            <a:spLocks noGrp="1" noChangeArrowheads="1"/>
          </p:cNvSpPr>
          <p:nvPr>
            <p:ph type="title"/>
          </p:nvPr>
        </p:nvSpPr>
        <p:spPr>
          <a:xfrm>
            <a:off x="533400" y="0"/>
            <a:ext cx="8305800" cy="1371600"/>
          </a:xfrm>
          <a:noFill/>
        </p:spPr>
        <p:txBody>
          <a:bodyPr lIns="92075" tIns="46038" rIns="92075" bIns="46038"/>
          <a:lstStyle/>
          <a:p>
            <a:pPr algn="l"/>
            <a:r>
              <a:rPr lang="en-US" altLang="en-US" smtClean="0"/>
              <a:t>Espacios Confinados Comunes </a:t>
            </a:r>
            <a:br>
              <a:rPr lang="en-US" altLang="en-US" smtClean="0"/>
            </a:br>
            <a:r>
              <a:rPr lang="en-US" altLang="en-US" sz="2800" smtClean="0"/>
              <a:t>Lateral del Buque Mostrando Espacios Confinados</a:t>
            </a:r>
          </a:p>
        </p:txBody>
      </p:sp>
      <p:sp>
        <p:nvSpPr>
          <p:cNvPr id="2" name="Slide Number Placeholder 1"/>
          <p:cNvSpPr>
            <a:spLocks noGrp="1"/>
          </p:cNvSpPr>
          <p:nvPr>
            <p:ph type="sldNum" sz="quarter" idx="11"/>
          </p:nvPr>
        </p:nvSpPr>
        <p:spPr/>
        <p:txBody>
          <a:bodyPr/>
          <a:lstStyle/>
          <a:p>
            <a:fld id="{2D5D8109-1A12-408B-82C4-4C3C6C4038A2}" type="slidenum">
              <a:rPr lang="en-US" altLang="en-US" smtClean="0"/>
              <a:pPr/>
              <a:t>5</a:t>
            </a:fld>
            <a:endParaRPr lang="en-US" altLang="en-US"/>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title="Marine Chemist taking a rea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752600"/>
            <a:ext cx="6597650" cy="4379912"/>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5652" name="Rectangle 2"/>
          <p:cNvSpPr>
            <a:spLocks noGrp="1" noChangeArrowheads="1"/>
          </p:cNvSpPr>
          <p:nvPr>
            <p:ph type="title"/>
          </p:nvPr>
        </p:nvSpPr>
        <p:spPr/>
        <p:txBody>
          <a:bodyPr/>
          <a:lstStyle/>
          <a:p>
            <a:r>
              <a:rPr lang="en-US" altLang="en-US" dirty="0" err="1"/>
              <a:t>Evaluando</a:t>
            </a:r>
            <a:r>
              <a:rPr lang="en-US" altLang="en-US" dirty="0"/>
              <a:t> </a:t>
            </a:r>
            <a:r>
              <a:rPr lang="en-US" altLang="en-US" dirty="0" err="1"/>
              <a:t>Espacios</a:t>
            </a:r>
            <a:r>
              <a:rPr lang="en-US" altLang="en-US" dirty="0"/>
              <a:t> </a:t>
            </a:r>
            <a:r>
              <a:rPr lang="en-US" altLang="en-US" dirty="0" err="1"/>
              <a:t>Confinados</a:t>
            </a:r>
            <a:r>
              <a:rPr lang="en-US" altLang="en-US" sz="1600" dirty="0"/>
              <a:t/>
            </a:r>
            <a:br>
              <a:rPr lang="en-US" altLang="en-US" sz="1600" dirty="0"/>
            </a:br>
            <a:r>
              <a:rPr lang="en-US" altLang="en-US" sz="2000" dirty="0" err="1"/>
              <a:t>Químico</a:t>
            </a:r>
            <a:r>
              <a:rPr lang="en-US" altLang="en-US" sz="2000" dirty="0"/>
              <a:t> Marino </a:t>
            </a:r>
            <a:r>
              <a:rPr lang="en-US" altLang="en-US" sz="2000" dirty="0" err="1"/>
              <a:t>Tomando</a:t>
            </a:r>
            <a:r>
              <a:rPr lang="en-US" altLang="en-US" sz="2000" dirty="0"/>
              <a:t> </a:t>
            </a:r>
            <a:r>
              <a:rPr lang="en-US" altLang="en-US" sz="2000" dirty="0" err="1"/>
              <a:t>Lecturas</a:t>
            </a:r>
            <a:endParaRPr lang="en-US" altLang="en-US" sz="2000" dirty="0" smtClean="0"/>
          </a:p>
        </p:txBody>
      </p:sp>
      <p:sp>
        <p:nvSpPr>
          <p:cNvPr id="2" name="Slide Number Placeholder 1"/>
          <p:cNvSpPr>
            <a:spLocks noGrp="1"/>
          </p:cNvSpPr>
          <p:nvPr>
            <p:ph type="sldNum" sz="quarter" idx="11"/>
          </p:nvPr>
        </p:nvSpPr>
        <p:spPr/>
        <p:txBody>
          <a:bodyPr/>
          <a:lstStyle/>
          <a:p>
            <a:pPr>
              <a:defRPr/>
            </a:pPr>
            <a:fld id="{A136EDFC-EDD6-4C0F-A6F4-6CF5242968A2}" type="slidenum">
              <a:rPr lang="en-US" altLang="en-US" smtClean="0"/>
              <a:pPr>
                <a:defRPr/>
              </a:pPr>
              <a:t>6</a:t>
            </a:fld>
            <a:endParaRPr lang="en-US" altLang="en-US"/>
          </a:p>
        </p:txBody>
      </p:sp>
    </p:spTree>
    <p:extLst>
      <p:ext uri="{BB962C8B-B14F-4D97-AF65-F5344CB8AC3E}">
        <p14:creationId xmlns:p14="http://schemas.microsoft.com/office/powerpoint/2010/main" val="12010374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2" title="Buque Naval en Lla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25600"/>
            <a:ext cx="6543675" cy="4089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09252" name="Rectangle 2"/>
          <p:cNvSpPr>
            <a:spLocks noGrp="1" noChangeArrowheads="1"/>
          </p:cNvSpPr>
          <p:nvPr>
            <p:ph type="title"/>
          </p:nvPr>
        </p:nvSpPr>
        <p:spPr>
          <a:xfrm>
            <a:off x="685800" y="0"/>
            <a:ext cx="7772400" cy="1144588"/>
          </a:xfrm>
          <a:noFill/>
        </p:spPr>
        <p:txBody>
          <a:bodyPr lIns="92075" tIns="46038" rIns="92075" bIns="46038"/>
          <a:lstStyle/>
          <a:p>
            <a:pPr algn="l"/>
            <a:r>
              <a:rPr lang="en-US" altLang="en-US" smtClean="0"/>
              <a:t>Sus Riesgos</a:t>
            </a:r>
            <a:br>
              <a:rPr lang="en-US" altLang="en-US" smtClean="0"/>
            </a:br>
            <a:r>
              <a:rPr lang="en-US" altLang="en-US" sz="2800" smtClean="0"/>
              <a:t>Buque Naval en Llamas</a:t>
            </a:r>
          </a:p>
        </p:txBody>
      </p:sp>
      <p:sp>
        <p:nvSpPr>
          <p:cNvPr id="2" name="Slide Number Placeholder 1"/>
          <p:cNvSpPr>
            <a:spLocks noGrp="1"/>
          </p:cNvSpPr>
          <p:nvPr>
            <p:ph type="sldNum" sz="quarter" idx="11"/>
          </p:nvPr>
        </p:nvSpPr>
        <p:spPr/>
        <p:txBody>
          <a:bodyPr/>
          <a:lstStyle/>
          <a:p>
            <a:fld id="{2D5D8109-1A12-408B-82C4-4C3C6C4038A2}" type="slidenum">
              <a:rPr lang="en-US" altLang="en-US" smtClean="0"/>
              <a:pPr/>
              <a:t>7</a:t>
            </a:fld>
            <a:endParaRPr lang="en-US" alt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 descr="Illustration of the many ship repair operations that require P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388" y="1905000"/>
            <a:ext cx="5205412" cy="33067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339"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7B9B8E7-A438-4E9D-AFE7-8157D87A752A}" type="slidenum">
              <a:rPr lang="en-US" altLang="en-US" sz="1400" smtClean="0"/>
              <a:pPr>
                <a:spcBef>
                  <a:spcPct val="0"/>
                </a:spcBef>
                <a:buFontTx/>
                <a:buNone/>
              </a:pPr>
              <a:t>8</a:t>
            </a:fld>
            <a:endParaRPr lang="en-US" altLang="en-US" sz="1400" smtClean="0"/>
          </a:p>
        </p:txBody>
      </p:sp>
      <p:sp>
        <p:nvSpPr>
          <p:cNvPr id="5" name="Rectangle 2">
            <a:extLst>
              <a:ext uri="{FF2B5EF4-FFF2-40B4-BE49-F238E27FC236}"/>
            </a:extLst>
          </p:cNvPr>
          <p:cNvSpPr txBox="1">
            <a:spLocks noChangeArrowheads="1"/>
          </p:cNvSpPr>
          <p:nvPr/>
        </p:nvSpPr>
        <p:spPr bwMode="auto">
          <a:xfrm>
            <a:off x="533400" y="152400"/>
            <a:ext cx="7772400"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a:lstStyle>
          <a:p>
            <a:pPr algn="l">
              <a:defRPr/>
            </a:pPr>
            <a:r>
              <a:rPr lang="en-US" altLang="en-US" dirty="0" err="1"/>
              <a:t>Definiciones</a:t>
            </a:r>
            <a:r>
              <a:rPr lang="en-US" altLang="en-US" dirty="0"/>
              <a:t> – Área </a:t>
            </a:r>
            <a:r>
              <a:rPr lang="en-US" altLang="en-US" dirty="0" err="1"/>
              <a:t>Designada</a:t>
            </a:r>
            <a:r>
              <a:rPr lang="en-US" altLang="en-US" kern="0" dirty="0"/>
              <a:t/>
            </a:r>
            <a:br>
              <a:rPr lang="en-US" altLang="en-US" kern="0" dirty="0"/>
            </a:br>
            <a:r>
              <a:rPr lang="en-US" altLang="en-US" sz="2400" kern="0" dirty="0" err="1"/>
              <a:t>Sección</a:t>
            </a:r>
            <a:r>
              <a:rPr lang="en-US" altLang="en-US" sz="2400" kern="0" dirty="0"/>
              <a:t> del </a:t>
            </a:r>
            <a:r>
              <a:rPr lang="en-US" altLang="en-US" sz="2400" kern="0" dirty="0" err="1"/>
              <a:t>Buque</a:t>
            </a:r>
            <a:r>
              <a:rPr lang="en-US" altLang="en-US" sz="2400" kern="0" dirty="0"/>
              <a:t> </a:t>
            </a:r>
            <a:r>
              <a:rPr lang="en-US" altLang="en-US" sz="2400" kern="0" dirty="0" err="1"/>
              <a:t>Mostrando</a:t>
            </a:r>
            <a:r>
              <a:rPr lang="en-US" altLang="en-US" sz="2400" kern="0" dirty="0"/>
              <a:t> </a:t>
            </a:r>
            <a:r>
              <a:rPr lang="en-US" altLang="en-US" sz="2400" kern="0" dirty="0" err="1"/>
              <a:t>Espacios</a:t>
            </a:r>
            <a:r>
              <a:rPr lang="en-US" altLang="en-US" sz="2400" kern="0" dirty="0"/>
              <a:t> </a:t>
            </a:r>
            <a:r>
              <a:rPr lang="en-US" altLang="en-US" sz="2400" kern="0" dirty="0" err="1"/>
              <a:t>Confinados</a:t>
            </a:r>
            <a:endParaRPr lang="en-US" altLang="en-US" sz="2400" kern="0" dirty="0"/>
          </a:p>
        </p:txBody>
      </p:sp>
      <p:sp>
        <p:nvSpPr>
          <p:cNvPr id="6" name="TextBox 6">
            <a:extLst>
              <a:ext uri="{FF2B5EF4-FFF2-40B4-BE49-F238E27FC236}"/>
            </a:extLst>
          </p:cNvPr>
          <p:cNvSpPr txBox="1">
            <a:spLocks noChangeArrowheads="1"/>
          </p:cNvSpPr>
          <p:nvPr/>
        </p:nvSpPr>
        <p:spPr bwMode="auto">
          <a:xfrm>
            <a:off x="533400" y="2133600"/>
            <a:ext cx="2359025"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defRPr/>
            </a:pPr>
            <a:r>
              <a:rPr lang="en-US" altLang="en-US" sz="1800" dirty="0"/>
              <a:t>Área </a:t>
            </a:r>
            <a:r>
              <a:rPr lang="en-US" altLang="en-US" sz="1800" dirty="0" err="1"/>
              <a:t>Designada</a:t>
            </a:r>
            <a:endParaRPr lang="en-US" altLang="en-US" sz="1800" dirty="0"/>
          </a:p>
          <a:p>
            <a:pPr>
              <a:spcBef>
                <a:spcPct val="0"/>
              </a:spcBef>
              <a:defRPr/>
            </a:pPr>
            <a:endParaRPr lang="en-US" altLang="en-US" sz="1800" dirty="0"/>
          </a:p>
          <a:p>
            <a:pPr>
              <a:spcBef>
                <a:spcPct val="0"/>
              </a:spcBef>
              <a:defRPr/>
            </a:pPr>
            <a:r>
              <a:rPr lang="en-US" altLang="en-US" sz="1800" dirty="0" err="1"/>
              <a:t>Arnés</a:t>
            </a:r>
            <a:r>
              <a:rPr lang="en-US" altLang="en-US" sz="1800" dirty="0"/>
              <a:t> de </a:t>
            </a:r>
            <a:r>
              <a:rPr lang="en-US" altLang="en-US" sz="1800" dirty="0" err="1"/>
              <a:t>Cuerpo</a:t>
            </a:r>
            <a:endParaRPr lang="en-US" altLang="en-US" sz="1800" dirty="0"/>
          </a:p>
          <a:p>
            <a:pPr>
              <a:spcBef>
                <a:spcPct val="0"/>
              </a:spcBef>
              <a:defRPr/>
            </a:pPr>
            <a:endParaRPr lang="en-US" altLang="en-US" sz="1800" dirty="0"/>
          </a:p>
          <a:p>
            <a:pPr>
              <a:spcBef>
                <a:spcPct val="0"/>
              </a:spcBef>
              <a:defRPr/>
            </a:pPr>
            <a:r>
              <a:rPr lang="en-US" altLang="en-US" sz="1800" dirty="0"/>
              <a:t>Atm. </a:t>
            </a:r>
            <a:r>
              <a:rPr lang="en-US" altLang="en-US" sz="1800" dirty="0" err="1"/>
              <a:t>Deficiente</a:t>
            </a:r>
            <a:r>
              <a:rPr lang="en-US" altLang="en-US" sz="1800" dirty="0"/>
              <a:t> de</a:t>
            </a:r>
          </a:p>
          <a:p>
            <a:pPr marL="0" indent="0">
              <a:spcBef>
                <a:spcPct val="0"/>
              </a:spcBef>
              <a:buFontTx/>
              <a:buNone/>
              <a:defRPr/>
            </a:pPr>
            <a:r>
              <a:rPr lang="en-US" altLang="en-US" sz="1800" dirty="0"/>
              <a:t>    </a:t>
            </a:r>
            <a:r>
              <a:rPr lang="en-US" altLang="en-US" sz="1800" dirty="0" err="1"/>
              <a:t>Oxígeno</a:t>
            </a:r>
            <a:endParaRPr lang="en-US" altLang="en-US" sz="1800" dirty="0"/>
          </a:p>
          <a:p>
            <a:pPr marL="0" indent="0">
              <a:spcBef>
                <a:spcPct val="0"/>
              </a:spcBef>
              <a:buFontTx/>
              <a:buNone/>
              <a:defRPr/>
            </a:pPr>
            <a:endParaRPr lang="en-US" altLang="en-US" sz="1800" dirty="0"/>
          </a:p>
          <a:p>
            <a:pPr>
              <a:spcBef>
                <a:spcPct val="0"/>
              </a:spcBef>
              <a:defRPr/>
            </a:pPr>
            <a:r>
              <a:rPr lang="en-US" altLang="en-US" sz="1800" dirty="0"/>
              <a:t>Atm. </a:t>
            </a:r>
            <a:r>
              <a:rPr lang="en-US" altLang="en-US" sz="1800" dirty="0" err="1"/>
              <a:t>Peligrosa</a:t>
            </a:r>
            <a:endParaRPr lang="en-US" altLang="en-US" sz="1800" dirty="0"/>
          </a:p>
          <a:p>
            <a:pPr marL="0" indent="0">
              <a:spcBef>
                <a:spcPct val="0"/>
              </a:spcBef>
              <a:buFontTx/>
              <a:buNone/>
              <a:defRPr/>
            </a:pPr>
            <a:r>
              <a:rPr lang="en-US" altLang="en-US" sz="1800" dirty="0"/>
              <a:t>     </a:t>
            </a:r>
          </a:p>
        </p:txBody>
      </p:sp>
    </p:spTree>
    <p:extLst>
      <p:ext uri="{BB962C8B-B14F-4D97-AF65-F5344CB8AC3E}">
        <p14:creationId xmlns:p14="http://schemas.microsoft.com/office/powerpoint/2010/main" val="5197766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9800" y="1600200"/>
            <a:ext cx="5029200" cy="3925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87"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E6496C4-1B1D-4894-91B4-ED95C9FD3D88}" type="slidenum">
              <a:rPr lang="en-US" altLang="en-US" sz="1400" smtClean="0"/>
              <a:pPr>
                <a:spcBef>
                  <a:spcPct val="0"/>
                </a:spcBef>
                <a:buFontTx/>
                <a:buNone/>
              </a:pPr>
              <a:t>9</a:t>
            </a:fld>
            <a:endParaRPr lang="en-US" altLang="en-US" sz="1400" smtClean="0"/>
          </a:p>
        </p:txBody>
      </p:sp>
      <p:sp>
        <p:nvSpPr>
          <p:cNvPr id="6" name="Rectangle 2">
            <a:extLst>
              <a:ext uri="{FF2B5EF4-FFF2-40B4-BE49-F238E27FC236}"/>
            </a:extLst>
          </p:cNvPr>
          <p:cNvSpPr txBox="1">
            <a:spLocks noChangeArrowheads="1"/>
          </p:cNvSpPr>
          <p:nvPr/>
        </p:nvSpPr>
        <p:spPr bwMode="auto">
          <a:xfrm>
            <a:off x="533400" y="152400"/>
            <a:ext cx="8001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a:lstStyle>
          <a:p>
            <a:pPr algn="l">
              <a:defRPr/>
            </a:pPr>
            <a:r>
              <a:rPr lang="en-US" altLang="en-US" dirty="0" err="1"/>
              <a:t>Definiciones</a:t>
            </a:r>
            <a:r>
              <a:rPr lang="en-US" altLang="en-US" dirty="0"/>
              <a:t> – Entrada</a:t>
            </a:r>
            <a:r>
              <a:rPr lang="en-US" altLang="en-US" sz="2400" kern="0" dirty="0"/>
              <a:t/>
            </a:r>
            <a:br>
              <a:rPr lang="en-US" altLang="en-US" sz="2400" kern="0" dirty="0"/>
            </a:br>
            <a:r>
              <a:rPr lang="es-MX" altLang="en-US" sz="2400" kern="0" dirty="0"/>
              <a:t>Sección del Buque Mostrando Espacios Confinados</a:t>
            </a:r>
            <a:endParaRPr lang="en-US" altLang="en-US" sz="2400" kern="0" dirty="0"/>
          </a:p>
        </p:txBody>
      </p:sp>
      <p:sp>
        <p:nvSpPr>
          <p:cNvPr id="16389" name="TextBox 6"/>
          <p:cNvSpPr txBox="1">
            <a:spLocks noChangeArrowheads="1"/>
          </p:cNvSpPr>
          <p:nvPr/>
        </p:nvSpPr>
        <p:spPr bwMode="auto">
          <a:xfrm>
            <a:off x="533400" y="2133600"/>
            <a:ext cx="29860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1800"/>
              <a:t>Entrada</a:t>
            </a:r>
          </a:p>
          <a:p>
            <a:pPr>
              <a:spcBef>
                <a:spcPct val="0"/>
              </a:spcBef>
            </a:pPr>
            <a:endParaRPr lang="en-US" altLang="en-US" sz="1800"/>
          </a:p>
          <a:p>
            <a:pPr>
              <a:spcBef>
                <a:spcPct val="0"/>
              </a:spcBef>
            </a:pPr>
            <a:r>
              <a:rPr lang="en-US" altLang="en-US" sz="1800"/>
              <a:t>Entrar con Restricciones</a:t>
            </a:r>
          </a:p>
          <a:p>
            <a:pPr>
              <a:spcBef>
                <a:spcPct val="0"/>
              </a:spcBef>
            </a:pPr>
            <a:endParaRPr lang="en-US" altLang="en-US" sz="1800"/>
          </a:p>
          <a:p>
            <a:pPr>
              <a:spcBef>
                <a:spcPct val="0"/>
              </a:spcBef>
            </a:pPr>
            <a:r>
              <a:rPr lang="en-US" altLang="en-US" sz="1800"/>
              <a:t>Espacio</a:t>
            </a:r>
          </a:p>
          <a:p>
            <a:pPr>
              <a:spcBef>
                <a:spcPct val="0"/>
              </a:spcBef>
            </a:pPr>
            <a:endParaRPr lang="en-US" altLang="en-US" sz="1800"/>
          </a:p>
          <a:p>
            <a:pPr>
              <a:spcBef>
                <a:spcPct val="0"/>
              </a:spcBef>
            </a:pPr>
            <a:r>
              <a:rPr lang="en-US" altLang="en-US" sz="1800"/>
              <a:t>Espacio Cerrado</a:t>
            </a:r>
          </a:p>
          <a:p>
            <a:pPr>
              <a:spcBef>
                <a:spcPct val="0"/>
              </a:spcBef>
            </a:pPr>
            <a:endParaRPr lang="en-US" altLang="en-US" sz="1800"/>
          </a:p>
        </p:txBody>
      </p:sp>
    </p:spTree>
    <p:extLst>
      <p:ext uri="{BB962C8B-B14F-4D97-AF65-F5344CB8AC3E}">
        <p14:creationId xmlns:p14="http://schemas.microsoft.com/office/powerpoint/2010/main" val="682608213"/>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27164</TotalTime>
  <Words>5428</Words>
  <Application>Microsoft Office PowerPoint</Application>
  <PresentationFormat>On-screen Show (4:3)</PresentationFormat>
  <Paragraphs>635</Paragraphs>
  <Slides>38</Slides>
  <Notes>38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MS PGothic</vt:lpstr>
      <vt:lpstr>Arial</vt:lpstr>
      <vt:lpstr>Calibri</vt:lpstr>
      <vt:lpstr>inherit</vt:lpstr>
      <vt:lpstr>Wingdings</vt:lpstr>
      <vt:lpstr>Default Design</vt:lpstr>
      <vt:lpstr>Espacios Confinados Sección de la Nave Mostrando Espacios Confinados</vt:lpstr>
      <vt:lpstr>  Capacitación   Trabajadores de Astillero Siendo Capacitados</vt:lpstr>
      <vt:lpstr>Tópics Espacio Confinado con Orificio de Entrada de 17 Pulgadas</vt:lpstr>
      <vt:lpstr>PowerPoint Presentation</vt:lpstr>
      <vt:lpstr>Espacios Confinados Comunes  Lateral del Buque Mostrando Espacios Confinados</vt:lpstr>
      <vt:lpstr>Evaluando Espacios Confinados Químico Marino Tomando Lecturas</vt:lpstr>
      <vt:lpstr>Sus Riesgos Buque Naval en Llamas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Espacios Confinados </vt:lpstr>
      <vt:lpstr>MSR Shipboard Procedures  Colored Certification Designations</vt:lpstr>
      <vt:lpstr>Seguro para Trabajadores y Trabajo Caliente Certificado de Seguro para TRABAJO CALIENTE</vt:lpstr>
      <vt:lpstr>Seguro para trabajadores-No trabajo  Caliente  Certificado de seguro para Trabajadores </vt:lpstr>
      <vt:lpstr>No es Seguro para Trabajadores Certificado de No es Seguro para Trabajadores</vt:lpstr>
      <vt:lpstr>¡Entrada con Restricciones! Certificado de Entrada con Restricciones </vt:lpstr>
      <vt:lpstr>Seguro para Trabajadores y Trabajo Caliente Registro de Actualización Diaria   </vt:lpstr>
      <vt:lpstr> Registro de Inspecciones (Actualización) Registro de Formulario de Inspección de Prueba </vt:lpstr>
      <vt:lpstr>Ejercicio de Espacio Confinado</vt:lpstr>
      <vt:lpstr>Inspección Visual Trabajadores/escribiendo y Probando un Espacio</vt:lpstr>
      <vt:lpstr>Pruebas y Tuberias Tuberia Pasando a Través de un Espacio</vt:lpstr>
      <vt:lpstr>Trabajo en caliente-Regulaciones  Combustible en Tanque/ Letrero de Peligro</vt:lpstr>
      <vt:lpstr>Equipo de Protección Personal Varios Tipos de EPP</vt:lpstr>
      <vt:lpstr>Mantenimiento de Registros Certificación en Plástico Colgada a la  Entrada</vt:lpstr>
      <vt:lpstr>Cambios de Condiciones Entrada a Espacios Confinados con Guardia Contra Caídas</vt:lpstr>
      <vt:lpstr>  Respuesta a Emergencias    Buque Naval Incendiandose</vt:lpstr>
      <vt:lpstr>  Zonas de Acopio   Trabajadores de Astilleros en Zonas de Acopio</vt:lpstr>
      <vt:lpstr>Alarmas de Emergencia en Buques Navales Bomberos abordando el Buque</vt:lpstr>
      <vt:lpstr>Más Alarmas en Buques Navales Buque Zozobrado</vt:lpstr>
      <vt:lpstr>En Conclusión </vt:lpstr>
      <vt:lpstr>Rescate</vt:lpstr>
      <vt:lpstr>Resumen Espacio Confinado Oscuro</vt:lpstr>
      <vt:lpstr>Espacios Confinados  </vt:lpstr>
    </vt:vector>
  </TitlesOfParts>
  <Company>QTS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Protective Equipment</dc:title>
  <dc:creator>Owner</dc:creator>
  <cp:lastModifiedBy>Tom</cp:lastModifiedBy>
  <cp:revision>751</cp:revision>
  <cp:lastPrinted>2018-12-27T18:37:36Z</cp:lastPrinted>
  <dcterms:created xsi:type="dcterms:W3CDTF">2009-10-20T22:52:57Z</dcterms:created>
  <dcterms:modified xsi:type="dcterms:W3CDTF">2020-03-31T17:30:40Z</dcterms:modified>
</cp:coreProperties>
</file>