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851" r:id="rId2"/>
    <p:sldId id="810" r:id="rId3"/>
    <p:sldId id="1096" r:id="rId4"/>
    <p:sldId id="1098" r:id="rId5"/>
    <p:sldId id="811" r:id="rId6"/>
    <p:sldId id="812" r:id="rId7"/>
    <p:sldId id="814" r:id="rId8"/>
    <p:sldId id="816" r:id="rId9"/>
    <p:sldId id="818" r:id="rId10"/>
    <p:sldId id="819" r:id="rId11"/>
    <p:sldId id="822" r:id="rId12"/>
    <p:sldId id="823" r:id="rId13"/>
    <p:sldId id="824" r:id="rId14"/>
    <p:sldId id="1100" r:id="rId15"/>
    <p:sldId id="825" r:id="rId16"/>
    <p:sldId id="834" r:id="rId17"/>
    <p:sldId id="830" r:id="rId18"/>
    <p:sldId id="835" r:id="rId19"/>
    <p:sldId id="1101" r:id="rId20"/>
    <p:sldId id="843" r:id="rId21"/>
    <p:sldId id="1099" r:id="rId22"/>
    <p:sldId id="844" r:id="rId23"/>
    <p:sldId id="1095" r:id="rId24"/>
    <p:sldId id="845" r:id="rId25"/>
    <p:sldId id="846" r:id="rId26"/>
    <p:sldId id="848" r:id="rId27"/>
  </p:sldIdLst>
  <p:sldSz cx="9144000" cy="6858000" type="screen4x3"/>
  <p:notesSz cx="7077075" cy="9369425"/>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1"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9" autoAdjust="0"/>
    <p:restoredTop sz="86396" autoAdjust="0"/>
  </p:normalViewPr>
  <p:slideViewPr>
    <p:cSldViewPr>
      <p:cViewPr varScale="1">
        <p:scale>
          <a:sx n="69" d="100"/>
          <a:sy n="69" d="100"/>
        </p:scale>
        <p:origin x="756"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54" d="100"/>
        <a:sy n="54" d="100"/>
      </p:scale>
      <p:origin x="0" y="0"/>
    </p:cViewPr>
  </p:sorterViewPr>
  <p:notesViewPr>
    <p:cSldViewPr>
      <p:cViewPr varScale="1">
        <p:scale>
          <a:sx n="59" d="100"/>
          <a:sy n="59" d="100"/>
        </p:scale>
        <p:origin x="2730" y="84"/>
      </p:cViewPr>
      <p:guideLst>
        <p:guide orient="horz" pos="2951"/>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1" y="0"/>
            <a:ext cx="3065463" cy="469900"/>
          </a:xfrm>
          <a:prstGeom prst="rect">
            <a:avLst/>
          </a:prstGeom>
          <a:noFill/>
          <a:ln w="9525">
            <a:noFill/>
            <a:miter lim="800000"/>
            <a:headEnd/>
            <a:tailEnd/>
          </a:ln>
          <a:effectLst/>
        </p:spPr>
        <p:txBody>
          <a:bodyPr vert="horz" wrap="square" lIns="93962" tIns="46980" rIns="93962" bIns="46980"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76803" name="Rectangle 3"/>
          <p:cNvSpPr>
            <a:spLocks noGrp="1" noChangeArrowheads="1"/>
          </p:cNvSpPr>
          <p:nvPr>
            <p:ph type="dt" sz="quarter" idx="1"/>
          </p:nvPr>
        </p:nvSpPr>
        <p:spPr bwMode="auto">
          <a:xfrm>
            <a:off x="4010026" y="0"/>
            <a:ext cx="3065463" cy="469900"/>
          </a:xfrm>
          <a:prstGeom prst="rect">
            <a:avLst/>
          </a:prstGeom>
          <a:noFill/>
          <a:ln w="9525">
            <a:noFill/>
            <a:miter lim="800000"/>
            <a:headEnd/>
            <a:tailEnd/>
          </a:ln>
          <a:effectLst/>
        </p:spPr>
        <p:txBody>
          <a:bodyPr vert="horz" wrap="square" lIns="93962" tIns="46980" rIns="93962" bIns="46980" numCol="1" anchor="t" anchorCtr="0" compatLnSpc="1">
            <a:prstTxWarp prst="textNoShape">
              <a:avLst/>
            </a:prstTxWarp>
          </a:bodyPr>
          <a:lstStyle>
            <a:lvl1pPr algn="r" eaLnBrk="1" hangingPunct="1">
              <a:defRPr sz="1200">
                <a:latin typeface="Arial" charset="0"/>
              </a:defRPr>
            </a:lvl1pPr>
          </a:lstStyle>
          <a:p>
            <a:pPr>
              <a:defRPr/>
            </a:pPr>
            <a:fld id="{F5B73FB9-7F36-4391-948B-91C86F28DC42}" type="datetimeFigureOut">
              <a:rPr lang="en-US"/>
              <a:pPr>
                <a:defRPr/>
              </a:pPr>
              <a:t>3/24/2020</a:t>
            </a:fld>
            <a:endParaRPr lang="en-US" dirty="0"/>
          </a:p>
        </p:txBody>
      </p:sp>
      <p:sp>
        <p:nvSpPr>
          <p:cNvPr id="76804" name="Rectangle 4"/>
          <p:cNvSpPr>
            <a:spLocks noGrp="1" noChangeArrowheads="1"/>
          </p:cNvSpPr>
          <p:nvPr>
            <p:ph type="ftr" sz="quarter" idx="2"/>
          </p:nvPr>
        </p:nvSpPr>
        <p:spPr bwMode="auto">
          <a:xfrm>
            <a:off x="1" y="8899525"/>
            <a:ext cx="3065463" cy="468313"/>
          </a:xfrm>
          <a:prstGeom prst="rect">
            <a:avLst/>
          </a:prstGeom>
          <a:noFill/>
          <a:ln w="9525">
            <a:noFill/>
            <a:miter lim="800000"/>
            <a:headEnd/>
            <a:tailEnd/>
          </a:ln>
          <a:effectLst/>
        </p:spPr>
        <p:txBody>
          <a:bodyPr vert="horz" wrap="square" lIns="93962" tIns="46980" rIns="93962" bIns="4698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6805" name="Rectangle 5"/>
          <p:cNvSpPr>
            <a:spLocks noGrp="1" noChangeArrowheads="1"/>
          </p:cNvSpPr>
          <p:nvPr>
            <p:ph type="sldNum" sz="quarter" idx="3"/>
          </p:nvPr>
        </p:nvSpPr>
        <p:spPr bwMode="auto">
          <a:xfrm>
            <a:off x="4010026" y="8899525"/>
            <a:ext cx="3065463" cy="468313"/>
          </a:xfrm>
          <a:prstGeom prst="rect">
            <a:avLst/>
          </a:prstGeom>
          <a:noFill/>
          <a:ln w="9525">
            <a:noFill/>
            <a:miter lim="800000"/>
            <a:headEnd/>
            <a:tailEnd/>
          </a:ln>
          <a:effectLst/>
        </p:spPr>
        <p:txBody>
          <a:bodyPr vert="horz" wrap="square" lIns="93962" tIns="46980" rIns="93962" bIns="46980" numCol="1" anchor="b" anchorCtr="0" compatLnSpc="1">
            <a:prstTxWarp prst="textNoShape">
              <a:avLst/>
            </a:prstTxWarp>
          </a:bodyPr>
          <a:lstStyle>
            <a:lvl1pPr algn="r" eaLnBrk="1" hangingPunct="1">
              <a:defRPr sz="1200" smtClean="0"/>
            </a:lvl1pPr>
          </a:lstStyle>
          <a:p>
            <a:pPr>
              <a:defRPr/>
            </a:pPr>
            <a:fld id="{2527AD15-E70A-49F1-95C9-116E73401857}" type="slidenum">
              <a:rPr lang="en-US" altLang="en-US"/>
              <a:pPr>
                <a:defRPr/>
              </a:pPr>
              <a:t>‹#›</a:t>
            </a:fld>
            <a:endParaRPr lang="en-US" altLang="en-US"/>
          </a:p>
        </p:txBody>
      </p:sp>
    </p:spTree>
    <p:extLst>
      <p:ext uri="{BB962C8B-B14F-4D97-AF65-F5344CB8AC3E}">
        <p14:creationId xmlns:p14="http://schemas.microsoft.com/office/powerpoint/2010/main" val="21220276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3065463" cy="469900"/>
          </a:xfrm>
          <a:prstGeom prst="rect">
            <a:avLst/>
          </a:prstGeom>
          <a:noFill/>
          <a:ln w="9525">
            <a:noFill/>
            <a:miter lim="800000"/>
            <a:headEnd/>
            <a:tailEnd/>
          </a:ln>
          <a:effectLst/>
        </p:spPr>
        <p:txBody>
          <a:bodyPr vert="horz" wrap="square" lIns="93962" tIns="46980" rIns="93962" bIns="46980"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5123" name="Rectangle 3"/>
          <p:cNvSpPr>
            <a:spLocks noGrp="1" noChangeArrowheads="1"/>
          </p:cNvSpPr>
          <p:nvPr>
            <p:ph type="dt" idx="1"/>
          </p:nvPr>
        </p:nvSpPr>
        <p:spPr bwMode="auto">
          <a:xfrm>
            <a:off x="4010026" y="0"/>
            <a:ext cx="3065463" cy="469900"/>
          </a:xfrm>
          <a:prstGeom prst="rect">
            <a:avLst/>
          </a:prstGeom>
          <a:noFill/>
          <a:ln w="9525">
            <a:noFill/>
            <a:miter lim="800000"/>
            <a:headEnd/>
            <a:tailEnd/>
          </a:ln>
          <a:effectLst/>
        </p:spPr>
        <p:txBody>
          <a:bodyPr vert="horz" wrap="square" lIns="93962" tIns="46980" rIns="93962" bIns="46980" numCol="1" anchor="t" anchorCtr="0" compatLnSpc="1">
            <a:prstTxWarp prst="textNoShape">
              <a:avLst/>
            </a:prstTxWarp>
          </a:bodyPr>
          <a:lstStyle>
            <a:lvl1pPr algn="r" eaLnBrk="1" hangingPunct="1">
              <a:defRPr sz="1200">
                <a:latin typeface="Arial" charset="0"/>
              </a:defRPr>
            </a:lvl1pPr>
          </a:lstStyle>
          <a:p>
            <a:pPr>
              <a:defRPr/>
            </a:pPr>
            <a:fld id="{E4910E22-CE6E-43F8-8DD5-552E697C637C}" type="datetimeFigureOut">
              <a:rPr lang="en-US"/>
              <a:pPr>
                <a:defRPr/>
              </a:pPr>
              <a:t>3/24/2020</a:t>
            </a:fld>
            <a:endParaRPr lang="en-US" dirty="0"/>
          </a:p>
        </p:txBody>
      </p:sp>
      <p:sp>
        <p:nvSpPr>
          <p:cNvPr id="199684" name="Rectangle 4"/>
          <p:cNvSpPr>
            <a:spLocks noGrp="1" noRot="1" noChangeAspect="1" noChangeArrowheads="1" noTextEdit="1"/>
          </p:cNvSpPr>
          <p:nvPr>
            <p:ph type="sldImg" idx="2"/>
          </p:nvPr>
        </p:nvSpPr>
        <p:spPr bwMode="auto">
          <a:xfrm>
            <a:off x="1198563" y="703263"/>
            <a:ext cx="4679950" cy="3511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06438" y="4449764"/>
            <a:ext cx="5664200" cy="4216400"/>
          </a:xfrm>
          <a:prstGeom prst="rect">
            <a:avLst/>
          </a:prstGeom>
          <a:noFill/>
          <a:ln w="9525">
            <a:noFill/>
            <a:miter lim="800000"/>
            <a:headEnd/>
            <a:tailEnd/>
          </a:ln>
          <a:effectLst/>
        </p:spPr>
        <p:txBody>
          <a:bodyPr vert="horz" wrap="square" lIns="93962" tIns="46980" rIns="93962" bIns="4698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1" y="8899525"/>
            <a:ext cx="3065463" cy="468313"/>
          </a:xfrm>
          <a:prstGeom prst="rect">
            <a:avLst/>
          </a:prstGeom>
          <a:noFill/>
          <a:ln w="9525">
            <a:noFill/>
            <a:miter lim="800000"/>
            <a:headEnd/>
            <a:tailEnd/>
          </a:ln>
          <a:effectLst/>
        </p:spPr>
        <p:txBody>
          <a:bodyPr vert="horz" wrap="square" lIns="93962" tIns="46980" rIns="93962" bIns="4698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4010026" y="8899525"/>
            <a:ext cx="3065463" cy="468313"/>
          </a:xfrm>
          <a:prstGeom prst="rect">
            <a:avLst/>
          </a:prstGeom>
          <a:noFill/>
          <a:ln w="9525">
            <a:noFill/>
            <a:miter lim="800000"/>
            <a:headEnd/>
            <a:tailEnd/>
          </a:ln>
          <a:effectLst/>
        </p:spPr>
        <p:txBody>
          <a:bodyPr vert="horz" wrap="square" lIns="93962" tIns="46980" rIns="93962" bIns="46980" numCol="1" anchor="b" anchorCtr="0" compatLnSpc="1">
            <a:prstTxWarp prst="textNoShape">
              <a:avLst/>
            </a:prstTxWarp>
          </a:bodyPr>
          <a:lstStyle>
            <a:lvl1pPr algn="r" eaLnBrk="1" hangingPunct="1">
              <a:defRPr sz="1200" smtClean="0"/>
            </a:lvl1pPr>
          </a:lstStyle>
          <a:p>
            <a:pPr>
              <a:defRPr/>
            </a:pPr>
            <a:fld id="{1AD3AE0A-A07F-4687-81B0-47781378E174}" type="slidenum">
              <a:rPr lang="en-US" altLang="en-US"/>
              <a:pPr>
                <a:defRPr/>
              </a:pPr>
              <a:t>‹#›</a:t>
            </a:fld>
            <a:endParaRPr lang="en-US" altLang="en-US"/>
          </a:p>
        </p:txBody>
      </p:sp>
    </p:spTree>
    <p:extLst>
      <p:ext uri="{BB962C8B-B14F-4D97-AF65-F5344CB8AC3E}">
        <p14:creationId xmlns:p14="http://schemas.microsoft.com/office/powerpoint/2010/main" val="411550496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D34E606E-0B24-427F-8B70-92A0274AC7BE}" type="slidenum">
              <a:rPr lang="en-US" altLang="en-US"/>
              <a:pPr>
                <a:spcBef>
                  <a:spcPct val="0"/>
                </a:spcBef>
              </a:pPr>
              <a:t>1</a:t>
            </a:fld>
            <a:endParaRPr lang="en-US" altLang="en-US"/>
          </a:p>
        </p:txBody>
      </p:sp>
      <p:sp>
        <p:nvSpPr>
          <p:cNvPr id="325635" name="Rectangle 7"/>
          <p:cNvSpPr txBox="1">
            <a:spLocks noGrp="1" noChangeArrowheads="1"/>
          </p:cNvSpPr>
          <p:nvPr/>
        </p:nvSpPr>
        <p:spPr bwMode="auto">
          <a:xfrm>
            <a:off x="4010026"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62" tIns="46980" rIns="93962" bIns="46980" anchor="b"/>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D81CD184-57AC-4882-9A9D-0ABF95D0CC5C}" type="slidenum">
              <a:rPr lang="en-US" altLang="en-US">
                <a:cs typeface="Arial" pitchFamily="34" charset="0"/>
              </a:rPr>
              <a:pPr algn="r" eaLnBrk="1" hangingPunct="1">
                <a:spcBef>
                  <a:spcPct val="0"/>
                </a:spcBef>
              </a:pPr>
              <a:t>1</a:t>
            </a:fld>
            <a:endParaRPr lang="en-US" altLang="en-US">
              <a:cs typeface="Arial" pitchFamily="34" charset="0"/>
            </a:endParaRPr>
          </a:p>
        </p:txBody>
      </p:sp>
      <p:sp>
        <p:nvSpPr>
          <p:cNvPr id="325636" name="Rectangle 1026"/>
          <p:cNvSpPr>
            <a:spLocks noGrp="1" noRot="1" noChangeAspect="1" noChangeArrowheads="1" noTextEdit="1"/>
          </p:cNvSpPr>
          <p:nvPr>
            <p:ph type="sldImg"/>
          </p:nvPr>
        </p:nvSpPr>
        <p:spPr>
          <a:ln/>
        </p:spPr>
      </p:sp>
      <p:sp>
        <p:nvSpPr>
          <p:cNvPr id="325637" name="Rectangle 3"/>
          <p:cNvSpPr>
            <a:spLocks noGrp="1" noChangeArrowheads="1"/>
          </p:cNvSpPr>
          <p:nvPr>
            <p:ph type="body" idx="3"/>
          </p:nvPr>
        </p:nvSpPr>
        <p:spPr>
          <a:xfrm>
            <a:off x="942976" y="4427538"/>
            <a:ext cx="5191125" cy="4217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itchFamily="34" charset="0"/>
              </a:rPr>
              <a:t>Electrical Safety/Lockout-Tagout</a:t>
            </a:r>
          </a:p>
          <a:p>
            <a:endParaRPr lang="en-US" altLang="en-US" sz="800" b="1" dirty="0">
              <a:latin typeface="Arial" pitchFamily="34" charset="0"/>
            </a:endParaRPr>
          </a:p>
          <a:p>
            <a:r>
              <a:rPr lang="en-US" altLang="en-US" b="1" dirty="0" smtClean="0">
                <a:latin typeface="Arial" pitchFamily="34" charset="0"/>
              </a:rPr>
              <a:t>An average of one worker is electrocuted on the job every day.</a:t>
            </a:r>
            <a:r>
              <a:rPr lang="en-US" altLang="en-US" dirty="0" smtClean="0">
                <a:latin typeface="Arial" pitchFamily="34" charset="0"/>
              </a:rPr>
              <a:t>  Electricity is one of the most common causes of fire in homes and workplaces.  Explosions have also resulted from electrical sources. There are four main types of electrical injuries:</a:t>
            </a:r>
          </a:p>
          <a:p>
            <a:pPr lvl="1">
              <a:buFontTx/>
              <a:buChar char="•"/>
            </a:pPr>
            <a:r>
              <a:rPr lang="en-US" altLang="en-US" dirty="0" smtClean="0">
                <a:latin typeface="Arial" pitchFamily="34" charset="0"/>
              </a:rPr>
              <a:t> Electrocution (death due to electrical shock)</a:t>
            </a:r>
          </a:p>
          <a:p>
            <a:pPr lvl="1">
              <a:buFontTx/>
              <a:buChar char="•"/>
            </a:pPr>
            <a:r>
              <a:rPr lang="en-US" altLang="en-US" dirty="0" smtClean="0">
                <a:latin typeface="Arial" pitchFamily="34" charset="0"/>
              </a:rPr>
              <a:t> Electrical shock</a:t>
            </a:r>
          </a:p>
          <a:p>
            <a:pPr lvl="1">
              <a:buFontTx/>
              <a:buChar char="•"/>
            </a:pPr>
            <a:r>
              <a:rPr lang="en-US" altLang="en-US" dirty="0" smtClean="0">
                <a:latin typeface="Arial" pitchFamily="34" charset="0"/>
              </a:rPr>
              <a:t> Burns</a:t>
            </a:r>
          </a:p>
          <a:p>
            <a:pPr lvl="1">
              <a:buFontTx/>
              <a:buChar char="•"/>
            </a:pPr>
            <a:r>
              <a:rPr lang="en-US" altLang="en-US" dirty="0" smtClean="0">
                <a:latin typeface="Arial" pitchFamily="34" charset="0"/>
              </a:rPr>
              <a:t> Falls</a:t>
            </a:r>
            <a:endParaRPr lang="en-US" altLang="en-US" sz="800" dirty="0">
              <a:latin typeface="Arial" pitchFamily="34" charset="0"/>
            </a:endParaRPr>
          </a:p>
          <a:p>
            <a:r>
              <a:rPr lang="en-US" altLang="en-US" dirty="0" smtClean="0">
                <a:latin typeface="Arial" pitchFamily="34" charset="0"/>
              </a:rPr>
              <a:t>The following training content is subject to change as shipyard rules and governmental regulations change. You should follow your company’s procedures, rules and regulations. You should also study applicable OSHA (Federal and California) and NAVSEA standards and best practices before beginning work. </a:t>
            </a:r>
          </a:p>
        </p:txBody>
      </p:sp>
    </p:spTree>
    <p:extLst>
      <p:ext uri="{BB962C8B-B14F-4D97-AF65-F5344CB8AC3E}">
        <p14:creationId xmlns:p14="http://schemas.microsoft.com/office/powerpoint/2010/main" val="1115258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EE56CED1-9CCE-4851-B890-5078463699EE}" type="slidenum">
              <a:rPr lang="en-US" altLang="en-US"/>
              <a:pPr>
                <a:spcBef>
                  <a:spcPct val="0"/>
                </a:spcBef>
              </a:pPr>
              <a:t>10</a:t>
            </a:fld>
            <a:endParaRPr lang="en-US" altLang="en-US"/>
          </a:p>
        </p:txBody>
      </p:sp>
      <p:sp>
        <p:nvSpPr>
          <p:cNvPr id="332803"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xfrm>
            <a:off x="628651" y="4449764"/>
            <a:ext cx="5662613" cy="42164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smtClean="0">
                <a:latin typeface="Arial" panose="020B0604020202020204" pitchFamily="34" charset="0"/>
              </a:rPr>
              <a:t>Affected Employee</a:t>
            </a:r>
            <a:r>
              <a:rPr lang="en-US" altLang="en-US" dirty="0" smtClean="0">
                <a:latin typeface="Arial" panose="020B0604020202020204" pitchFamily="34" charset="0"/>
              </a:rPr>
              <a:t> – An employee whose job requires the operation or use of machines or equipment on which servicing or maintenance is being performed under lockout or </a:t>
            </a:r>
            <a:r>
              <a:rPr lang="en-US" altLang="en-US" dirty="0" err="1" smtClean="0">
                <a:latin typeface="Arial" panose="020B0604020202020204" pitchFamily="34" charset="0"/>
              </a:rPr>
              <a:t>tagout</a:t>
            </a:r>
            <a:r>
              <a:rPr lang="en-US" altLang="en-US" dirty="0" smtClean="0">
                <a:latin typeface="Arial" panose="020B0604020202020204" pitchFamily="34" charset="0"/>
              </a:rPr>
              <a:t>, or whose job requires work in an area where such activities are being performed.</a:t>
            </a:r>
          </a:p>
          <a:p>
            <a:pPr>
              <a:defRPr/>
            </a:pPr>
            <a:endParaRPr lang="en-US" altLang="en-US" sz="800" dirty="0">
              <a:latin typeface="Arial" panose="020B0604020202020204" pitchFamily="34" charset="0"/>
            </a:endParaRPr>
          </a:p>
          <a:p>
            <a:pPr>
              <a:defRPr/>
            </a:pPr>
            <a:r>
              <a:rPr lang="en-US" altLang="en-US" b="1" dirty="0" smtClean="0">
                <a:latin typeface="Arial" panose="020B0604020202020204" pitchFamily="34" charset="0"/>
              </a:rPr>
              <a:t>Authorized Employee</a:t>
            </a:r>
            <a:r>
              <a:rPr lang="en-US" altLang="en-US" dirty="0" smtClean="0">
                <a:latin typeface="Arial" panose="020B0604020202020204" pitchFamily="34" charset="0"/>
              </a:rPr>
              <a:t>– A person who locks or tags out systems / equipment in order to perform servicing or maintenance on equipment / system. Each authorized employee should receive training in NAVSEA Standard Item 009-24</a:t>
            </a:r>
          </a:p>
          <a:p>
            <a:pPr>
              <a:defRPr/>
            </a:pPr>
            <a:r>
              <a:rPr lang="en-US" altLang="en-US" dirty="0" smtClean="0">
                <a:latin typeface="Arial" panose="020B0604020202020204" pitchFamily="34" charset="0"/>
              </a:rPr>
              <a:t>recognition of applicable hazardous energy sources, the type and magnitude of the energy available on-board, and the methods and means necessary for energy isolation and control. Each employee who is authorized to perform a </a:t>
            </a:r>
            <a:r>
              <a:rPr lang="en-US" altLang="en-US" dirty="0" err="1" smtClean="0">
                <a:latin typeface="Arial" panose="020B0604020202020204" pitchFamily="34" charset="0"/>
              </a:rPr>
              <a:t>tagout</a:t>
            </a:r>
            <a:r>
              <a:rPr lang="en-US" altLang="en-US" dirty="0" smtClean="0">
                <a:latin typeface="Arial" panose="020B0604020202020204" pitchFamily="34" charset="0"/>
              </a:rPr>
              <a:t> must be trained in accordance with the </a:t>
            </a:r>
            <a:r>
              <a:rPr lang="en-US" altLang="en-US" dirty="0" err="1" smtClean="0">
                <a:latin typeface="Arial" panose="020B0604020202020204" pitchFamily="34" charset="0"/>
              </a:rPr>
              <a:t>Tagout</a:t>
            </a:r>
            <a:r>
              <a:rPr lang="en-US" altLang="en-US" dirty="0" smtClean="0">
                <a:latin typeface="Arial" panose="020B0604020202020204" pitchFamily="34" charset="0"/>
              </a:rPr>
              <a:t> Users Manual S0400-AD-URM-101/TUM.</a:t>
            </a:r>
            <a:endParaRPr lang="en-US" altLang="en-US" sz="800" dirty="0">
              <a:latin typeface="Arial" panose="020B0604020202020204" pitchFamily="34" charset="0"/>
            </a:endParaRPr>
          </a:p>
          <a:p>
            <a:pPr>
              <a:defRPr/>
            </a:pPr>
            <a:r>
              <a:rPr lang="en-US" b="1" dirty="0" smtClean="0"/>
              <a:t>Lockout</a:t>
            </a:r>
            <a:r>
              <a:rPr lang="en-US" dirty="0" smtClean="0"/>
              <a:t> – The placement of a lockout device or an energy isolation device.</a:t>
            </a:r>
          </a:p>
          <a:p>
            <a:pPr>
              <a:defRPr/>
            </a:pPr>
            <a:endParaRPr lang="en-US" sz="800" dirty="0"/>
          </a:p>
          <a:p>
            <a:pPr>
              <a:spcAft>
                <a:spcPct val="50000"/>
              </a:spcAft>
              <a:defRPr/>
            </a:pPr>
            <a:r>
              <a:rPr lang="en-US" b="1" dirty="0"/>
              <a:t>“Red-Tagged”</a:t>
            </a:r>
            <a:r>
              <a:rPr lang="en-US" dirty="0"/>
              <a:t> – On military vessels red tags are used and when a system is tagged out it is often referred to as “red-tagged”.  </a:t>
            </a:r>
            <a:endParaRPr lang="en-US" dirty="0">
              <a:effectLst>
                <a:outerShdw blurRad="38100" dist="38100" dir="2700000" algn="tl">
                  <a:srgbClr val="C0C0C0"/>
                </a:outerShdw>
              </a:effectLst>
            </a:endParaRPr>
          </a:p>
          <a:p>
            <a:pPr algn="just">
              <a:buFont typeface="Wingdings" pitchFamily="2" charset="2"/>
              <a:buNone/>
              <a:defRPr/>
            </a:pPr>
            <a:r>
              <a:rPr lang="en-US" b="1" dirty="0"/>
              <a:t>Work Authorization Form (WAF) </a:t>
            </a:r>
            <a:r>
              <a:rPr lang="en-US" dirty="0"/>
              <a:t>– A form submitted by a subcontractor to the Navy requesting that a specific type of work be done on a vessel.</a:t>
            </a:r>
          </a:p>
          <a:p>
            <a:pPr>
              <a:defRPr/>
            </a:pPr>
            <a:endParaRPr lang="en-US" dirty="0" smtClean="0"/>
          </a:p>
          <a:p>
            <a:pPr>
              <a:defRPr/>
            </a:pPr>
            <a:endParaRPr lang="en-US" altLang="en-US" sz="800" dirty="0">
              <a:latin typeface="Arial" panose="020B0604020202020204" pitchFamily="34" charset="0"/>
            </a:endParaRPr>
          </a:p>
          <a:p>
            <a:pPr>
              <a:defRPr/>
            </a:pPr>
            <a:endParaRPr lang="en-US" altLang="en-US" sz="800" dirty="0">
              <a:latin typeface="Arial" panose="020B0604020202020204" pitchFamily="34" charset="0"/>
            </a:endParaRPr>
          </a:p>
          <a:p>
            <a:pPr>
              <a:defRPr/>
            </a:pPr>
            <a:endParaRPr lang="en-US" altLang="en-US" sz="800" dirty="0">
              <a:latin typeface="Arial" panose="020B0604020202020204" pitchFamily="34" charset="0"/>
            </a:endParaRPr>
          </a:p>
          <a:p>
            <a:pPr>
              <a:defRPr/>
            </a:pP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900151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809B01A8-A674-48D4-906B-6E41B914EB91}" type="slidenum">
              <a:rPr lang="en-US" altLang="en-US"/>
              <a:pPr>
                <a:spcBef>
                  <a:spcPct val="0"/>
                </a:spcBef>
              </a:pPr>
              <a:t>11</a:t>
            </a:fld>
            <a:endParaRPr lang="en-US" altLang="en-US"/>
          </a:p>
        </p:txBody>
      </p:sp>
      <p:sp>
        <p:nvSpPr>
          <p:cNvPr id="333827" name="Rectangle 2"/>
          <p:cNvSpPr>
            <a:spLocks noGrp="1" noRot="1" noChangeAspect="1" noChangeArrowheads="1" noTextEdit="1"/>
          </p:cNvSpPr>
          <p:nvPr>
            <p:ph type="sldImg"/>
          </p:nvPr>
        </p:nvSpPr>
        <p:spPr>
          <a:xfrm>
            <a:off x="1254125" y="746125"/>
            <a:ext cx="4568825" cy="3427413"/>
          </a:xfrm>
          <a:ln/>
        </p:spPr>
      </p:sp>
      <p:sp>
        <p:nvSpPr>
          <p:cNvPr id="333828" name="Rectangle 3"/>
          <p:cNvSpPr>
            <a:spLocks noGrp="1" noChangeArrowheads="1"/>
          </p:cNvSpPr>
          <p:nvPr>
            <p:ph type="body" idx="1"/>
          </p:nvPr>
        </p:nvSpPr>
        <p:spPr>
          <a:xfrm>
            <a:off x="942976" y="4448175"/>
            <a:ext cx="5268913" cy="3817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smtClean="0">
                <a:latin typeface="Arial" pitchFamily="34" charset="0"/>
              </a:rPr>
              <a:t>Overcurrent Devices</a:t>
            </a:r>
          </a:p>
          <a:p>
            <a:endParaRPr lang="en-US" altLang="en-US" sz="1400" b="1">
              <a:latin typeface="Arial" pitchFamily="34" charset="0"/>
            </a:endParaRPr>
          </a:p>
          <a:p>
            <a:r>
              <a:rPr lang="en-US" altLang="en-US" smtClean="0">
                <a:latin typeface="Arial" pitchFamily="34" charset="0"/>
              </a:rPr>
              <a:t>The basic idea of an overcurrent device is to make a </a:t>
            </a:r>
            <a:r>
              <a:rPr lang="en-US" altLang="en-US" b="1" smtClean="0">
                <a:latin typeface="Arial" pitchFamily="34" charset="0"/>
              </a:rPr>
              <a:t>weak</a:t>
            </a:r>
            <a:r>
              <a:rPr lang="en-US" altLang="en-US" smtClean="0">
                <a:latin typeface="Arial" pitchFamily="34" charset="0"/>
              </a:rPr>
              <a:t> link in the circuit.  In the case of a fuse, the fuse is destroyed before another part of the system is destroyed.  In the case of a circuit breaker, a set of contacts opens the circuit.  Unlike a fuse, a circuit breaker can be re-used by re-closing the contacts.  Fuses and circuit breakers are designed to protect equipment and facilities, and in so doing, they also provide considerable protection against shock in most situations.  </a:t>
            </a:r>
          </a:p>
          <a:p>
            <a:endParaRPr lang="en-US" altLang="en-US" smtClean="0">
              <a:latin typeface="Arial" pitchFamily="34" charset="0"/>
            </a:endParaRPr>
          </a:p>
          <a:p>
            <a:r>
              <a:rPr lang="en-US" altLang="en-US" smtClean="0">
                <a:latin typeface="Arial" pitchFamily="34" charset="0"/>
              </a:rPr>
              <a:t>However, the only electrical protective device whose sole purpose is to protect people is the ground-fault circuit-interrupter (GFCI) which is not an overcurrent device. A </a:t>
            </a:r>
            <a:r>
              <a:rPr lang="en-US" altLang="en-US" b="1" smtClean="0">
                <a:latin typeface="Arial" pitchFamily="34" charset="0"/>
              </a:rPr>
              <a:t>ground-fault circuit interrupter</a:t>
            </a:r>
            <a:r>
              <a:rPr lang="en-US" altLang="en-US" smtClean="0">
                <a:latin typeface="Arial" pitchFamily="34" charset="0"/>
              </a:rPr>
              <a:t> (</a:t>
            </a:r>
            <a:r>
              <a:rPr lang="en-US" altLang="en-US" b="1" smtClean="0">
                <a:latin typeface="Arial" pitchFamily="34" charset="0"/>
              </a:rPr>
              <a:t>GFCI</a:t>
            </a:r>
            <a:r>
              <a:rPr lang="en-US" altLang="en-US" smtClean="0">
                <a:latin typeface="Arial" pitchFamily="34" charset="0"/>
              </a:rPr>
              <a:t>) uses a current transformer (CT) (or similar </a:t>
            </a:r>
            <a:r>
              <a:rPr lang="en-US" altLang="en-US" b="1" smtClean="0">
                <a:latin typeface="Arial" pitchFamily="34" charset="0"/>
              </a:rPr>
              <a:t>device</a:t>
            </a:r>
            <a:r>
              <a:rPr lang="en-US" altLang="en-US" smtClean="0">
                <a:latin typeface="Arial" pitchFamily="34" charset="0"/>
              </a:rPr>
              <a:t>), to detect slight current imbalances between the ungrounded (hot) and grounded (neutral) conductors that pass through it.</a:t>
            </a:r>
          </a:p>
          <a:p>
            <a:endParaRPr lang="en-US" altLang="en-US" smtClean="0">
              <a:latin typeface="Arial" pitchFamily="34" charset="0"/>
            </a:endParaRPr>
          </a:p>
        </p:txBody>
      </p:sp>
    </p:spTree>
    <p:extLst>
      <p:ext uri="{BB962C8B-B14F-4D97-AF65-F5344CB8AC3E}">
        <p14:creationId xmlns:p14="http://schemas.microsoft.com/office/powerpoint/2010/main" val="2539864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FC4DE0EC-EDB3-4890-9555-4157AFD41C57}" type="slidenum">
              <a:rPr lang="en-US" altLang="en-US"/>
              <a:pPr>
                <a:spcBef>
                  <a:spcPct val="0"/>
                </a:spcBef>
              </a:pPr>
              <a:t>12</a:t>
            </a:fld>
            <a:endParaRPr lang="en-US" altLang="en-US"/>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xfrm>
            <a:off x="706438" y="4449763"/>
            <a:ext cx="5664200" cy="4373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itchFamily="34" charset="0"/>
              </a:rPr>
              <a:t>Key Word:  De-Energize! </a:t>
            </a:r>
            <a:r>
              <a:rPr lang="en-US" altLang="en-US" smtClean="0">
                <a:latin typeface="Arial" pitchFamily="34" charset="0"/>
              </a:rPr>
              <a:t>(1915.181)</a:t>
            </a:r>
          </a:p>
          <a:p>
            <a:endParaRPr lang="en-US" altLang="en-US" sz="800">
              <a:latin typeface="Arial" pitchFamily="34" charset="0"/>
            </a:endParaRPr>
          </a:p>
          <a:p>
            <a:r>
              <a:rPr lang="en-US" altLang="en-US" smtClean="0">
                <a:latin typeface="Arial" pitchFamily="34" charset="0"/>
              </a:rPr>
              <a:t>Before work is performed on circuits, except those being tested or adjusted, circuits must be de-energized and checked at the point where work will be performed to ensure the circuits are actually de-energized. </a:t>
            </a:r>
          </a:p>
          <a:p>
            <a:r>
              <a:rPr lang="en-US" altLang="en-US" smtClean="0">
                <a:latin typeface="Arial" pitchFamily="34" charset="0"/>
              </a:rPr>
              <a:t>ALWAYS CHECK AND CHECK AGAIN TO BE SURE!</a:t>
            </a:r>
          </a:p>
          <a:p>
            <a:r>
              <a:rPr lang="en-US" altLang="en-US" smtClean="0">
                <a:latin typeface="Arial" pitchFamily="34" charset="0"/>
              </a:rPr>
              <a:t> </a:t>
            </a:r>
          </a:p>
          <a:p>
            <a:r>
              <a:rPr lang="en-US" altLang="en-US" smtClean="0">
                <a:latin typeface="Arial" pitchFamily="34" charset="0"/>
              </a:rPr>
              <a:t>When testing or adjusting energized circuits, a rubber or other suitable insulated deck mat must be used. </a:t>
            </a:r>
          </a:p>
          <a:p>
            <a:endParaRPr lang="en-US" altLang="en-US" sz="800">
              <a:latin typeface="Arial" pitchFamily="34" charset="0"/>
            </a:endParaRPr>
          </a:p>
          <a:p>
            <a:r>
              <a:rPr lang="en-US" altLang="en-US" smtClean="0">
                <a:latin typeface="Arial" pitchFamily="34" charset="0"/>
              </a:rPr>
              <a:t>De-energizing the circuit must be appropriately completed by opening the circuit breaker, opening the switch, or removing the fuse. </a:t>
            </a:r>
          </a:p>
          <a:p>
            <a:endParaRPr lang="en-US" altLang="en-US" sz="800">
              <a:latin typeface="Arial" pitchFamily="34" charset="0"/>
            </a:endParaRPr>
          </a:p>
          <a:p>
            <a:r>
              <a:rPr lang="en-US" altLang="en-US" smtClean="0">
                <a:latin typeface="Arial" pitchFamily="34" charset="0"/>
              </a:rPr>
              <a:t>The circuit breaker, switch, or fuse location must be locked and/or tagged to indicate work is occurring on the circuit. Such tags must not be removed nor the circuit energized until the work has been completed. </a:t>
            </a:r>
          </a:p>
          <a:p>
            <a:endParaRPr lang="en-US" altLang="en-US" sz="800">
              <a:latin typeface="Arial" pitchFamily="34" charset="0"/>
            </a:endParaRPr>
          </a:p>
          <a:p>
            <a:r>
              <a:rPr lang="en-US" altLang="en-US" smtClean="0">
                <a:latin typeface="Arial" pitchFamily="34" charset="0"/>
              </a:rPr>
              <a:t>When work is performed immediately adjacent to exposed energized parts, these parts must be covered (for example, insulated) or other equally safe means provided. </a:t>
            </a:r>
          </a:p>
          <a:p>
            <a:endParaRPr lang="en-US" altLang="en-US" smtClean="0">
              <a:latin typeface="Arial" pitchFamily="34" charset="0"/>
            </a:endParaRPr>
          </a:p>
          <a:p>
            <a:endParaRPr lang="en-US" altLang="en-US" smtClean="0">
              <a:latin typeface="Arial" pitchFamily="34" charset="0"/>
            </a:endParaRPr>
          </a:p>
        </p:txBody>
      </p:sp>
    </p:spTree>
    <p:extLst>
      <p:ext uri="{BB962C8B-B14F-4D97-AF65-F5344CB8AC3E}">
        <p14:creationId xmlns:p14="http://schemas.microsoft.com/office/powerpoint/2010/main" val="552475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4A2E9642-9045-4860-9B42-BA41A06DD9E2}" type="slidenum">
              <a:rPr lang="en-US" altLang="en-US"/>
              <a:pPr>
                <a:spcBef>
                  <a:spcPct val="0"/>
                </a:spcBef>
              </a:pPr>
              <a:t>13</a:t>
            </a:fld>
            <a:endParaRPr lang="en-US" altLang="en-US"/>
          </a:p>
        </p:txBody>
      </p:sp>
      <p:sp>
        <p:nvSpPr>
          <p:cNvPr id="335875" name="Rectangle 7"/>
          <p:cNvSpPr txBox="1">
            <a:spLocks noGrp="1" noChangeArrowheads="1"/>
          </p:cNvSpPr>
          <p:nvPr/>
        </p:nvSpPr>
        <p:spPr bwMode="auto">
          <a:xfrm>
            <a:off x="4010026"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62" tIns="46980" rIns="93962" bIns="46980" anchor="b"/>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6D7F2B94-3EB3-4AE3-84F6-8E59EBB0A837}" type="slidenum">
              <a:rPr lang="en-US" altLang="en-US"/>
              <a:pPr algn="r" eaLnBrk="1" hangingPunct="1">
                <a:spcBef>
                  <a:spcPct val="0"/>
                </a:spcBef>
              </a:pPr>
              <a:t>13</a:t>
            </a:fld>
            <a:endParaRPr lang="en-US" altLang="en-US"/>
          </a:p>
        </p:txBody>
      </p:sp>
      <p:sp>
        <p:nvSpPr>
          <p:cNvPr id="335876" name="Rectangle 2"/>
          <p:cNvSpPr>
            <a:spLocks noGrp="1" noRot="1" noChangeAspect="1" noChangeArrowheads="1" noTextEdit="1"/>
          </p:cNvSpPr>
          <p:nvPr>
            <p:ph type="sldImg"/>
          </p:nvPr>
        </p:nvSpPr>
        <p:spPr>
          <a:ln/>
        </p:spPr>
      </p:sp>
      <p:sp>
        <p:nvSpPr>
          <p:cNvPr id="3358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itchFamily="34" charset="0"/>
              </a:rPr>
              <a:t>For each statement below circle T for True or F for False.</a:t>
            </a:r>
          </a:p>
        </p:txBody>
      </p:sp>
      <p:graphicFrame>
        <p:nvGraphicFramePr>
          <p:cNvPr id="386053" name="Group 5"/>
          <p:cNvGraphicFramePr>
            <a:graphicFrameLocks noGrp="1"/>
          </p:cNvGraphicFramePr>
          <p:nvPr/>
        </p:nvGraphicFramePr>
        <p:xfrm>
          <a:off x="706439" y="4997451"/>
          <a:ext cx="5584825" cy="3248025"/>
        </p:xfrm>
        <a:graphic>
          <a:graphicData uri="http://schemas.openxmlformats.org/drawingml/2006/table">
            <a:tbl>
              <a:tblPr/>
              <a:tblGrid>
                <a:gridCol w="314639"/>
                <a:gridCol w="314639"/>
                <a:gridCol w="4955547"/>
              </a:tblGrid>
              <a:tr h="6424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18" marB="468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18" marB="468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One person every week dies from electrocution.</a:t>
                      </a:r>
                    </a:p>
                  </a:txBody>
                  <a:tcPr marL="94392" marR="94392" marT="46818" marB="468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26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18" marB="468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18" marB="468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We get shocked when we come into contact with an electrical energy source</a:t>
                      </a:r>
                    </a:p>
                  </a:txBody>
                  <a:tcPr marL="94392" marR="94392" marT="46818" marB="468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26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18" marB="468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18" marB="468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To work on an electrical system on-board a ship there must be a lock and a tag</a:t>
                      </a:r>
                    </a:p>
                  </a:txBody>
                  <a:tcPr marL="94392" marR="94392" marT="46818" marB="468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26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18" marB="468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18" marB="468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An “Affected Person” and an “Authorized Person” are essentially the same thing</a:t>
                      </a:r>
                    </a:p>
                  </a:txBody>
                  <a:tcPr marL="94392" marR="94392" marT="46818" marB="468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5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18" marB="468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18" marB="468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A GFCI is an overcurrent device</a:t>
                      </a:r>
                    </a:p>
                  </a:txBody>
                  <a:tcPr marL="94392" marR="94392" marT="46818" marB="468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031368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ln/>
        </p:spPr>
      </p:sp>
      <p:sp>
        <p:nvSpPr>
          <p:cNvPr id="336899" name="Notes Placeholder 2"/>
          <p:cNvSpPr>
            <a:spLocks noGrp="1"/>
          </p:cNvSpPr>
          <p:nvPr>
            <p:ph type="body" idx="1"/>
          </p:nvPr>
        </p:nvSpPr>
        <p:spPr>
          <a:xfrm>
            <a:off x="706438" y="4449764"/>
            <a:ext cx="5724525"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itchFamily="34" charset="0"/>
              </a:rPr>
              <a:t>Your Companies System</a:t>
            </a:r>
          </a:p>
          <a:p>
            <a:r>
              <a:rPr lang="en-US" dirty="0" smtClean="0"/>
              <a:t>The</a:t>
            </a:r>
            <a:r>
              <a:rPr lang="en-US" dirty="0"/>
              <a:t> </a:t>
            </a:r>
            <a:r>
              <a:rPr lang="en-US" b="1" dirty="0"/>
              <a:t>Lockout</a:t>
            </a:r>
            <a:r>
              <a:rPr lang="en-US" dirty="0"/>
              <a:t>/</a:t>
            </a:r>
            <a:r>
              <a:rPr lang="en-US" b="1" dirty="0"/>
              <a:t>Tagout Plus</a:t>
            </a:r>
            <a:r>
              <a:rPr lang="en-US" dirty="0"/>
              <a:t> standard specifies that employers must: </a:t>
            </a:r>
            <a:r>
              <a:rPr lang="en-US" dirty="0" smtClean="0"/>
              <a:t>establish </a:t>
            </a:r>
            <a:r>
              <a:rPr lang="en-US" dirty="0"/>
              <a:t>an energy-control </a:t>
            </a:r>
            <a:r>
              <a:rPr lang="en-US" b="1" dirty="0"/>
              <a:t>program</a:t>
            </a:r>
            <a:r>
              <a:rPr lang="en-US" dirty="0"/>
              <a:t> to ensure that only trained and authorized employees isolate machines from their energy sources and render them inoperative before performing service or maintenance</a:t>
            </a:r>
            <a:r>
              <a:rPr lang="en-US" dirty="0" smtClean="0"/>
              <a:t>.  </a:t>
            </a:r>
          </a:p>
          <a:p>
            <a:r>
              <a:rPr lang="en-US" b="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General </a:t>
            </a:r>
            <a:r>
              <a:rPr lang="en-US" b="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training content</a:t>
            </a:r>
            <a:r>
              <a:rPr lang="en-US"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The employer shall train each employee who is, or may be, in an area where lockout/tags-plus systems are being used so they know:</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1915.89(o)(2)(</a:t>
            </a:r>
            <a:r>
              <a:rPr lang="en-US" dirty="0" err="1">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i</a:t>
            </a:r>
            <a:r>
              <a:rPr lang="en-US"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The purpose and function of the employer's lockout/tags-plus program and procedures;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1915.89(o)(2)(ii)</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The unique identity of the locks and tags to be used in the lockout/tags-plus system, as well as the standardized color, shape or size of these devices;</a:t>
            </a:r>
          </a:p>
          <a:p>
            <a:r>
              <a:rPr lang="en-US" dirty="0">
                <a:solidFill>
                  <a:schemeClr val="dk1"/>
                </a:solidFill>
              </a:rPr>
              <a:t>1915.89(o)(2)(iii)</a:t>
            </a:r>
          </a:p>
          <a:p>
            <a:r>
              <a:rPr lang="en-US" dirty="0">
                <a:solidFill>
                  <a:schemeClr val="dk1"/>
                </a:solidFill>
              </a:rPr>
              <a:t>The basic components of the tags-plus system: an energy-isolating device with a tag affixed to it and an additional safety measure</a:t>
            </a:r>
            <a:r>
              <a:rPr lang="en-US" dirty="0" smtClean="0">
                <a:solidFill>
                  <a:schemeClr val="dk1"/>
                </a:solidFill>
              </a:rPr>
              <a:t>;</a:t>
            </a:r>
          </a:p>
          <a:p>
            <a:r>
              <a:rPr lang="en-US" dirty="0">
                <a:solidFill>
                  <a:srgbClr val="333333"/>
                </a:solidFill>
                <a:latin typeface="Helvetica Neue"/>
              </a:rPr>
              <a:t>1915.89(o)(3)(</a:t>
            </a:r>
            <a:r>
              <a:rPr lang="en-US" dirty="0" err="1">
                <a:solidFill>
                  <a:srgbClr val="333333"/>
                </a:solidFill>
                <a:latin typeface="Helvetica Neue"/>
              </a:rPr>
              <a:t>i</a:t>
            </a:r>
            <a:r>
              <a:rPr lang="en-US" dirty="0">
                <a:solidFill>
                  <a:srgbClr val="333333"/>
                </a:solidFill>
                <a:latin typeface="Helvetica Neue"/>
              </a:rPr>
              <a:t>)The use of the employer's lockout/tags-plus program and procedures;</a:t>
            </a:r>
          </a:p>
          <a:p>
            <a:endParaRPr lang="en-US" dirty="0">
              <a:solidFill>
                <a:schemeClr val="dk1"/>
              </a:solidFill>
            </a:endParaRPr>
          </a:p>
        </p:txBody>
      </p:sp>
      <p:sp>
        <p:nvSpPr>
          <p:cNvPr id="336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637CF1D1-F8E6-433C-BD38-C76CA9F377F2}" type="slidenum">
              <a:rPr lang="en-US" altLang="en-US"/>
              <a:pPr>
                <a:spcBef>
                  <a:spcPct val="0"/>
                </a:spcBef>
              </a:pPr>
              <a:t>14</a:t>
            </a:fld>
            <a:endParaRPr lang="en-US" altLang="en-US"/>
          </a:p>
        </p:txBody>
      </p:sp>
    </p:spTree>
    <p:extLst>
      <p:ext uri="{BB962C8B-B14F-4D97-AF65-F5344CB8AC3E}">
        <p14:creationId xmlns:p14="http://schemas.microsoft.com/office/powerpoint/2010/main" val="3690522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ln/>
        </p:spPr>
      </p:sp>
      <p:sp>
        <p:nvSpPr>
          <p:cNvPr id="336899" name="Notes Placeholder 2"/>
          <p:cNvSpPr>
            <a:spLocks noGrp="1"/>
          </p:cNvSpPr>
          <p:nvPr>
            <p:ph type="body" idx="1"/>
          </p:nvPr>
        </p:nvSpPr>
        <p:spPr>
          <a:xfrm>
            <a:off x="706438" y="4449764"/>
            <a:ext cx="5724525"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4135" indent="-284135">
              <a:buFontTx/>
              <a:buChar char="•"/>
            </a:pPr>
            <a:r>
              <a:rPr lang="en-US" altLang="en-US" b="1" smtClean="0">
                <a:latin typeface="Arial" pitchFamily="34" charset="0"/>
              </a:rPr>
              <a:t>Lockout Tagout Piers / Facilities</a:t>
            </a:r>
          </a:p>
          <a:p>
            <a:pPr marL="284135" indent="-284135">
              <a:buFontTx/>
              <a:buChar char="•"/>
            </a:pPr>
            <a:endParaRPr lang="en-US" altLang="en-US" sz="800">
              <a:latin typeface="Arial" pitchFamily="34" charset="0"/>
            </a:endParaRPr>
          </a:p>
          <a:p>
            <a:pPr marL="284135" indent="-284135">
              <a:buFontTx/>
              <a:buChar char="•"/>
            </a:pPr>
            <a:r>
              <a:rPr lang="en-US" altLang="en-US" smtClean="0">
                <a:latin typeface="Arial" pitchFamily="34" charset="0"/>
              </a:rPr>
              <a:t>There are many different ways to lock out a piece of equipment. Commonly, the main disconnect switch has one opening where a lock can be placed.</a:t>
            </a:r>
          </a:p>
          <a:p>
            <a:pPr marL="284135" indent="-284135">
              <a:buFontTx/>
              <a:buChar char="•"/>
            </a:pPr>
            <a:endParaRPr lang="en-US" altLang="en-US" sz="800">
              <a:latin typeface="Arial" pitchFamily="34" charset="0"/>
            </a:endParaRPr>
          </a:p>
          <a:p>
            <a:pPr marL="284135" indent="-284135">
              <a:buFontTx/>
              <a:buChar char="•"/>
            </a:pPr>
            <a:r>
              <a:rPr lang="en-US" altLang="en-US" smtClean="0">
                <a:latin typeface="Arial" pitchFamily="34" charset="0"/>
              </a:rPr>
              <a:t>When more than one employee works on any equipment, a lockout adapter designed for the installation of several locks must be used, enabling all workers to lock out the machine with their individual locks.</a:t>
            </a:r>
          </a:p>
          <a:p>
            <a:pPr marL="284135" indent="-284135">
              <a:buFontTx/>
              <a:buChar char="•"/>
            </a:pPr>
            <a:endParaRPr lang="en-US" altLang="en-US" sz="800">
              <a:latin typeface="Arial" pitchFamily="34" charset="0"/>
            </a:endParaRPr>
          </a:p>
          <a:p>
            <a:pPr marL="284135" indent="-284135">
              <a:buFontTx/>
              <a:buChar char="•"/>
            </a:pPr>
            <a:r>
              <a:rPr lang="en-US" altLang="en-US" smtClean="0">
                <a:latin typeface="Arial" pitchFamily="34" charset="0"/>
              </a:rPr>
              <a:t>If switches are in a metal box, the box must be locked out.</a:t>
            </a:r>
          </a:p>
          <a:p>
            <a:pPr marL="284135" indent="-284135">
              <a:buFontTx/>
              <a:buChar char="•"/>
            </a:pPr>
            <a:endParaRPr lang="en-US" altLang="en-US" sz="800">
              <a:latin typeface="Arial" pitchFamily="34" charset="0"/>
            </a:endParaRPr>
          </a:p>
          <a:p>
            <a:pPr marL="284135" indent="-284135">
              <a:buFontTx/>
              <a:buChar char="•"/>
            </a:pPr>
            <a:r>
              <a:rPr lang="en-US" altLang="en-US" smtClean="0">
                <a:latin typeface="Arial" pitchFamily="34" charset="0"/>
              </a:rPr>
              <a:t>If a fuse was removed in order to de-energize the equipment, the fuse box must be locked.</a:t>
            </a:r>
          </a:p>
          <a:p>
            <a:pPr marL="284135" indent="-284135">
              <a:buFontTx/>
              <a:buChar char="•"/>
            </a:pPr>
            <a:endParaRPr lang="en-US" altLang="en-US" sz="800">
              <a:latin typeface="Arial" pitchFamily="34" charset="0"/>
            </a:endParaRPr>
          </a:p>
          <a:p>
            <a:pPr marL="284135" indent="-284135">
              <a:buFontTx/>
              <a:buChar char="•"/>
            </a:pPr>
            <a:r>
              <a:rPr lang="en-US" altLang="en-US" smtClean="0">
                <a:latin typeface="Arial" pitchFamily="34" charset="0"/>
              </a:rPr>
              <a:t>If the controls are in a metal covered box, a hasp may be welded or riveted to the door, along with a lock staple. Fuse boxes can also be locked in this way.</a:t>
            </a:r>
          </a:p>
          <a:p>
            <a:pPr marL="284135" indent="-284135">
              <a:buFontTx/>
              <a:buChar char="•"/>
            </a:pPr>
            <a:endParaRPr lang="en-US" altLang="en-US" sz="800">
              <a:latin typeface="Arial" pitchFamily="34" charset="0"/>
            </a:endParaRPr>
          </a:p>
          <a:p>
            <a:pPr marL="284135" indent="-284135">
              <a:buFontTx/>
              <a:buChar char="•"/>
            </a:pPr>
            <a:r>
              <a:rPr lang="en-US" altLang="en-US" smtClean="0">
                <a:latin typeface="Arial" pitchFamily="34" charset="0"/>
              </a:rPr>
              <a:t>Machines activated by compressed air or steam will have valves that control movement. These valves must be locked out and bled down to release any back pressure.</a:t>
            </a:r>
          </a:p>
        </p:txBody>
      </p:sp>
      <p:sp>
        <p:nvSpPr>
          <p:cNvPr id="336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637CF1D1-F8E6-433C-BD38-C76CA9F377F2}" type="slidenum">
              <a:rPr lang="en-US" altLang="en-US"/>
              <a:pPr>
                <a:spcBef>
                  <a:spcPct val="0"/>
                </a:spcBef>
              </a:pPr>
              <a:t>15</a:t>
            </a:fld>
            <a:endParaRPr lang="en-US" altLang="en-US"/>
          </a:p>
        </p:txBody>
      </p:sp>
    </p:spTree>
    <p:extLst>
      <p:ext uri="{BB962C8B-B14F-4D97-AF65-F5344CB8AC3E}">
        <p14:creationId xmlns:p14="http://schemas.microsoft.com/office/powerpoint/2010/main" val="1971318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E1046993-047E-443F-925F-B24E308D1153}" type="slidenum">
              <a:rPr lang="en-US" altLang="en-US"/>
              <a:pPr>
                <a:spcBef>
                  <a:spcPct val="0"/>
                </a:spcBef>
              </a:pPr>
              <a:t>16</a:t>
            </a:fld>
            <a:endParaRPr lang="en-US" altLang="en-US"/>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xfrm>
            <a:off x="706438" y="4449763"/>
            <a:ext cx="5664200" cy="4373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itchFamily="34" charset="0"/>
              </a:rPr>
              <a:t>Tagging Out a Navy Vessel</a:t>
            </a:r>
          </a:p>
          <a:p>
            <a:endParaRPr lang="en-US" altLang="en-US" dirty="0" smtClean="0">
              <a:latin typeface="Arial" pitchFamily="34" charset="0"/>
            </a:endParaRPr>
          </a:p>
          <a:p>
            <a:r>
              <a:rPr lang="en-US" altLang="en-US" dirty="0" smtClean="0">
                <a:latin typeface="Arial" pitchFamily="34" charset="0"/>
              </a:rPr>
              <a:t>When tagging out on a Navy Ship there are additional and specific requirements.  The following training content is subject to change as shipyard rules and governmental regulations change. You should follow your company’s procedures, rules and regulations. You should also study applicable OSHA (Federal and California) and NAVSEA standards and best practices before beginning work.</a:t>
            </a:r>
          </a:p>
          <a:p>
            <a:endParaRPr lang="en-US" altLang="en-US" dirty="0" smtClean="0">
              <a:latin typeface="Arial" pitchFamily="34" charset="0"/>
            </a:endParaRPr>
          </a:p>
          <a:p>
            <a:r>
              <a:rPr lang="en-US" altLang="en-US" dirty="0" smtClean="0">
                <a:latin typeface="Arial" pitchFamily="34" charset="0"/>
              </a:rPr>
              <a:t>This is an incorrect method for applying a danger tag to fuses removed from a panel.  It is not obvious from which component fuses have been removed.</a:t>
            </a:r>
          </a:p>
          <a:p>
            <a:endParaRPr lang="en-US" altLang="en-US" dirty="0">
              <a:latin typeface="Arial" pitchFamily="34" charset="0"/>
            </a:endParaRPr>
          </a:p>
          <a:p>
            <a:r>
              <a:rPr lang="en-US" b="1" dirty="0"/>
              <a:t>Note to paragraph (c)(4) of this section:</a:t>
            </a:r>
            <a:r>
              <a:rPr lang="en-US" dirty="0"/>
              <a:t> When the Navy ship's force maintains control of the machinery, equipment, or systems on a vessel and has implemented such additional measures it determines are necessary, the provisions of paragraph (c)(4)(ii) of this section shall not apply, provided that the employer complies with the verification procedures in paragraph (g) of this section.</a:t>
            </a:r>
            <a:endParaRPr lang="en-US" altLang="en-US" dirty="0" smtClean="0">
              <a:latin typeface="Arial" pitchFamily="34" charset="0"/>
            </a:endParaRPr>
          </a:p>
          <a:p>
            <a:r>
              <a:rPr lang="en-US" altLang="en-US" dirty="0" smtClean="0">
                <a:latin typeface="Arial" pitchFamily="34" charset="0"/>
              </a:rPr>
              <a:t>.</a:t>
            </a:r>
          </a:p>
        </p:txBody>
      </p:sp>
    </p:spTree>
    <p:extLst>
      <p:ext uri="{BB962C8B-B14F-4D97-AF65-F5344CB8AC3E}">
        <p14:creationId xmlns:p14="http://schemas.microsoft.com/office/powerpoint/2010/main" val="3187250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948F44E8-C7E0-4563-95D1-34E51EA2FFC1}" type="slidenum">
              <a:rPr lang="en-US" altLang="en-US"/>
              <a:pPr>
                <a:spcBef>
                  <a:spcPct val="0"/>
                </a:spcBef>
              </a:pPr>
              <a:t>17</a:t>
            </a:fld>
            <a:endParaRPr lang="en-US" altLang="en-US"/>
          </a:p>
        </p:txBody>
      </p:sp>
      <p:sp>
        <p:nvSpPr>
          <p:cNvPr id="338947"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xfrm>
            <a:off x="706438" y="4449763"/>
            <a:ext cx="5664200" cy="43735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smtClean="0">
                <a:latin typeface="Arial" panose="020B0604020202020204" pitchFamily="34" charset="0"/>
              </a:rPr>
              <a:t>Proper Tag Attachment</a:t>
            </a:r>
          </a:p>
          <a:p>
            <a:pPr>
              <a:defRPr/>
            </a:pPr>
            <a:endParaRPr lang="en-US" altLang="en-US" dirty="0" smtClean="0">
              <a:latin typeface="Arial" panose="020B0604020202020204" pitchFamily="34" charset="0"/>
            </a:endParaRPr>
          </a:p>
          <a:p>
            <a:pPr marL="228577" indent="-228577">
              <a:buFontTx/>
              <a:buAutoNum type="arabicPeriod"/>
              <a:defRPr/>
            </a:pPr>
            <a:r>
              <a:rPr lang="en-US" altLang="en-US" dirty="0" smtClean="0">
                <a:latin typeface="Arial" panose="020B0604020202020204" pitchFamily="34" charset="0"/>
              </a:rPr>
              <a:t>This is the correct way to post a tag on a breaker (large or small).  The tag is inserted through the hole on the breaker handle.</a:t>
            </a:r>
          </a:p>
          <a:p>
            <a:pPr marL="228577" indent="-228577">
              <a:buFontTx/>
              <a:buAutoNum type="arabicPeriod"/>
              <a:defRPr/>
            </a:pPr>
            <a:endParaRPr lang="en-US" altLang="en-US" dirty="0" smtClean="0">
              <a:latin typeface="Arial" panose="020B0604020202020204" pitchFamily="34" charset="0"/>
            </a:endParaRPr>
          </a:p>
          <a:p>
            <a:pPr marL="228577" indent="-228577">
              <a:buFontTx/>
              <a:buAutoNum type="arabicPeriod"/>
              <a:defRPr/>
            </a:pPr>
            <a:r>
              <a:rPr lang="en-US" altLang="en-US" dirty="0" smtClean="0">
                <a:latin typeface="Arial" panose="020B0604020202020204" pitchFamily="34" charset="0"/>
              </a:rPr>
              <a:t>This is the correct method for applying a danger tag to a valve.  Tags may be placed on the stem in cases where the hand wheel must be removed for maintenance</a:t>
            </a:r>
          </a:p>
          <a:p>
            <a:pPr marL="228577" indent="-228577">
              <a:buFontTx/>
              <a:buAutoNum type="arabicPeriod"/>
              <a:defRPr/>
            </a:pPr>
            <a:endParaRPr lang="en-US" altLang="en-US" dirty="0" smtClean="0">
              <a:latin typeface="Arial" panose="020B0604020202020204" pitchFamily="34" charset="0"/>
            </a:endParaRPr>
          </a:p>
          <a:p>
            <a:pPr marL="228577" indent="-228577">
              <a:buFontTx/>
              <a:buAutoNum type="arabicPeriod"/>
              <a:defRPr/>
            </a:pPr>
            <a:r>
              <a:rPr lang="en-US" altLang="en-US" dirty="0" smtClean="0">
                <a:latin typeface="Arial" panose="020B0604020202020204" pitchFamily="34" charset="0"/>
              </a:rPr>
              <a:t>This is the correct method for applying a danger tag to a recessed breaker.  The tag is attached to the breaker handle.</a:t>
            </a:r>
          </a:p>
          <a:p>
            <a:pPr marL="228577" indent="-228577">
              <a:buFontTx/>
              <a:buAutoNum type="arabicPeriod"/>
              <a:defRPr/>
            </a:pPr>
            <a:endParaRPr lang="en-US" altLang="en-US" dirty="0">
              <a:latin typeface="Arial" panose="020B0604020202020204" pitchFamily="34" charset="0"/>
            </a:endParaRPr>
          </a:p>
          <a:p>
            <a:pPr marL="228577" indent="-228577">
              <a:buFontTx/>
              <a:buAutoNum type="arabicPeriod"/>
              <a:defRPr/>
            </a:pPr>
            <a:r>
              <a:rPr lang="en-US" altLang="en-US" dirty="0" smtClean="0">
                <a:latin typeface="Arial" panose="020B0604020202020204" pitchFamily="34" charset="0"/>
              </a:rPr>
              <a:t>This is the correct method for attaching a danger tag to a power panel.  The tag is attached over the label plate in a manner that allows viewing of the plate beneath the tag.</a:t>
            </a:r>
          </a:p>
          <a:p>
            <a:pPr>
              <a:defRPr/>
            </a:pPr>
            <a:endParaRPr lang="en-US" altLang="en-US" dirty="0" smtClean="0">
              <a:latin typeface="Arial" panose="020B0604020202020204" pitchFamily="34" charset="0"/>
            </a:endParaRPr>
          </a:p>
          <a:p>
            <a:pPr>
              <a:defRPr/>
            </a:pPr>
            <a:endParaRPr lang="en-US" altLang="en-US" dirty="0" smtClean="0">
              <a:latin typeface="Arial" panose="020B0604020202020204" pitchFamily="34" charset="0"/>
            </a:endParaRPr>
          </a:p>
          <a:p>
            <a:pPr>
              <a:defRPr/>
            </a:pP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435941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F3350C34-432F-40F2-95C0-57E1A09E96A3}" type="slidenum">
              <a:rPr lang="en-US" altLang="en-US"/>
              <a:pPr>
                <a:spcBef>
                  <a:spcPct val="0"/>
                </a:spcBef>
              </a:pPr>
              <a:t>18</a:t>
            </a:fld>
            <a:endParaRPr lang="en-US" altLang="en-US"/>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xfrm>
            <a:off x="706438" y="4449764"/>
            <a:ext cx="5664200" cy="2978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itchFamily="34" charset="0"/>
              </a:rPr>
              <a:t>Which of the above is incorrect?</a:t>
            </a:r>
          </a:p>
          <a:p>
            <a:endParaRPr lang="en-US" altLang="en-US" smtClean="0">
              <a:latin typeface="Arial" pitchFamily="34" charset="0"/>
            </a:endParaRPr>
          </a:p>
          <a:p>
            <a:r>
              <a:rPr lang="en-US" altLang="en-US" smtClean="0">
                <a:latin typeface="Arial" pitchFamily="34" charset="0"/>
              </a:rPr>
              <a:t>Is a tag an Administrative Control or an Engineering Control?</a:t>
            </a:r>
          </a:p>
        </p:txBody>
      </p:sp>
    </p:spTree>
    <p:extLst>
      <p:ext uri="{BB962C8B-B14F-4D97-AF65-F5344CB8AC3E}">
        <p14:creationId xmlns:p14="http://schemas.microsoft.com/office/powerpoint/2010/main" val="1314165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A8BB66DF-A4DD-4739-916F-55DFA6D47CE4}" type="slidenum">
              <a:rPr lang="en-US" altLang="en-US"/>
              <a:pPr>
                <a:spcBef>
                  <a:spcPct val="0"/>
                </a:spcBef>
              </a:pPr>
              <a:t>19</a:t>
            </a:fld>
            <a:endParaRPr lang="en-US" altLang="en-US"/>
          </a:p>
        </p:txBody>
      </p:sp>
      <p:sp>
        <p:nvSpPr>
          <p:cNvPr id="340995"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ct val="50000"/>
              </a:spcAft>
              <a:defRPr/>
            </a:pPr>
            <a:r>
              <a:rPr lang="en-US" altLang="en-US" b="1" dirty="0" smtClean="0">
                <a:latin typeface="Arial" panose="020B0604020202020204" pitchFamily="34" charset="0"/>
              </a:rPr>
              <a:t>Dos and Don’ts – Video</a:t>
            </a:r>
          </a:p>
          <a:p>
            <a:pPr algn="just">
              <a:spcAft>
                <a:spcPct val="50000"/>
              </a:spcAft>
              <a:buFontTx/>
              <a:buChar char="•"/>
              <a:defRPr/>
            </a:pPr>
            <a:endParaRPr lang="en-US" altLang="en-US" b="1" i="1" dirty="0" smtClean="0">
              <a:latin typeface="Arial" panose="020B0604020202020204" pitchFamily="34" charset="0"/>
            </a:endParaRPr>
          </a:p>
          <a:p>
            <a:pPr algn="just">
              <a:spcAft>
                <a:spcPct val="50000"/>
              </a:spcAft>
              <a:defRPr/>
            </a:pPr>
            <a:endParaRPr lang="en-US" altLang="en-US" dirty="0" smtClean="0">
              <a:latin typeface="Arial" panose="020B0604020202020204" pitchFamily="34" charset="0"/>
            </a:endParaRPr>
          </a:p>
          <a:p>
            <a:pPr>
              <a:defRPr/>
            </a:pPr>
            <a:endParaRPr lang="en-US" altLang="en-US" dirty="0" smtClean="0">
              <a:latin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253543177"/>
              </p:ext>
            </p:extLst>
          </p:nvPr>
        </p:nvGraphicFramePr>
        <p:xfrm>
          <a:off x="824707" y="4939984"/>
          <a:ext cx="5053806" cy="2966720"/>
        </p:xfrm>
        <a:graphic>
          <a:graphicData uri="http://schemas.openxmlformats.org/drawingml/2006/table">
            <a:tbl>
              <a:tblPr firstRow="1" bandRow="1">
                <a:tableStyleId>{5C22544A-7EE6-4342-B048-85BDC9FD1C3A}</a:tableStyleId>
              </a:tblPr>
              <a:tblGrid>
                <a:gridCol w="5053806"/>
              </a:tblGrid>
              <a:tr h="370840">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b="1" dirty="0" smtClean="0">
                          <a:latin typeface="Arial" panose="020B0604020202020204" pitchFamily="34" charset="0"/>
                        </a:rPr>
                        <a:t>Take notes below of pertinent information.</a:t>
                      </a:r>
                    </a:p>
                  </a:txBody>
                  <a:tcPr>
                    <a:solidFill>
                      <a:schemeClr val="tx2"/>
                    </a:solidFill>
                  </a:tcPr>
                </a:tc>
              </a:tr>
              <a:tr h="370840">
                <a:tc>
                  <a:txBody>
                    <a:bodyPr/>
                    <a:lstStyle/>
                    <a:p>
                      <a:endParaRPr lang="en-US"/>
                    </a:p>
                  </a:txBody>
                  <a:tcPr/>
                </a:tc>
              </a:tr>
              <a:tr h="370840">
                <a:tc>
                  <a:txBody>
                    <a:bodyPr/>
                    <a:lstStyle/>
                    <a:p>
                      <a:endParaRPr lang="en-US"/>
                    </a:p>
                  </a:txBody>
                  <a:tcPr/>
                </a:tc>
              </a:tr>
              <a:tr h="370840">
                <a:tc>
                  <a:txBody>
                    <a:bodyPr/>
                    <a:lstStyle/>
                    <a:p>
                      <a:endParaRPr lang="en-US"/>
                    </a:p>
                  </a:txBody>
                  <a:tcPr/>
                </a:tc>
              </a:tr>
              <a:tr h="370840">
                <a:tc>
                  <a:txBody>
                    <a:bodyPr/>
                    <a:lstStyle/>
                    <a:p>
                      <a:endParaRPr lang="en-US"/>
                    </a:p>
                  </a:txBody>
                  <a:tcPr/>
                </a:tc>
              </a:tr>
              <a:tr h="370840">
                <a:tc>
                  <a:txBody>
                    <a:bodyPr/>
                    <a:lstStyle/>
                    <a:p>
                      <a:endParaRPr lang="en-US"/>
                    </a:p>
                  </a:txBody>
                  <a:tcPr/>
                </a:tc>
              </a:tr>
              <a:tr h="370840">
                <a:tc>
                  <a:txBody>
                    <a:bodyPr/>
                    <a:lstStyle/>
                    <a:p>
                      <a:endParaRPr lang="en-US"/>
                    </a:p>
                  </a:txBody>
                  <a:tcPr/>
                </a:tc>
              </a:tr>
              <a:tr h="370840">
                <a:tc>
                  <a:txBody>
                    <a:bodyPr/>
                    <a:lstStyle/>
                    <a:p>
                      <a:endParaRPr lang="en-US" dirty="0"/>
                    </a:p>
                  </a:txBody>
                  <a:tcPr/>
                </a:tc>
              </a:tr>
            </a:tbl>
          </a:graphicData>
        </a:graphic>
      </p:graphicFrame>
    </p:spTree>
    <p:extLst>
      <p:ext uri="{BB962C8B-B14F-4D97-AF65-F5344CB8AC3E}">
        <p14:creationId xmlns:p14="http://schemas.microsoft.com/office/powerpoint/2010/main" val="507110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4DC15ED9-0D16-41E6-81C8-77507EC1A154}" type="slidenum">
              <a:rPr lang="en-US" altLang="en-US"/>
              <a:pPr>
                <a:spcBef>
                  <a:spcPct val="0"/>
                </a:spcBef>
              </a:pPr>
              <a:t>2</a:t>
            </a:fld>
            <a:endParaRPr lang="en-US" altLang="en-US"/>
          </a:p>
        </p:txBody>
      </p:sp>
      <p:sp>
        <p:nvSpPr>
          <p:cNvPr id="326659" name="Rectangle 2"/>
          <p:cNvSpPr>
            <a:spLocks noGrp="1" noRot="1" noChangeAspect="1" noChangeArrowheads="1" noTextEdit="1"/>
          </p:cNvSpPr>
          <p:nvPr>
            <p:ph type="sldImg"/>
          </p:nvPr>
        </p:nvSpPr>
        <p:spPr>
          <a:xfrm>
            <a:off x="1254125" y="746125"/>
            <a:ext cx="4568825" cy="3427413"/>
          </a:xfrm>
          <a:ln/>
        </p:spPr>
      </p:sp>
      <p:sp>
        <p:nvSpPr>
          <p:cNvPr id="326660" name="Rectangle 3"/>
          <p:cNvSpPr txBox="1">
            <a:spLocks noChangeArrowheads="1"/>
          </p:cNvSpPr>
          <p:nvPr/>
        </p:nvSpPr>
        <p:spPr bwMode="auto">
          <a:xfrm>
            <a:off x="709613" y="4684714"/>
            <a:ext cx="5657850" cy="365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62" tIns="46980" rIns="93962" bIns="46980"/>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r>
              <a:rPr lang="en-US" altLang="en-US" b="1" dirty="0"/>
              <a:t>Topics</a:t>
            </a:r>
          </a:p>
          <a:p>
            <a:pPr>
              <a:lnSpc>
                <a:spcPct val="107000"/>
              </a:lnSpc>
              <a:spcBef>
                <a:spcPts val="0"/>
              </a:spcBef>
              <a:spcAft>
                <a:spcPts val="0"/>
              </a:spcAft>
            </a:pPr>
            <a:endParaRPr lang="en-US" altLang="en-US" b="1" dirty="0"/>
          </a:p>
          <a:p>
            <a:pPr lvl="3">
              <a:lnSpc>
                <a:spcPct val="200000"/>
              </a:lnSpc>
              <a:buFont typeface="Calibri" pitchFamily="34" charset="0"/>
              <a:buAutoNum type="arabicPeriod"/>
            </a:pPr>
            <a:r>
              <a:rPr lang="en-US" altLang="en-US" dirty="0" smtClean="0">
                <a:solidFill>
                  <a:schemeClr val="tx2"/>
                </a:solidFill>
              </a:rPr>
              <a:t>OSHA Requirements</a:t>
            </a:r>
          </a:p>
          <a:p>
            <a:pPr lvl="3">
              <a:lnSpc>
                <a:spcPct val="200000"/>
              </a:lnSpc>
              <a:buFont typeface="Calibri" pitchFamily="34" charset="0"/>
              <a:buAutoNum type="arabicPeriod"/>
            </a:pPr>
            <a:r>
              <a:rPr lang="en-US" altLang="en-US" dirty="0" smtClean="0">
                <a:solidFill>
                  <a:schemeClr val="tx2"/>
                </a:solidFill>
              </a:rPr>
              <a:t>Terminology</a:t>
            </a:r>
            <a:endParaRPr lang="en-US" altLang="en-US" dirty="0">
              <a:solidFill>
                <a:schemeClr val="tx2"/>
              </a:solidFill>
            </a:endParaRPr>
          </a:p>
          <a:p>
            <a:pPr lvl="3">
              <a:lnSpc>
                <a:spcPct val="200000"/>
              </a:lnSpc>
              <a:buFont typeface="Calibri" pitchFamily="34" charset="0"/>
              <a:buAutoNum type="arabicPeriod"/>
            </a:pPr>
            <a:r>
              <a:rPr lang="en-US" altLang="en-US" dirty="0">
                <a:solidFill>
                  <a:schemeClr val="tx2"/>
                </a:solidFill>
              </a:rPr>
              <a:t>Non-Electrical Hazards</a:t>
            </a:r>
          </a:p>
          <a:p>
            <a:pPr lvl="3">
              <a:lnSpc>
                <a:spcPct val="200000"/>
              </a:lnSpc>
              <a:buFont typeface="Calibri" pitchFamily="34" charset="0"/>
              <a:buAutoNum type="arabicPeriod"/>
            </a:pPr>
            <a:r>
              <a:rPr lang="en-US" altLang="en-US" dirty="0">
                <a:solidFill>
                  <a:schemeClr val="tx2"/>
                </a:solidFill>
              </a:rPr>
              <a:t>Protective Devices and </a:t>
            </a:r>
            <a:r>
              <a:rPr lang="en-US" altLang="en-US" dirty="0" smtClean="0">
                <a:solidFill>
                  <a:schemeClr val="tx2"/>
                </a:solidFill>
              </a:rPr>
              <a:t>Processes</a:t>
            </a:r>
          </a:p>
          <a:p>
            <a:pPr lvl="3">
              <a:lnSpc>
                <a:spcPct val="200000"/>
              </a:lnSpc>
              <a:buFont typeface="Calibri" pitchFamily="34" charset="0"/>
              <a:buAutoNum type="arabicPeriod"/>
            </a:pPr>
            <a:r>
              <a:rPr lang="en-US" altLang="en-US" dirty="0" smtClean="0">
                <a:solidFill>
                  <a:schemeClr val="tx2"/>
                </a:solidFill>
              </a:rPr>
              <a:t>Your Company's Requirements</a:t>
            </a:r>
            <a:endParaRPr lang="en-US" altLang="en-US" dirty="0">
              <a:solidFill>
                <a:schemeClr val="tx2"/>
              </a:solidFill>
            </a:endParaRPr>
          </a:p>
          <a:p>
            <a:pPr lvl="3">
              <a:lnSpc>
                <a:spcPct val="200000"/>
              </a:lnSpc>
              <a:buFont typeface="Calibri" pitchFamily="34" charset="0"/>
              <a:buAutoNum type="arabicPeriod"/>
            </a:pPr>
            <a:r>
              <a:rPr lang="en-US" altLang="en-US" dirty="0">
                <a:solidFill>
                  <a:schemeClr val="tx2"/>
                </a:solidFill>
              </a:rPr>
              <a:t>Lockout-Tagout</a:t>
            </a:r>
          </a:p>
          <a:p>
            <a:pPr lvl="3">
              <a:lnSpc>
                <a:spcPct val="200000"/>
              </a:lnSpc>
              <a:buFont typeface="Calibri" pitchFamily="34" charset="0"/>
              <a:buAutoNum type="arabicPeriod"/>
            </a:pPr>
            <a:r>
              <a:rPr lang="en-US" altLang="en-US" dirty="0" smtClean="0">
                <a:solidFill>
                  <a:schemeClr val="tx2"/>
                </a:solidFill>
              </a:rPr>
              <a:t>Summary</a:t>
            </a:r>
          </a:p>
          <a:p>
            <a:pPr marL="1370503" lvl="3" indent="0">
              <a:lnSpc>
                <a:spcPct val="200000"/>
              </a:lnSpc>
            </a:pPr>
            <a:endParaRPr lang="en-US" altLang="en-US" dirty="0">
              <a:solidFill>
                <a:schemeClr val="tx2"/>
              </a:solidFill>
            </a:endParaRPr>
          </a:p>
          <a:p>
            <a:endParaRPr lang="en-US" altLang="en-US" dirty="0"/>
          </a:p>
          <a:p>
            <a:endParaRPr lang="en-US" altLang="en-US" u="sng" dirty="0">
              <a:solidFill>
                <a:schemeClr val="tx2"/>
              </a:solidFill>
            </a:endParaRPr>
          </a:p>
          <a:p>
            <a:endParaRPr lang="en-US" altLang="en-US" b="1" u="sng" dirty="0"/>
          </a:p>
        </p:txBody>
      </p:sp>
    </p:spTree>
    <p:extLst>
      <p:ext uri="{BB962C8B-B14F-4D97-AF65-F5344CB8AC3E}">
        <p14:creationId xmlns:p14="http://schemas.microsoft.com/office/powerpoint/2010/main" val="2634113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A8BB66DF-A4DD-4739-916F-55DFA6D47CE4}" type="slidenum">
              <a:rPr lang="en-US" altLang="en-US"/>
              <a:pPr>
                <a:spcBef>
                  <a:spcPct val="0"/>
                </a:spcBef>
              </a:pPr>
              <a:t>20</a:t>
            </a:fld>
            <a:endParaRPr lang="en-US" altLang="en-US"/>
          </a:p>
        </p:txBody>
      </p:sp>
      <p:sp>
        <p:nvSpPr>
          <p:cNvPr id="340995"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ct val="50000"/>
              </a:spcAft>
              <a:defRPr/>
            </a:pPr>
            <a:r>
              <a:rPr lang="en-US" altLang="en-US" b="1" dirty="0" smtClean="0">
                <a:latin typeface="Arial" panose="020B0604020202020204" pitchFamily="34" charset="0"/>
              </a:rPr>
              <a:t>Never</a:t>
            </a:r>
          </a:p>
          <a:p>
            <a:pPr marL="228600" indent="-228600">
              <a:buAutoNum type="arabicPeriod"/>
            </a:pPr>
            <a:r>
              <a:rPr lang="en-US" altLang="en-US" dirty="0" smtClean="0">
                <a:latin typeface="Arial" panose="020B0604020202020204" pitchFamily="34" charset="0"/>
              </a:rPr>
              <a:t>Work on an energized device (unless testing)</a:t>
            </a:r>
          </a:p>
          <a:p>
            <a:pPr marL="228600" indent="-228600">
              <a:buAutoNum type="arabicPeriod"/>
            </a:pPr>
            <a:endParaRPr lang="en-US" altLang="en-US" dirty="0" smtClean="0">
              <a:latin typeface="Arial" panose="020B0604020202020204" pitchFamily="34" charset="0"/>
            </a:endParaRPr>
          </a:p>
          <a:p>
            <a:pPr marL="228600" indent="-228600">
              <a:buAutoNum type="arabicPeriod" startAt="2"/>
            </a:pPr>
            <a:r>
              <a:rPr lang="en-US" dirty="0" smtClean="0">
                <a:latin typeface="Arial" panose="020B0604020202020204" pitchFamily="34" charset="0"/>
              </a:rPr>
              <a:t>Operate a tagged device</a:t>
            </a:r>
          </a:p>
          <a:p>
            <a:pPr marL="228600" indent="-228600">
              <a:buAutoNum type="arabicPeriod" startAt="2"/>
            </a:pPr>
            <a:endParaRPr lang="en-US" dirty="0" smtClean="0">
              <a:latin typeface="Arial" panose="020B0604020202020204" pitchFamily="34" charset="0"/>
            </a:endParaRPr>
          </a:p>
          <a:p>
            <a:pPr marL="228600" indent="-228600">
              <a:buAutoNum type="arabicPeriod" startAt="2"/>
            </a:pPr>
            <a:r>
              <a:rPr lang="en-US" dirty="0" smtClean="0"/>
              <a:t>Re-energize without proper tag-in</a:t>
            </a:r>
          </a:p>
          <a:p>
            <a:pPr marL="228600" indent="-228600">
              <a:buAutoNum type="arabicPeriod" startAt="2"/>
            </a:pPr>
            <a:endParaRPr lang="en-US" dirty="0" smtClean="0"/>
          </a:p>
          <a:p>
            <a:r>
              <a:rPr lang="en-US" dirty="0" smtClean="0"/>
              <a:t>1915.89(o</a:t>
            </a:r>
            <a:r>
              <a:rPr lang="en-US" dirty="0"/>
              <a:t>)(2)(</a:t>
            </a:r>
            <a:r>
              <a:rPr lang="en-US" dirty="0" smtClean="0"/>
              <a:t>v) The </a:t>
            </a:r>
            <a:r>
              <a:rPr lang="en-US" dirty="0"/>
              <a:t>prohibition against restarting or reenergizing any machinery, equipment, or system being serviced under a lockout/tags-plus system</a:t>
            </a:r>
            <a:r>
              <a:rPr lang="en-US" dirty="0" smtClean="0"/>
              <a:t>.</a:t>
            </a:r>
          </a:p>
          <a:p>
            <a:endParaRPr lang="en-US" dirty="0"/>
          </a:p>
          <a:p>
            <a:pPr algn="just">
              <a:spcAft>
                <a:spcPct val="50000"/>
              </a:spcAft>
              <a:defRPr/>
            </a:pPr>
            <a:r>
              <a:rPr lang="en-US" altLang="en-US" dirty="0" smtClean="0">
                <a:latin typeface="Arial" panose="020B0604020202020204" pitchFamily="34" charset="0"/>
              </a:rPr>
              <a:t>4. Lockout or </a:t>
            </a:r>
            <a:r>
              <a:rPr lang="en-US" altLang="en-US" dirty="0" err="1" smtClean="0">
                <a:latin typeface="Arial" panose="020B0604020202020204" pitchFamily="34" charset="0"/>
              </a:rPr>
              <a:t>tagout</a:t>
            </a:r>
            <a:r>
              <a:rPr lang="en-US" altLang="en-US" dirty="0" smtClean="0">
                <a:latin typeface="Arial" panose="020B0604020202020204" pitchFamily="34" charset="0"/>
              </a:rPr>
              <a:t> a device unless you are specifically trained and authorized to perform this function!</a:t>
            </a:r>
          </a:p>
          <a:p>
            <a:pPr algn="just">
              <a:spcAft>
                <a:spcPct val="50000"/>
              </a:spcAft>
              <a:defRPr/>
            </a:pPr>
            <a:r>
              <a:rPr lang="en-US" altLang="en-US" dirty="0" smtClean="0">
                <a:latin typeface="Arial" panose="020B0604020202020204" pitchFamily="34" charset="0"/>
              </a:rPr>
              <a:t>5. Tamper or remove a lock or a tag</a:t>
            </a:r>
          </a:p>
          <a:p>
            <a:pPr algn="just">
              <a:spcAft>
                <a:spcPct val="50000"/>
              </a:spcAft>
              <a:defRPr/>
            </a:pPr>
            <a:r>
              <a:rPr lang="en-US" dirty="0" smtClean="0"/>
              <a:t>1915.89(o</a:t>
            </a:r>
            <a:r>
              <a:rPr lang="en-US" dirty="0"/>
              <a:t>)(2)(</a:t>
            </a:r>
            <a:r>
              <a:rPr lang="en-US" dirty="0" smtClean="0"/>
              <a:t>iv)  The </a:t>
            </a:r>
            <a:r>
              <a:rPr lang="en-US" dirty="0"/>
              <a:t>prohibition against tampering with or removing any lockout/tags-plus system; </a:t>
            </a:r>
            <a:endParaRPr lang="en-US" altLang="en-US" b="1" i="1" dirty="0">
              <a:latin typeface="Arial" panose="020B0604020202020204" pitchFamily="34" charset="0"/>
            </a:endParaRPr>
          </a:p>
          <a:p>
            <a:pPr algn="just">
              <a:spcAft>
                <a:spcPct val="50000"/>
              </a:spcAft>
              <a:buFontTx/>
              <a:buChar char="•"/>
              <a:defRPr/>
            </a:pPr>
            <a:endParaRPr lang="en-US" altLang="en-US" b="1" i="1" dirty="0" smtClean="0">
              <a:latin typeface="Arial" panose="020B0604020202020204" pitchFamily="34" charset="0"/>
            </a:endParaRPr>
          </a:p>
          <a:p>
            <a:pPr algn="just">
              <a:spcAft>
                <a:spcPct val="50000"/>
              </a:spcAft>
              <a:defRPr/>
            </a:pPr>
            <a:endParaRPr lang="en-US" altLang="en-US" dirty="0" smtClean="0">
              <a:latin typeface="Arial" panose="020B0604020202020204" pitchFamily="34" charset="0"/>
            </a:endParaRPr>
          </a:p>
          <a:p>
            <a:pPr>
              <a:defRPr/>
            </a:pP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267377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A8BB66DF-A4DD-4739-916F-55DFA6D47CE4}" type="slidenum">
              <a:rPr lang="en-US" altLang="en-US"/>
              <a:pPr>
                <a:spcBef>
                  <a:spcPct val="0"/>
                </a:spcBef>
              </a:pPr>
              <a:t>21</a:t>
            </a:fld>
            <a:endParaRPr lang="en-US" altLang="en-US"/>
          </a:p>
        </p:txBody>
      </p:sp>
      <p:sp>
        <p:nvSpPr>
          <p:cNvPr id="340995"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ct val="50000"/>
              </a:spcAft>
              <a:defRPr/>
            </a:pPr>
            <a:r>
              <a:rPr lang="en-US" altLang="en-US" b="1" dirty="0" smtClean="0">
                <a:latin typeface="Arial" panose="020B0604020202020204" pitchFamily="34" charset="0"/>
              </a:rPr>
              <a:t>Never</a:t>
            </a:r>
          </a:p>
          <a:p>
            <a:pPr algn="just">
              <a:spcAft>
                <a:spcPct val="50000"/>
              </a:spcAft>
              <a:defRPr/>
            </a:pPr>
            <a:r>
              <a:rPr lang="en-US" altLang="en-US" dirty="0" smtClean="0">
                <a:latin typeface="Arial" panose="020B0604020202020204" pitchFamily="34" charset="0"/>
              </a:rPr>
              <a:t> </a:t>
            </a:r>
            <a:r>
              <a:rPr lang="en-US" altLang="en-US" dirty="0">
                <a:latin typeface="Arial" panose="020B0604020202020204" pitchFamily="34" charset="0"/>
              </a:rPr>
              <a:t>Plug into ship’s power without permission</a:t>
            </a:r>
          </a:p>
          <a:p>
            <a:pPr algn="just">
              <a:spcAft>
                <a:spcPct val="50000"/>
              </a:spcAft>
              <a:buFontTx/>
              <a:buChar char="•"/>
              <a:defRPr/>
            </a:pPr>
            <a:r>
              <a:rPr lang="en-US" altLang="en-US" dirty="0">
                <a:latin typeface="Arial" panose="020B0604020202020204" pitchFamily="34" charset="0"/>
              </a:rPr>
              <a:t> </a:t>
            </a:r>
            <a:r>
              <a:rPr lang="en-US" altLang="en-US" b="1" i="1" dirty="0">
                <a:latin typeface="Arial" panose="020B0604020202020204" pitchFamily="34" charset="0"/>
              </a:rPr>
              <a:t>Use another contractor’s tag.  Your company must initiate a WAF to work on a system</a:t>
            </a:r>
          </a:p>
          <a:p>
            <a:r>
              <a:rPr lang="en-US" altLang="en-US" b="1" i="1" dirty="0">
                <a:latin typeface="Arial" panose="020B0604020202020204" pitchFamily="34" charset="0"/>
              </a:rPr>
              <a:t>Remove, modify or disturb a lock or a tag (or the device it is affixed to)!</a:t>
            </a:r>
          </a:p>
          <a:p>
            <a:pPr marL="171433" indent="-171433" algn="just">
              <a:spcAft>
                <a:spcPct val="50000"/>
              </a:spcAft>
              <a:buFont typeface="Arial" panose="020B0604020202020204" pitchFamily="34" charset="0"/>
              <a:buChar char="•"/>
              <a:defRPr/>
            </a:pPr>
            <a:r>
              <a:rPr lang="en-US" altLang="en-US" dirty="0">
                <a:latin typeface="Arial" panose="020B0604020202020204" pitchFamily="34" charset="0"/>
              </a:rPr>
              <a:t>Willfully demonstrate non-compliance with lockout/</a:t>
            </a:r>
            <a:r>
              <a:rPr lang="en-US" altLang="en-US" dirty="0" err="1">
                <a:latin typeface="Arial" panose="020B0604020202020204" pitchFamily="34" charset="0"/>
              </a:rPr>
              <a:t>tagout</a:t>
            </a:r>
            <a:r>
              <a:rPr lang="en-US" altLang="en-US" dirty="0">
                <a:latin typeface="Arial" panose="020B0604020202020204" pitchFamily="34" charset="0"/>
              </a:rPr>
              <a:t> procedures</a:t>
            </a:r>
          </a:p>
          <a:p>
            <a:pPr>
              <a:defRPr/>
            </a:pPr>
            <a:endParaRPr lang="en-US" altLang="en-US" dirty="0">
              <a:latin typeface="Arial" panose="020B0604020202020204" pitchFamily="34" charset="0"/>
            </a:endParaRPr>
          </a:p>
          <a:p>
            <a:pPr algn="ctr">
              <a:defRPr/>
            </a:pPr>
            <a:r>
              <a:rPr lang="en-US" altLang="en-US" b="1" dirty="0">
                <a:latin typeface="Arial" panose="020B0604020202020204" pitchFamily="34" charset="0"/>
              </a:rPr>
              <a:t>Non-compliance with, or violation of, these policies and/or procedures will result in immediate disciplinary action on the first offense up to and including termination</a:t>
            </a:r>
          </a:p>
          <a:p>
            <a:pPr algn="just">
              <a:spcAft>
                <a:spcPct val="50000"/>
              </a:spcAft>
              <a:buFontTx/>
              <a:buChar char="•"/>
              <a:defRPr/>
            </a:pPr>
            <a:endParaRPr lang="en-US" altLang="en-US" b="1" i="1" dirty="0" smtClean="0">
              <a:latin typeface="Arial" panose="020B0604020202020204" pitchFamily="34" charset="0"/>
            </a:endParaRPr>
          </a:p>
          <a:p>
            <a:pPr algn="just">
              <a:spcAft>
                <a:spcPct val="50000"/>
              </a:spcAft>
              <a:defRPr/>
            </a:pPr>
            <a:endParaRPr lang="en-US" altLang="en-US" dirty="0" smtClean="0">
              <a:latin typeface="Arial" panose="020B0604020202020204" pitchFamily="34" charset="0"/>
            </a:endParaRPr>
          </a:p>
          <a:p>
            <a:pPr>
              <a:defRPr/>
            </a:pP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66595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xfrm>
            <a:off x="706438" y="4449763"/>
            <a:ext cx="5664200" cy="33591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smtClean="0"/>
              <a:t>Dos</a:t>
            </a:r>
          </a:p>
          <a:p>
            <a:pPr marL="171296" indent="-171296">
              <a:buFont typeface="Arial" pitchFamily="34" charset="0"/>
              <a:buChar char="•"/>
              <a:defRPr/>
            </a:pPr>
            <a:endParaRPr lang="en-US" sz="800" dirty="0"/>
          </a:p>
          <a:p>
            <a:pPr marL="171296" indent="-171296">
              <a:buFont typeface="Arial" pitchFamily="34" charset="0"/>
              <a:buChar char="•"/>
              <a:defRPr/>
            </a:pPr>
            <a:r>
              <a:rPr lang="en-US" dirty="0" smtClean="0"/>
              <a:t>Always test circuit before working on it!</a:t>
            </a:r>
          </a:p>
          <a:p>
            <a:pPr marL="171296" indent="-171296">
              <a:buFont typeface="Arial" pitchFamily="34" charset="0"/>
              <a:buChar char="•"/>
              <a:defRPr/>
            </a:pPr>
            <a:endParaRPr lang="en-US" sz="800" dirty="0"/>
          </a:p>
          <a:p>
            <a:pPr marL="171296" indent="-171296">
              <a:buFont typeface="Arial" pitchFamily="34" charset="0"/>
              <a:buChar char="•"/>
              <a:defRPr/>
            </a:pPr>
            <a:r>
              <a:rPr lang="en-US" dirty="0"/>
              <a:t>Verify </a:t>
            </a:r>
            <a:r>
              <a:rPr lang="en-US" dirty="0" smtClean="0"/>
              <a:t>tags</a:t>
            </a:r>
            <a:endParaRPr lang="en-US" dirty="0"/>
          </a:p>
          <a:p>
            <a:pPr marL="171296" indent="-171296">
              <a:buFont typeface="Arial" pitchFamily="34" charset="0"/>
              <a:buChar char="•"/>
              <a:defRPr/>
            </a:pPr>
            <a:endParaRPr lang="en-US" sz="800" dirty="0"/>
          </a:p>
          <a:p>
            <a:pPr marL="171296" indent="-171296">
              <a:buFont typeface="Arial" pitchFamily="34" charset="0"/>
              <a:buChar char="•"/>
              <a:defRPr/>
            </a:pPr>
            <a:r>
              <a:rPr lang="en-US" dirty="0"/>
              <a:t>Test at the </a:t>
            </a:r>
            <a:r>
              <a:rPr lang="en-US" dirty="0" smtClean="0"/>
              <a:t>source</a:t>
            </a:r>
          </a:p>
          <a:p>
            <a:pPr marL="171296" indent="-171296">
              <a:buFont typeface="Arial" pitchFamily="34" charset="0"/>
              <a:buChar char="•"/>
              <a:defRPr/>
            </a:pPr>
            <a:endParaRPr lang="en-US" sz="800" dirty="0"/>
          </a:p>
          <a:p>
            <a:pPr marL="171296" indent="-171296">
              <a:buFont typeface="Arial" pitchFamily="34" charset="0"/>
              <a:buChar char="•"/>
              <a:defRPr/>
            </a:pPr>
            <a:r>
              <a:rPr lang="en-US" dirty="0" smtClean="0"/>
              <a:t>When you see a “floating” tag (a tag no longer attached to a device such as a valve) notify Ship’s Force and your Supervisor immediately </a:t>
            </a:r>
          </a:p>
          <a:p>
            <a:pPr>
              <a:defRPr/>
            </a:pPr>
            <a:endParaRPr lang="en-US" sz="800" dirty="0"/>
          </a:p>
          <a:p>
            <a:pPr marL="171296" indent="-171296">
              <a:buFont typeface="Arial" pitchFamily="34" charset="0"/>
              <a:buChar char="•"/>
              <a:defRPr/>
            </a:pPr>
            <a:r>
              <a:rPr lang="en-US" dirty="0" smtClean="0"/>
              <a:t>Close Calls: Report a “little shock”</a:t>
            </a:r>
          </a:p>
          <a:p>
            <a:pPr>
              <a:defRPr/>
            </a:pPr>
            <a:endParaRPr lang="en-US" sz="800" dirty="0"/>
          </a:p>
          <a:p>
            <a:pPr marL="171296" indent="-171296">
              <a:buFont typeface="Arial" pitchFamily="34" charset="0"/>
              <a:buChar char="•"/>
              <a:defRPr/>
            </a:pPr>
            <a:r>
              <a:rPr lang="en-US" dirty="0" smtClean="0"/>
              <a:t>Re-Test at the source!</a:t>
            </a:r>
          </a:p>
          <a:p>
            <a:pPr marL="171296" indent="-171296">
              <a:buFont typeface="Arial" pitchFamily="34" charset="0"/>
              <a:buChar char="•"/>
              <a:defRPr/>
            </a:pPr>
            <a:endParaRPr lang="en-US" sz="800" dirty="0"/>
          </a:p>
          <a:p>
            <a:pPr marL="171296" indent="-171296">
              <a:buFont typeface="Arial" pitchFamily="34" charset="0"/>
              <a:buChar char="•"/>
              <a:defRPr/>
            </a:pPr>
            <a:endParaRPr lang="en-US" dirty="0" smtClean="0"/>
          </a:p>
          <a:p>
            <a:pPr>
              <a:defRPr/>
            </a:pPr>
            <a:endParaRPr lang="en-US" dirty="0" smtClean="0"/>
          </a:p>
        </p:txBody>
      </p:sp>
      <p:sp>
        <p:nvSpPr>
          <p:cNvPr id="342020"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107FF7C4-C18F-4893-8944-C456E20DB826}" type="slidenum">
              <a:rPr lang="en-US" altLang="en-US"/>
              <a:pPr>
                <a:spcBef>
                  <a:spcPct val="0"/>
                </a:spcBef>
              </a:pPr>
              <a:t>22</a:t>
            </a:fld>
            <a:endParaRPr lang="en-US" altLang="en-US"/>
          </a:p>
        </p:txBody>
      </p:sp>
    </p:spTree>
    <p:extLst>
      <p:ext uri="{BB962C8B-B14F-4D97-AF65-F5344CB8AC3E}">
        <p14:creationId xmlns:p14="http://schemas.microsoft.com/office/powerpoint/2010/main" val="1661224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90000"/>
              </a:lnSpc>
              <a:spcAft>
                <a:spcPct val="50000"/>
              </a:spcAft>
              <a:defRPr/>
            </a:pPr>
            <a:r>
              <a:rPr lang="en-US" altLang="en-US" b="1" dirty="0" smtClean="0">
                <a:latin typeface="Arial" panose="020B0604020202020204" pitchFamily="34" charset="0"/>
              </a:rPr>
              <a:t>Take Action!</a:t>
            </a:r>
          </a:p>
          <a:p>
            <a:pPr algn="just">
              <a:lnSpc>
                <a:spcPct val="90000"/>
              </a:lnSpc>
              <a:spcAft>
                <a:spcPct val="50000"/>
              </a:spcAft>
              <a:defRPr/>
            </a:pPr>
            <a:r>
              <a:rPr lang="en-US" altLang="en-US" dirty="0" smtClean="0">
                <a:latin typeface="Arial" panose="020B0604020202020204" pitchFamily="34" charset="0"/>
              </a:rPr>
              <a:t>When you find equipment that is defective, in need of repair or unsafe:</a:t>
            </a:r>
          </a:p>
          <a:p>
            <a:pPr algn="just">
              <a:lnSpc>
                <a:spcPct val="90000"/>
              </a:lnSpc>
              <a:spcAft>
                <a:spcPct val="50000"/>
              </a:spcAft>
              <a:buFontTx/>
              <a:buChar char="•"/>
              <a:defRPr/>
            </a:pPr>
            <a:r>
              <a:rPr lang="en-US" altLang="en-US" dirty="0" smtClean="0">
                <a:latin typeface="Arial" panose="020B0604020202020204" pitchFamily="34" charset="0"/>
              </a:rPr>
              <a:t> Turn off equipment to protect yourself</a:t>
            </a:r>
          </a:p>
          <a:p>
            <a:pPr algn="just">
              <a:lnSpc>
                <a:spcPct val="90000"/>
              </a:lnSpc>
              <a:spcAft>
                <a:spcPct val="50000"/>
              </a:spcAft>
              <a:buFontTx/>
              <a:buChar char="•"/>
              <a:defRPr/>
            </a:pPr>
            <a:r>
              <a:rPr lang="en-US" altLang="en-US" dirty="0" smtClean="0">
                <a:latin typeface="Arial" panose="020B0604020202020204" pitchFamily="34" charset="0"/>
              </a:rPr>
              <a:t> Place a warning tag or barrier on the equipment to prevent others from using it</a:t>
            </a:r>
          </a:p>
          <a:p>
            <a:pPr algn="just">
              <a:lnSpc>
                <a:spcPct val="90000"/>
              </a:lnSpc>
              <a:spcAft>
                <a:spcPct val="50000"/>
              </a:spcAft>
              <a:buFontTx/>
              <a:buChar char="•"/>
              <a:defRPr/>
            </a:pPr>
            <a:r>
              <a:rPr lang="en-US" altLang="en-US" dirty="0" smtClean="0">
                <a:latin typeface="Arial" panose="020B0604020202020204" pitchFamily="34" charset="0"/>
              </a:rPr>
              <a:t> Notify your supervisor of the condition</a:t>
            </a:r>
          </a:p>
          <a:p>
            <a:pPr marL="171296" indent="-171296">
              <a:buFont typeface="Arial" pitchFamily="34" charset="0"/>
              <a:buChar char="•"/>
              <a:defRPr/>
            </a:pPr>
            <a:endParaRPr lang="en-US" dirty="0" smtClean="0"/>
          </a:p>
          <a:p>
            <a:pPr>
              <a:defRPr/>
            </a:pPr>
            <a:endParaRPr lang="en-US" dirty="0" smtClean="0"/>
          </a:p>
        </p:txBody>
      </p:sp>
      <p:sp>
        <p:nvSpPr>
          <p:cNvPr id="343044"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5913A0FA-0BF4-418F-9BE8-070F37A6546D}" type="slidenum">
              <a:rPr lang="en-US" altLang="en-US"/>
              <a:pPr>
                <a:spcBef>
                  <a:spcPct val="0"/>
                </a:spcBef>
              </a:pPr>
              <a:t>23</a:t>
            </a:fld>
            <a:endParaRPr lang="en-US" altLang="en-US"/>
          </a:p>
        </p:txBody>
      </p:sp>
    </p:spTree>
    <p:extLst>
      <p:ext uri="{BB962C8B-B14F-4D97-AF65-F5344CB8AC3E}">
        <p14:creationId xmlns:p14="http://schemas.microsoft.com/office/powerpoint/2010/main" val="921823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29593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smtClean="0"/>
              <a:t>In Case Of An Emergency </a:t>
            </a:r>
          </a:p>
          <a:p>
            <a:pPr marL="169846" indent="-169846">
              <a:buFontTx/>
              <a:buChar char="•"/>
              <a:defRPr/>
            </a:pPr>
            <a:endParaRPr lang="en-US" altLang="en-US" dirty="0">
              <a:latin typeface="Arial" panose="020B0604020202020204" pitchFamily="34" charset="0"/>
            </a:endParaRPr>
          </a:p>
          <a:p>
            <a:pPr marL="169846" indent="-169846">
              <a:buFontTx/>
              <a:buChar char="•"/>
              <a:defRPr/>
            </a:pPr>
            <a:r>
              <a:rPr lang="en-US" altLang="en-US" dirty="0" smtClean="0">
                <a:latin typeface="Arial" panose="020B0604020202020204" pitchFamily="34" charset="0"/>
              </a:rPr>
              <a:t>Do not touch someone being shocked!</a:t>
            </a:r>
          </a:p>
          <a:p>
            <a:pPr marL="169846" indent="-169846">
              <a:buFontTx/>
              <a:buChar char="•"/>
              <a:defRPr/>
            </a:pPr>
            <a:endParaRPr lang="en-US" altLang="en-US" dirty="0" smtClean="0">
              <a:latin typeface="Arial" panose="020B0604020202020204" pitchFamily="34" charset="0"/>
            </a:endParaRPr>
          </a:p>
          <a:p>
            <a:pPr marL="169846" indent="-169846">
              <a:buFontTx/>
              <a:buChar char="•"/>
              <a:defRPr/>
            </a:pPr>
            <a:r>
              <a:rPr lang="en-US" altLang="en-US" dirty="0" smtClean="0">
                <a:latin typeface="Arial" panose="020B0604020202020204" pitchFamily="34" charset="0"/>
              </a:rPr>
              <a:t>Call for help</a:t>
            </a:r>
          </a:p>
          <a:p>
            <a:pPr marL="169846" indent="-169846">
              <a:buFontTx/>
              <a:buChar char="•"/>
              <a:defRPr/>
            </a:pPr>
            <a:endParaRPr lang="en-US" altLang="en-US" dirty="0" smtClean="0">
              <a:latin typeface="Arial" panose="020B0604020202020204" pitchFamily="34" charset="0"/>
            </a:endParaRPr>
          </a:p>
          <a:p>
            <a:pPr marL="169846" indent="-169846">
              <a:buFontTx/>
              <a:buChar char="•"/>
              <a:defRPr/>
            </a:pPr>
            <a:r>
              <a:rPr lang="en-US" altLang="en-US" dirty="0" smtClean="0">
                <a:latin typeface="Arial" panose="020B0604020202020204" pitchFamily="34" charset="0"/>
              </a:rPr>
              <a:t>Secure power immediately</a:t>
            </a:r>
          </a:p>
          <a:p>
            <a:pPr marL="169846" indent="-169846">
              <a:buFontTx/>
              <a:buChar char="•"/>
              <a:defRPr/>
            </a:pPr>
            <a:endParaRPr lang="en-US" altLang="en-US" dirty="0" smtClean="0">
              <a:latin typeface="Arial" panose="020B0604020202020204" pitchFamily="34" charset="0"/>
            </a:endParaRPr>
          </a:p>
          <a:p>
            <a:pPr marL="169846" indent="-169846">
              <a:buFontTx/>
              <a:buChar char="•"/>
              <a:defRPr/>
            </a:pPr>
            <a:r>
              <a:rPr lang="en-US" altLang="en-US" dirty="0" smtClean="0">
                <a:latin typeface="Arial" panose="020B0604020202020204" pitchFamily="34" charset="0"/>
              </a:rPr>
              <a:t>Remove them from the source with a non-conducting material, such as something made with rubber or plastic (be sure the material is not wet)</a:t>
            </a:r>
          </a:p>
          <a:p>
            <a:pPr marL="169846" indent="-169846">
              <a:buFontTx/>
              <a:buChar char="•"/>
              <a:defRPr/>
            </a:pPr>
            <a:endParaRPr lang="en-US" altLang="en-US" dirty="0" smtClean="0">
              <a:latin typeface="Arial" panose="020B0604020202020204" pitchFamily="34" charset="0"/>
            </a:endParaRPr>
          </a:p>
          <a:p>
            <a:pPr marL="169846" indent="-169846">
              <a:buFontTx/>
              <a:buChar char="•"/>
              <a:defRPr/>
            </a:pPr>
            <a:r>
              <a:rPr lang="en-US" altLang="en-US" dirty="0" smtClean="0">
                <a:latin typeface="Arial" panose="020B0604020202020204" pitchFamily="34" charset="0"/>
              </a:rPr>
              <a:t>After the person is removed from the source, </a:t>
            </a:r>
            <a:r>
              <a:rPr lang="en-US" altLang="en-US" b="1" i="1" dirty="0" smtClean="0">
                <a:latin typeface="Arial" panose="020B0604020202020204" pitchFamily="34" charset="0"/>
              </a:rPr>
              <a:t>start CPR if necessary and you are trained!</a:t>
            </a:r>
          </a:p>
        </p:txBody>
      </p:sp>
      <p:sp>
        <p:nvSpPr>
          <p:cNvPr id="344068"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DB712BB6-BDE2-4ED3-9BA6-DBB2A61C390A}" type="slidenum">
              <a:rPr lang="en-US" altLang="en-US"/>
              <a:pPr>
                <a:spcBef>
                  <a:spcPct val="0"/>
                </a:spcBef>
              </a:pPr>
              <a:t>24</a:t>
            </a:fld>
            <a:endParaRPr lang="en-US" altLang="en-US"/>
          </a:p>
        </p:txBody>
      </p:sp>
    </p:spTree>
    <p:extLst>
      <p:ext uri="{BB962C8B-B14F-4D97-AF65-F5344CB8AC3E}">
        <p14:creationId xmlns:p14="http://schemas.microsoft.com/office/powerpoint/2010/main" val="504320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xfrm>
            <a:off x="706438" y="4449764"/>
            <a:ext cx="5664200" cy="4044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smtClean="0"/>
              <a:t>Training</a:t>
            </a:r>
          </a:p>
          <a:p>
            <a:pPr>
              <a:defRPr/>
            </a:pPr>
            <a:endParaRPr lang="en-US" sz="800" b="1" dirty="0"/>
          </a:p>
          <a:p>
            <a:pPr marL="171296" indent="-171296">
              <a:buFont typeface="Arial" pitchFamily="34" charset="0"/>
              <a:buChar char="•"/>
              <a:defRPr/>
            </a:pPr>
            <a:r>
              <a:rPr lang="en-US" b="1" dirty="0" smtClean="0"/>
              <a:t>OSHA 1915.89(o</a:t>
            </a:r>
            <a:r>
              <a:rPr lang="en-US" b="1" dirty="0"/>
              <a:t>)(</a:t>
            </a:r>
            <a:r>
              <a:rPr lang="en-US" b="1" dirty="0" smtClean="0"/>
              <a:t>2) </a:t>
            </a:r>
            <a:r>
              <a:rPr lang="en-US" i="1" dirty="0" smtClean="0"/>
              <a:t>General </a:t>
            </a:r>
            <a:r>
              <a:rPr lang="en-US" i="1" dirty="0"/>
              <a:t>training content</a:t>
            </a:r>
            <a:r>
              <a:rPr lang="en-US" dirty="0" smtClean="0"/>
              <a:t>. The employer shall train each employee who is, or may be, in an area where lockout/tags-plus systems are being used.</a:t>
            </a:r>
          </a:p>
          <a:p>
            <a:pPr marL="171296" indent="-171296">
              <a:buFont typeface="Arial" pitchFamily="34" charset="0"/>
              <a:buChar char="•"/>
              <a:defRPr/>
            </a:pPr>
            <a:endParaRPr lang="en-US" sz="800" dirty="0"/>
          </a:p>
          <a:p>
            <a:pPr marL="171296" indent="-171296">
              <a:buFont typeface="Arial" pitchFamily="34" charset="0"/>
              <a:buChar char="•"/>
              <a:defRPr/>
            </a:pPr>
            <a:r>
              <a:rPr lang="en-US" dirty="0" smtClean="0"/>
              <a:t>Training is to be conducted with any new employee that will be involved with shipboard </a:t>
            </a:r>
            <a:r>
              <a:rPr lang="en-US" dirty="0" err="1" smtClean="0"/>
              <a:t>tagout</a:t>
            </a:r>
            <a:r>
              <a:rPr lang="en-US" dirty="0" smtClean="0"/>
              <a:t>.</a:t>
            </a:r>
          </a:p>
          <a:p>
            <a:pPr marL="171296" indent="-171296">
              <a:buFont typeface="Arial" pitchFamily="34" charset="0"/>
              <a:buChar char="•"/>
              <a:defRPr/>
            </a:pPr>
            <a:endParaRPr lang="en-US" sz="800" dirty="0"/>
          </a:p>
          <a:p>
            <a:pPr marL="171296" indent="-171296">
              <a:buFont typeface="Arial" pitchFamily="34" charset="0"/>
              <a:buChar char="•"/>
              <a:defRPr/>
            </a:pPr>
            <a:r>
              <a:rPr lang="en-US" dirty="0" smtClean="0"/>
              <a:t>Annual training will be given to all authorized employees.</a:t>
            </a:r>
          </a:p>
          <a:p>
            <a:pPr marL="171296" indent="-171296">
              <a:buFont typeface="Arial" pitchFamily="34" charset="0"/>
              <a:buChar char="•"/>
              <a:defRPr/>
            </a:pPr>
            <a:endParaRPr lang="en-US" sz="800" dirty="0"/>
          </a:p>
          <a:p>
            <a:pPr marL="171296" indent="-171296">
              <a:buFont typeface="Arial" pitchFamily="34" charset="0"/>
              <a:buChar char="•"/>
              <a:defRPr/>
            </a:pPr>
            <a:r>
              <a:rPr lang="en-US" b="1" dirty="0" smtClean="0"/>
              <a:t>OSHA 1915.89(o</a:t>
            </a:r>
            <a:r>
              <a:rPr lang="en-US" b="1" dirty="0"/>
              <a:t>)(7</a:t>
            </a:r>
            <a:r>
              <a:rPr lang="en-US" b="1" dirty="0" smtClean="0"/>
              <a:t>) </a:t>
            </a:r>
            <a:r>
              <a:rPr lang="en-US" dirty="0" smtClean="0"/>
              <a:t>Upon completion of employee training, the employer shall keep a record that the employee accomplished the training, and that this training is current. The training record shall contain at least the employee's name, date of training, and the subject of the training.</a:t>
            </a:r>
            <a:endParaRPr lang="en-US" sz="800" dirty="0"/>
          </a:p>
          <a:p>
            <a:pPr marL="171296" indent="-171296">
              <a:buFont typeface="Arial" pitchFamily="34" charset="0"/>
              <a:buChar char="•"/>
              <a:defRPr/>
            </a:pPr>
            <a:r>
              <a:rPr lang="en-US" b="1" dirty="0"/>
              <a:t>OSHA 1915.89(o</a:t>
            </a:r>
            <a:r>
              <a:rPr lang="en-US" b="1" dirty="0" smtClean="0"/>
              <a:t>)(6) (i) through (iii) </a:t>
            </a:r>
            <a:r>
              <a:rPr lang="en-US" dirty="0" smtClean="0"/>
              <a:t>Employees may need re-training based on new job assignments, equipment changes, procedure changes, proficiency changes, program investigations and/or audits, or evidence that there is a lack of knowledge.  Re-training must ensure the required employee knowledge and proficiency in the employer’s program and procedures.</a:t>
            </a:r>
          </a:p>
          <a:p>
            <a:pPr>
              <a:defRPr/>
            </a:pPr>
            <a:endParaRPr lang="en-US" dirty="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B803741A-7C42-4AB0-8DBA-6FB00358F4FD}" type="slidenum">
              <a:rPr lang="en-GB" altLang="en-GB">
                <a:latin typeface="ITCFranklinGothic LT Book" pitchFamily="18" charset="0"/>
              </a:rPr>
              <a:pPr>
                <a:spcBef>
                  <a:spcPct val="0"/>
                </a:spcBef>
              </a:pPr>
              <a:t>25</a:t>
            </a:fld>
            <a:endParaRPr lang="en-GB" altLang="en-GB">
              <a:latin typeface="ITCFranklinGothic LT Book" pitchFamily="18" charset="0"/>
            </a:endParaRPr>
          </a:p>
        </p:txBody>
      </p:sp>
    </p:spTree>
    <p:extLst>
      <p:ext uri="{BB962C8B-B14F-4D97-AF65-F5344CB8AC3E}">
        <p14:creationId xmlns:p14="http://schemas.microsoft.com/office/powerpoint/2010/main" val="3433942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359AEAEB-3EA7-4FA6-80DA-43E16A6905DB}" type="slidenum">
              <a:rPr lang="en-US" altLang="en-US"/>
              <a:pPr>
                <a:spcBef>
                  <a:spcPct val="0"/>
                </a:spcBef>
              </a:pPr>
              <a:t>26</a:t>
            </a:fld>
            <a:endParaRPr lang="en-US" altLang="en-US"/>
          </a:p>
        </p:txBody>
      </p:sp>
      <p:sp>
        <p:nvSpPr>
          <p:cNvPr id="346115" name="Rectangle 7"/>
          <p:cNvSpPr txBox="1">
            <a:spLocks noGrp="1" noChangeArrowheads="1"/>
          </p:cNvSpPr>
          <p:nvPr/>
        </p:nvSpPr>
        <p:spPr bwMode="auto">
          <a:xfrm>
            <a:off x="4010026"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62" tIns="46980" rIns="93962" bIns="46980" anchor="b"/>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0F8C92B1-3FD7-4730-B0A7-2B1C6A595ADC}" type="slidenum">
              <a:rPr lang="en-US" altLang="en-US"/>
              <a:pPr algn="r" eaLnBrk="1" hangingPunct="1">
                <a:spcBef>
                  <a:spcPct val="0"/>
                </a:spcBef>
              </a:pPr>
              <a:t>26</a:t>
            </a:fld>
            <a:endParaRPr lang="en-US" altLang="en-US"/>
          </a:p>
        </p:txBody>
      </p:sp>
      <p:sp>
        <p:nvSpPr>
          <p:cNvPr id="346116" name="Rectangle 2"/>
          <p:cNvSpPr>
            <a:spLocks noGrp="1" noRot="1" noChangeAspect="1" noChangeArrowheads="1" noTextEdit="1"/>
          </p:cNvSpPr>
          <p:nvPr>
            <p:ph type="sldImg"/>
          </p:nvPr>
        </p:nvSpPr>
        <p:spPr>
          <a:ln/>
        </p:spPr>
      </p:sp>
      <p:graphicFrame>
        <p:nvGraphicFramePr>
          <p:cNvPr id="422917" name="Group 5"/>
          <p:cNvGraphicFramePr>
            <a:graphicFrameLocks noGrp="1"/>
          </p:cNvGraphicFramePr>
          <p:nvPr/>
        </p:nvGraphicFramePr>
        <p:xfrm>
          <a:off x="1162050" y="4492625"/>
          <a:ext cx="4718050" cy="4106868"/>
        </p:xfrm>
        <a:graphic>
          <a:graphicData uri="http://schemas.openxmlformats.org/drawingml/2006/table">
            <a:tbl>
              <a:tblPr/>
              <a:tblGrid>
                <a:gridCol w="4718050"/>
              </a:tblGrid>
              <a:tr h="2764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a:t>
                      </a:r>
                      <a:r>
                        <a:rPr kumimoji="0" lang="en-US" sz="1200" b="1" i="0" u="none" strike="noStrike" cap="none" normalizeH="0" baseline="0" dirty="0" smtClean="0">
                          <a:ln>
                            <a:noFill/>
                          </a:ln>
                          <a:solidFill>
                            <a:srgbClr val="FF0000"/>
                          </a:solidFill>
                          <a:effectLst/>
                          <a:latin typeface="Arial" charset="0"/>
                        </a:rPr>
                        <a:t>.  </a:t>
                      </a:r>
                      <a:r>
                        <a:rPr kumimoji="0" lang="en-US" sz="1200" b="1" i="0" u="none" strike="noStrike" cap="none" normalizeH="0" baseline="0" dirty="0" smtClean="0">
                          <a:ln>
                            <a:noFill/>
                          </a:ln>
                          <a:solidFill>
                            <a:schemeClr val="tx1"/>
                          </a:solidFill>
                          <a:effectLst/>
                          <a:latin typeface="Arial" charset="0"/>
                        </a:rPr>
                        <a:t>Which of devices below is not an overcurrent device</a:t>
                      </a:r>
                    </a:p>
                  </a:txBody>
                  <a:tcPr marL="94361" marR="94361" marT="46806" marB="4680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09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GFCI</a:t>
                      </a:r>
                    </a:p>
                  </a:txBody>
                  <a:tcPr marL="94361" marR="94361" marT="46806" marB="4680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09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  Fuse</a:t>
                      </a:r>
                    </a:p>
                  </a:txBody>
                  <a:tcPr marL="94361" marR="94361" marT="46806" marB="4680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09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  Circuit Breaker</a:t>
                      </a:r>
                    </a:p>
                  </a:txBody>
                  <a:tcPr marL="94361" marR="94361" marT="46806" marB="4680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09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d) They all are</a:t>
                      </a:r>
                    </a:p>
                  </a:txBody>
                  <a:tcPr marL="94361" marR="94361" marT="46806" marB="4680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09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2.  One of the three Basic Rules is:</a:t>
                      </a:r>
                    </a:p>
                  </a:txBody>
                  <a:tcPr marL="94361" marR="94361" marT="46806" marB="4680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091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Never work on (repair) an energized system</a:t>
                      </a:r>
                    </a:p>
                  </a:txBody>
                  <a:tcPr marL="94361" marR="94361" marT="46806" marB="4680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3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  Be sure locks and/or tags are removed before operating equipment</a:t>
                      </a:r>
                    </a:p>
                  </a:txBody>
                  <a:tcPr marL="94361" marR="94361" marT="46806" marB="4680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09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  Both a and b </a:t>
                      </a:r>
                    </a:p>
                  </a:txBody>
                  <a:tcPr marL="94361" marR="94361" marT="46806" marB="4680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09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3.  Who will remove tags and return to normal operation?</a:t>
                      </a:r>
                    </a:p>
                  </a:txBody>
                  <a:tcPr marL="94361" marR="94361" marT="46806" marB="4680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09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Supervisor</a:t>
                      </a:r>
                    </a:p>
                  </a:txBody>
                  <a:tcPr marL="94361" marR="94361" marT="46806" marB="4680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09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  Journeyman</a:t>
                      </a:r>
                    </a:p>
                  </a:txBody>
                  <a:tcPr marL="94361" marR="94361" marT="46806" marB="4680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09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  Ship’s Force</a:t>
                      </a:r>
                    </a:p>
                  </a:txBody>
                  <a:tcPr marL="94361" marR="94361" marT="46806" marB="4680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09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d)  Safety Technician</a:t>
                      </a:r>
                    </a:p>
                  </a:txBody>
                  <a:tcPr marL="94361" marR="94361" marT="46806" marB="4680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57643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0"/>
              </a:spcAft>
            </a:pPr>
            <a:r>
              <a:rPr lang="en-US" b="1" dirty="0">
                <a:latin typeface="Helvetica" panose="020B0604020202020204" pitchFamily="34" charset="0"/>
                <a:ea typeface="Times New Roman" panose="02020603050405020304" pitchFamily="18" charset="0"/>
                <a:cs typeface="Times New Roman" panose="02020603050405020304" pitchFamily="18" charset="0"/>
              </a:rPr>
              <a:t>General training content</a:t>
            </a:r>
            <a:r>
              <a:rPr lang="en-US" dirty="0">
                <a:latin typeface="Helvetica" panose="020B0604020202020204" pitchFamily="34" charset="0"/>
                <a:ea typeface="Times New Roman" panose="02020603050405020304" pitchFamily="18" charset="0"/>
                <a:cs typeface="Times New Roman" panose="02020603050405020304" pitchFamily="18" charset="0"/>
              </a:rPr>
              <a:t>. The employer shall train each employee who is, or may be, in an area where lockout/tags-plus systems are being used so they know:</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dirty="0">
                <a:latin typeface="Helvetica" panose="020B0604020202020204" pitchFamily="34" charset="0"/>
                <a:ea typeface="Times New Roman" panose="02020603050405020304" pitchFamily="18" charset="0"/>
                <a:cs typeface="Times New Roman" panose="02020603050405020304" pitchFamily="18" charset="0"/>
              </a:rPr>
              <a:t>1915.89(o)(2)(</a:t>
            </a:r>
            <a:r>
              <a:rPr lang="en-US" dirty="0" err="1">
                <a:latin typeface="Helvetica" panose="020B0604020202020204" pitchFamily="34" charset="0"/>
                <a:ea typeface="Times New Roman" panose="02020603050405020304" pitchFamily="18" charset="0"/>
                <a:cs typeface="Times New Roman" panose="02020603050405020304" pitchFamily="18" charset="0"/>
              </a:rPr>
              <a:t>i</a:t>
            </a:r>
            <a:r>
              <a:rPr lang="en-US" dirty="0">
                <a:latin typeface="Helvetica" panose="020B0604020202020204" pitchFamily="34" charset="0"/>
                <a:ea typeface="Times New Roman" panose="02020603050405020304" pitchFamily="18"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dirty="0">
                <a:latin typeface="Helvetica" panose="020B0604020202020204" pitchFamily="34" charset="0"/>
                <a:ea typeface="Times New Roman" panose="02020603050405020304" pitchFamily="18" charset="0"/>
                <a:cs typeface="Times New Roman" panose="02020603050405020304" pitchFamily="18" charset="0"/>
              </a:rPr>
              <a:t>The purpose and function of the employer's lockout/tags-plus program and procedures;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dirty="0">
                <a:latin typeface="Helvetica" panose="020B0604020202020204" pitchFamily="34" charset="0"/>
                <a:ea typeface="Times New Roman" panose="02020603050405020304" pitchFamily="18" charset="0"/>
                <a:cs typeface="Times New Roman" panose="02020603050405020304" pitchFamily="18" charset="0"/>
              </a:rPr>
              <a:t>1915.89(o)(2)(ii)</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dirty="0">
                <a:latin typeface="Helvetica" panose="020B0604020202020204" pitchFamily="34" charset="0"/>
                <a:ea typeface="Times New Roman" panose="02020603050405020304" pitchFamily="18" charset="0"/>
                <a:cs typeface="Times New Roman" panose="02020603050405020304" pitchFamily="18" charset="0"/>
              </a:rPr>
              <a:t>The unique identity of the locks and tags to be used in the lockout/tags-plus system, as well as the standardized color, shape or size of these devices</a:t>
            </a:r>
            <a:r>
              <a:rPr lang="en-US" dirty="0" smtClean="0">
                <a:latin typeface="Helvetica" panose="020B0604020202020204" pitchFamily="34" charset="0"/>
                <a:ea typeface="Times New Roman" panose="02020603050405020304" pitchFamily="18" charset="0"/>
                <a:cs typeface="Times New Roman" panose="02020603050405020304" pitchFamily="18" charset="0"/>
              </a:rPr>
              <a:t>;</a:t>
            </a:r>
          </a:p>
          <a:p>
            <a:r>
              <a:rPr lang="en-US" dirty="0"/>
              <a:t>1915.89(o)(2)(iii)</a:t>
            </a:r>
          </a:p>
          <a:p>
            <a:r>
              <a:rPr lang="en-US" dirty="0"/>
              <a:t>The basic components of the tags-plus system: an energy-isolating device with a tag affixed to it and an additional safety measure;</a:t>
            </a:r>
          </a:p>
          <a:p>
            <a:r>
              <a:rPr lang="en-US" dirty="0"/>
              <a:t>1915.89(o)(2)(iv)</a:t>
            </a:r>
          </a:p>
          <a:p>
            <a:r>
              <a:rPr lang="en-US" dirty="0"/>
              <a:t>The prohibition against tampering with or removing any lockout/tags-plus system; and</a:t>
            </a:r>
          </a:p>
          <a:p>
            <a:r>
              <a:rPr lang="en-US" dirty="0"/>
              <a:t>1915.89(o)(2)(v)</a:t>
            </a:r>
          </a:p>
          <a:p>
            <a:r>
              <a:rPr lang="en-US" dirty="0"/>
              <a:t>The prohibition against restarting or reenergizing any machinery, equipment, or system being serviced under a lockout/tags-plus system.</a:t>
            </a:r>
          </a:p>
          <a:p>
            <a:pPr>
              <a:lnSpc>
                <a:spcPct val="107000"/>
              </a:lnSpc>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1AD3AE0A-A07F-4687-81B0-47781378E174}" type="slidenum">
              <a:rPr lang="en-US" altLang="en-US" smtClean="0"/>
              <a:pPr>
                <a:defRPr/>
              </a:pPr>
              <a:t>3</a:t>
            </a:fld>
            <a:endParaRPr lang="en-US" altLang="en-US"/>
          </a:p>
        </p:txBody>
      </p:sp>
    </p:spTree>
    <p:extLst>
      <p:ext uri="{BB962C8B-B14F-4D97-AF65-F5344CB8AC3E}">
        <p14:creationId xmlns:p14="http://schemas.microsoft.com/office/powerpoint/2010/main" val="1133805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333333"/>
                </a:solidFill>
                <a:latin typeface="Helvetica Neue"/>
              </a:rPr>
              <a:t>1915.89(o)(3)Additional training requirements for affected employees</a:t>
            </a:r>
            <a:r>
              <a:rPr lang="en-US" dirty="0">
                <a:solidFill>
                  <a:srgbClr val="333333"/>
                </a:solidFill>
                <a:latin typeface="Helvetica Neue"/>
              </a:rPr>
              <a:t>. </a:t>
            </a:r>
            <a:endParaRPr lang="en-US" dirty="0" smtClean="0">
              <a:solidFill>
                <a:srgbClr val="333333"/>
              </a:solidFill>
              <a:latin typeface="Helvetica Neue"/>
            </a:endParaRPr>
          </a:p>
          <a:p>
            <a:endParaRPr lang="en-US" dirty="0" smtClean="0">
              <a:solidFill>
                <a:srgbClr val="333333"/>
              </a:solidFill>
              <a:latin typeface="Helvetica Neue"/>
            </a:endParaRPr>
          </a:p>
          <a:p>
            <a:r>
              <a:rPr lang="en-US" dirty="0" smtClean="0">
                <a:solidFill>
                  <a:srgbClr val="333333"/>
                </a:solidFill>
                <a:latin typeface="Helvetica Neue"/>
              </a:rPr>
              <a:t>In </a:t>
            </a:r>
            <a:r>
              <a:rPr lang="en-US" dirty="0">
                <a:solidFill>
                  <a:srgbClr val="333333"/>
                </a:solidFill>
                <a:latin typeface="Helvetica Neue"/>
              </a:rPr>
              <a:t>addition to training affected employees in the requirements in paragraph (o)(2) of this section, the employer also shall train each affected employee so he/she knows</a:t>
            </a:r>
            <a:r>
              <a:rPr lang="en-US" dirty="0" smtClean="0">
                <a:solidFill>
                  <a:srgbClr val="333333"/>
                </a:solidFill>
                <a:latin typeface="Helvetica Neue"/>
              </a:rPr>
              <a:t>:</a:t>
            </a:r>
          </a:p>
          <a:p>
            <a:endParaRPr lang="en-US" dirty="0">
              <a:latin typeface="Helvetica Neue"/>
            </a:endParaRPr>
          </a:p>
          <a:p>
            <a:r>
              <a:rPr lang="en-US" dirty="0">
                <a:latin typeface="Helvetica Neue"/>
              </a:rPr>
              <a:t>1915.89(o)(3)(</a:t>
            </a:r>
            <a:r>
              <a:rPr lang="en-US" dirty="0" err="1">
                <a:latin typeface="Helvetica Neue"/>
              </a:rPr>
              <a:t>i</a:t>
            </a:r>
            <a:r>
              <a:rPr lang="en-US" dirty="0">
                <a:latin typeface="Helvetica Neue"/>
              </a:rPr>
              <a:t>)The use of the employer's lockout/tags-plus program and procedures</a:t>
            </a:r>
            <a:r>
              <a:rPr lang="en-US" dirty="0" smtClean="0">
                <a:latin typeface="Helvetica Neue"/>
              </a:rPr>
              <a:t>;</a:t>
            </a:r>
          </a:p>
          <a:p>
            <a:endParaRPr lang="en-US" dirty="0">
              <a:latin typeface="Helvetica Neue"/>
            </a:endParaRPr>
          </a:p>
          <a:p>
            <a:r>
              <a:rPr lang="en-US" dirty="0">
                <a:latin typeface="Helvetica Neue"/>
              </a:rPr>
              <a:t>1915.89(o)(3)(ii)That affected employees are not to apply or remove any lockout/tags-plus system; </a:t>
            </a:r>
            <a:r>
              <a:rPr lang="en-US" dirty="0" smtClean="0">
                <a:latin typeface="Helvetica Neue"/>
              </a:rPr>
              <a:t>and</a:t>
            </a:r>
          </a:p>
          <a:p>
            <a:endParaRPr lang="en-US" dirty="0">
              <a:latin typeface="Helvetica Neue"/>
            </a:endParaRPr>
          </a:p>
          <a:p>
            <a:r>
              <a:rPr lang="en-US" dirty="0">
                <a:latin typeface="Helvetica Neue"/>
              </a:rPr>
              <a:t>1915.89(o)(3)(iii)That affected employees are not to bypass, ignore, or otherwise defeat any lockout/tags-plus system</a:t>
            </a:r>
            <a:r>
              <a:rPr lang="en-US" dirty="0">
                <a:solidFill>
                  <a:srgbClr val="FF0000"/>
                </a:solidFill>
                <a:latin typeface="Helvetica Neue"/>
              </a:rPr>
              <a:t>.</a:t>
            </a:r>
          </a:p>
          <a:p>
            <a:pPr>
              <a:lnSpc>
                <a:spcPct val="107000"/>
              </a:lnSpc>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1AD3AE0A-A07F-4687-81B0-47781378E174}" type="slidenum">
              <a:rPr lang="en-US" altLang="en-US" smtClean="0"/>
              <a:pPr>
                <a:defRPr/>
              </a:pPr>
              <a:t>4</a:t>
            </a:fld>
            <a:endParaRPr lang="en-US" altLang="en-US"/>
          </a:p>
        </p:txBody>
      </p:sp>
    </p:spTree>
    <p:extLst>
      <p:ext uri="{BB962C8B-B14F-4D97-AF65-F5344CB8AC3E}">
        <p14:creationId xmlns:p14="http://schemas.microsoft.com/office/powerpoint/2010/main" val="59214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F424A6C9-EE24-439D-A500-255691E5C9FA}" type="slidenum">
              <a:rPr lang="en-US" altLang="en-US"/>
              <a:pPr>
                <a:spcBef>
                  <a:spcPct val="0"/>
                </a:spcBef>
              </a:pPr>
              <a:t>5</a:t>
            </a:fld>
            <a:endParaRPr lang="en-US" altLang="en-US"/>
          </a:p>
        </p:txBody>
      </p:sp>
      <p:sp>
        <p:nvSpPr>
          <p:cNvPr id="327683" name="Rectangle 2"/>
          <p:cNvSpPr>
            <a:spLocks noGrp="1" noRot="1" noChangeAspect="1" noChangeArrowheads="1" noTextEdit="1"/>
          </p:cNvSpPr>
          <p:nvPr>
            <p:ph type="sldImg"/>
          </p:nvPr>
        </p:nvSpPr>
        <p:spPr>
          <a:xfrm>
            <a:off x="1254125" y="746125"/>
            <a:ext cx="4568825" cy="3427413"/>
          </a:xfrm>
          <a:ln/>
        </p:spPr>
      </p:sp>
      <p:sp>
        <p:nvSpPr>
          <p:cNvPr id="327684" name="Rectangle 3"/>
          <p:cNvSpPr>
            <a:spLocks noGrp="1" noChangeArrowheads="1"/>
          </p:cNvSpPr>
          <p:nvPr>
            <p:ph type="body" idx="1"/>
          </p:nvPr>
        </p:nvSpPr>
        <p:spPr>
          <a:xfrm>
            <a:off x="942975" y="4448176"/>
            <a:ext cx="5505450" cy="421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itchFamily="34" charset="0"/>
              </a:rPr>
              <a:t>Common Terms</a:t>
            </a:r>
          </a:p>
          <a:p>
            <a:endParaRPr lang="en-US" altLang="en-US" sz="800" b="1">
              <a:latin typeface="Arial" pitchFamily="34" charset="0"/>
            </a:endParaRPr>
          </a:p>
          <a:p>
            <a:r>
              <a:rPr lang="en-US" altLang="en-US" b="1" smtClean="0">
                <a:latin typeface="Arial" pitchFamily="34" charset="0"/>
              </a:rPr>
              <a:t>Amperes (Amps)</a:t>
            </a:r>
            <a:r>
              <a:rPr lang="en-US" altLang="en-US" smtClean="0">
                <a:latin typeface="Arial" pitchFamily="34" charset="0"/>
              </a:rPr>
              <a:t>– </a:t>
            </a:r>
            <a:r>
              <a:rPr lang="en-US" altLang="en-US" i="1" smtClean="0">
                <a:latin typeface="Arial" pitchFamily="34" charset="0"/>
              </a:rPr>
              <a:t>Amperage</a:t>
            </a:r>
            <a:r>
              <a:rPr lang="en-US" altLang="en-US" smtClean="0">
                <a:latin typeface="Arial" pitchFamily="34" charset="0"/>
              </a:rPr>
              <a:t> (A) is a measure of current flow, i.e., how many electrons flow through something per second. One amp is about 6 million trillion electrons per second. This flow of electrons is what actually causes tissue or nervous system damage. All those electrons passing through a body either burn tissues or interfere with essential electrical signals, such as those that cause the heart to beat.</a:t>
            </a:r>
          </a:p>
          <a:p>
            <a:r>
              <a:rPr lang="en-US" altLang="en-US" smtClean="0">
                <a:latin typeface="Arial" pitchFamily="34" charset="0"/>
              </a:rPr>
              <a:t>The latter phenomenon is why an electrocution above a certain amperage will cause your muscles to clench and make it impossible for a person to let go of the current source.</a:t>
            </a:r>
            <a:r>
              <a:rPr lang="en-US" altLang="en-US" b="1" smtClean="0">
                <a:latin typeface="Arial" pitchFamily="34" charset="0"/>
              </a:rPr>
              <a:t> </a:t>
            </a:r>
            <a:r>
              <a:rPr lang="en-US" altLang="en-US" smtClean="0">
                <a:latin typeface="Arial" pitchFamily="34" charset="0"/>
              </a:rPr>
              <a:t>Being physically unable to let go of a live wire is called tetanic contraction.</a:t>
            </a:r>
          </a:p>
          <a:p>
            <a:endParaRPr lang="en-US" altLang="en-US" sz="800" b="1">
              <a:latin typeface="Arial" pitchFamily="34" charset="0"/>
            </a:endParaRPr>
          </a:p>
          <a:p>
            <a:r>
              <a:rPr lang="en-US" altLang="en-US" b="1" smtClean="0">
                <a:latin typeface="Arial" pitchFamily="34" charset="0"/>
              </a:rPr>
              <a:t>Conductors</a:t>
            </a:r>
            <a:r>
              <a:rPr lang="en-US" altLang="en-US" smtClean="0">
                <a:latin typeface="Arial" pitchFamily="34" charset="0"/>
              </a:rPr>
              <a:t> – substances, such as metals, that have little resistance to electricity</a:t>
            </a:r>
          </a:p>
          <a:p>
            <a:endParaRPr lang="en-US" altLang="en-US" sz="800" b="1">
              <a:latin typeface="Arial" pitchFamily="34" charset="0"/>
            </a:endParaRPr>
          </a:p>
          <a:p>
            <a:r>
              <a:rPr lang="en-US" altLang="en-US" b="1" smtClean="0">
                <a:latin typeface="Arial" pitchFamily="34" charset="0"/>
              </a:rPr>
              <a:t>Current</a:t>
            </a:r>
            <a:r>
              <a:rPr lang="en-US" altLang="en-US" smtClean="0">
                <a:latin typeface="Arial" pitchFamily="34" charset="0"/>
              </a:rPr>
              <a:t> – the movement of electrical charge</a:t>
            </a:r>
          </a:p>
          <a:p>
            <a:endParaRPr lang="en-US" altLang="en-US" sz="800">
              <a:latin typeface="Arial" pitchFamily="34" charset="0"/>
            </a:endParaRPr>
          </a:p>
          <a:p>
            <a:r>
              <a:rPr lang="en-US" altLang="en-US" b="1" smtClean="0">
                <a:latin typeface="Arial" pitchFamily="34" charset="0"/>
              </a:rPr>
              <a:t>Electric shock – See amperes (Amps) above</a:t>
            </a:r>
          </a:p>
          <a:p>
            <a:endParaRPr lang="en-US" altLang="en-US" sz="800" b="1">
              <a:latin typeface="Arial" pitchFamily="34" charset="0"/>
            </a:endParaRPr>
          </a:p>
          <a:p>
            <a:endParaRPr lang="en-US" altLang="en-US" smtClean="0">
              <a:latin typeface="Arial" pitchFamily="34" charset="0"/>
            </a:endParaRPr>
          </a:p>
          <a:p>
            <a:endParaRPr lang="en-US" altLang="en-US" sz="900">
              <a:latin typeface="Arial" pitchFamily="34" charset="0"/>
            </a:endParaRPr>
          </a:p>
          <a:p>
            <a:endParaRPr lang="en-US" altLang="en-US" sz="900">
              <a:latin typeface="Arial" pitchFamily="34" charset="0"/>
            </a:endParaRPr>
          </a:p>
        </p:txBody>
      </p:sp>
    </p:spTree>
    <p:extLst>
      <p:ext uri="{BB962C8B-B14F-4D97-AF65-F5344CB8AC3E}">
        <p14:creationId xmlns:p14="http://schemas.microsoft.com/office/powerpoint/2010/main" val="2353185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2185C063-FFF8-4CCB-B8C0-8DBC90C989E5}" type="slidenum">
              <a:rPr lang="en-US" altLang="en-US"/>
              <a:pPr>
                <a:spcBef>
                  <a:spcPct val="0"/>
                </a:spcBef>
              </a:pPr>
              <a:t>6</a:t>
            </a:fld>
            <a:endParaRPr lang="en-US" altLang="en-US"/>
          </a:p>
        </p:txBody>
      </p:sp>
      <p:sp>
        <p:nvSpPr>
          <p:cNvPr id="328707" name="Rectangle 2"/>
          <p:cNvSpPr>
            <a:spLocks noGrp="1" noRot="1" noChangeAspect="1" noChangeArrowheads="1" noTextEdit="1"/>
          </p:cNvSpPr>
          <p:nvPr>
            <p:ph type="sldImg"/>
          </p:nvPr>
        </p:nvSpPr>
        <p:spPr>
          <a:xfrm>
            <a:off x="1254125" y="746125"/>
            <a:ext cx="4568825" cy="3427413"/>
          </a:xfrm>
          <a:ln/>
        </p:spPr>
      </p:sp>
      <p:sp>
        <p:nvSpPr>
          <p:cNvPr id="328708" name="Rectangle 3"/>
          <p:cNvSpPr>
            <a:spLocks noGrp="1" noChangeArrowheads="1"/>
          </p:cNvSpPr>
          <p:nvPr>
            <p:ph type="body" idx="1"/>
          </p:nvPr>
        </p:nvSpPr>
        <p:spPr>
          <a:xfrm>
            <a:off x="942975" y="4448175"/>
            <a:ext cx="5505450" cy="4198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itchFamily="34" charset="0"/>
              </a:rPr>
              <a:t>Common Terms</a:t>
            </a:r>
          </a:p>
          <a:p>
            <a:endParaRPr lang="en-US" altLang="en-US" sz="900">
              <a:latin typeface="Arial" pitchFamily="34" charset="0"/>
            </a:endParaRPr>
          </a:p>
          <a:p>
            <a:r>
              <a:rPr lang="en-US" altLang="en-US" b="1" smtClean="0">
                <a:latin typeface="Arial" pitchFamily="34" charset="0"/>
              </a:rPr>
              <a:t>Grounding</a:t>
            </a:r>
            <a:r>
              <a:rPr lang="en-US" altLang="en-US" smtClean="0">
                <a:latin typeface="Arial" pitchFamily="34" charset="0"/>
              </a:rPr>
              <a:t> – a conductive connection to the earth which acts as a protective measure</a:t>
            </a:r>
          </a:p>
          <a:p>
            <a:endParaRPr lang="en-US" altLang="en-US" sz="800">
              <a:latin typeface="Arial" pitchFamily="34" charset="0"/>
            </a:endParaRPr>
          </a:p>
          <a:p>
            <a:r>
              <a:rPr lang="en-US" altLang="en-US" b="1" smtClean="0">
                <a:latin typeface="Arial" pitchFamily="34" charset="0"/>
              </a:rPr>
              <a:t>Insulators</a:t>
            </a:r>
            <a:r>
              <a:rPr lang="en-US" altLang="en-US" smtClean="0">
                <a:latin typeface="Arial" pitchFamily="34" charset="0"/>
              </a:rPr>
              <a:t> – substances, such as wood, rubber, glass, and bakelite, that have high resistance to electricity</a:t>
            </a:r>
          </a:p>
          <a:p>
            <a:endParaRPr lang="en-US" altLang="en-US" sz="800">
              <a:latin typeface="Arial" pitchFamily="34" charset="0"/>
            </a:endParaRPr>
          </a:p>
          <a:p>
            <a:r>
              <a:rPr lang="en-US" altLang="en-US" b="1" smtClean="0">
                <a:latin typeface="Arial" pitchFamily="34" charset="0"/>
              </a:rPr>
              <a:t>Resistance</a:t>
            </a:r>
            <a:r>
              <a:rPr lang="en-US" altLang="en-US" smtClean="0">
                <a:latin typeface="Arial" pitchFamily="34" charset="0"/>
              </a:rPr>
              <a:t> – opposition to current flow</a:t>
            </a:r>
          </a:p>
          <a:p>
            <a:endParaRPr lang="en-US" altLang="en-US" sz="800">
              <a:latin typeface="Arial" pitchFamily="34" charset="0"/>
            </a:endParaRPr>
          </a:p>
          <a:p>
            <a:r>
              <a:rPr lang="en-US" altLang="en-US" b="1" smtClean="0">
                <a:latin typeface="Arial" pitchFamily="34" charset="0"/>
              </a:rPr>
              <a:t>Tetanic Contraction - </a:t>
            </a:r>
            <a:r>
              <a:rPr lang="en-US" altLang="en-US" smtClean="0">
                <a:latin typeface="Arial" pitchFamily="34" charset="0"/>
              </a:rPr>
              <a:t>a sustained muscle contraction evoked when the motor nerve that innervates a skeletal muscle emits action potentials at a very high rate.</a:t>
            </a:r>
            <a:endParaRPr lang="en-US" altLang="en-US" b="1" smtClean="0">
              <a:latin typeface="Arial" pitchFamily="34" charset="0"/>
            </a:endParaRPr>
          </a:p>
          <a:p>
            <a:endParaRPr lang="en-US" altLang="en-US" sz="800">
              <a:latin typeface="Arial" pitchFamily="34" charset="0"/>
            </a:endParaRPr>
          </a:p>
          <a:p>
            <a:r>
              <a:rPr lang="en-US" altLang="en-US" b="1" smtClean="0">
                <a:latin typeface="Arial" pitchFamily="34" charset="0"/>
              </a:rPr>
              <a:t>Voltage</a:t>
            </a:r>
            <a:r>
              <a:rPr lang="en-US" altLang="en-US" smtClean="0">
                <a:latin typeface="Arial" pitchFamily="34" charset="0"/>
              </a:rPr>
              <a:t> – </a:t>
            </a:r>
            <a:r>
              <a:rPr lang="en-US" altLang="en-US" i="1" smtClean="0">
                <a:latin typeface="Arial" pitchFamily="34" charset="0"/>
              </a:rPr>
              <a:t>Voltage</a:t>
            </a:r>
            <a:r>
              <a:rPr lang="en-US" altLang="en-US" smtClean="0">
                <a:latin typeface="Arial" pitchFamily="34" charset="0"/>
              </a:rPr>
              <a:t> (V) is how strong the "urge" is for the current to flow. Voltage is the push on the electrons. A rough analogy is that current is like water molecules, and voltage is like a slope. The steeper the slope, the more the water molecules wants to flow down it. Zero voltage between two points is like a plateau and, hence, there is no current flow.</a:t>
            </a:r>
            <a:endParaRPr lang="en-US" altLang="en-US" sz="800">
              <a:latin typeface="Arial" pitchFamily="34" charset="0"/>
            </a:endParaRPr>
          </a:p>
          <a:p>
            <a:r>
              <a:rPr lang="en-US" altLang="en-US" b="1" smtClean="0">
                <a:latin typeface="Arial" pitchFamily="34" charset="0"/>
              </a:rPr>
              <a:t>Watts</a:t>
            </a:r>
            <a:r>
              <a:rPr lang="en-US" altLang="en-US" smtClean="0">
                <a:latin typeface="Arial" pitchFamily="34" charset="0"/>
              </a:rPr>
              <a:t> – a measure of electrical power. In an electrical system power (</a:t>
            </a:r>
            <a:r>
              <a:rPr lang="en-US" altLang="en-US" b="1" smtClean="0">
                <a:latin typeface="Arial" pitchFamily="34" charset="0"/>
              </a:rPr>
              <a:t>P</a:t>
            </a:r>
            <a:r>
              <a:rPr lang="en-US" altLang="en-US" smtClean="0">
                <a:latin typeface="Arial" pitchFamily="34" charset="0"/>
              </a:rPr>
              <a:t>) is equal to the voltage multiplied by the amps.  W = V x A</a:t>
            </a:r>
          </a:p>
          <a:p>
            <a:endParaRPr lang="en-US" altLang="en-US" sz="900">
              <a:latin typeface="Arial" pitchFamily="34" charset="0"/>
            </a:endParaRPr>
          </a:p>
          <a:p>
            <a:endParaRPr lang="en-US" altLang="en-US" sz="900">
              <a:latin typeface="Arial" pitchFamily="34" charset="0"/>
            </a:endParaRPr>
          </a:p>
          <a:p>
            <a:endParaRPr lang="en-US" altLang="en-US" sz="900">
              <a:latin typeface="Arial" pitchFamily="34" charset="0"/>
            </a:endParaRPr>
          </a:p>
        </p:txBody>
      </p:sp>
    </p:spTree>
    <p:extLst>
      <p:ext uri="{BB962C8B-B14F-4D97-AF65-F5344CB8AC3E}">
        <p14:creationId xmlns:p14="http://schemas.microsoft.com/office/powerpoint/2010/main" val="599995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F71E2866-7156-4B89-BF17-20A5969FC6B3}" type="slidenum">
              <a:rPr lang="en-US" altLang="en-US"/>
              <a:pPr>
                <a:spcBef>
                  <a:spcPct val="0"/>
                </a:spcBef>
              </a:pPr>
              <a:t>7</a:t>
            </a:fld>
            <a:endParaRPr lang="en-US" altLang="en-US"/>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itchFamily="34" charset="0"/>
              </a:rPr>
              <a:t>Electrical Sources On-Board </a:t>
            </a:r>
            <a:r>
              <a:rPr lang="en-US" altLang="en-US" smtClean="0">
                <a:latin typeface="Arial" pitchFamily="34" charset="0"/>
              </a:rPr>
              <a:t>(1915.181) (1915.157)</a:t>
            </a:r>
            <a:endParaRPr lang="en-US" altLang="en-US" b="1" smtClean="0">
              <a:latin typeface="Arial" pitchFamily="34" charset="0"/>
            </a:endParaRPr>
          </a:p>
          <a:p>
            <a:endParaRPr lang="en-US" altLang="en-US" sz="800" b="1">
              <a:latin typeface="Arial" pitchFamily="34" charset="0"/>
            </a:endParaRPr>
          </a:p>
          <a:p>
            <a:r>
              <a:rPr lang="en-US" altLang="en-US" smtClean="0">
                <a:latin typeface="Arial" pitchFamily="34" charset="0"/>
              </a:rPr>
              <a:t>There are two sources of electrical power used during building and repair of a vessel -- shore side and vessel generated. (See diagram).</a:t>
            </a:r>
            <a:br>
              <a:rPr lang="en-US" altLang="en-US" smtClean="0">
                <a:latin typeface="Arial" pitchFamily="34" charset="0"/>
              </a:rPr>
            </a:br>
            <a:r>
              <a:rPr lang="en-US" altLang="en-US" smtClean="0">
                <a:latin typeface="Arial" pitchFamily="34" charset="0"/>
              </a:rPr>
              <a:t/>
            </a:r>
            <a:br>
              <a:rPr lang="en-US" altLang="en-US" smtClean="0">
                <a:latin typeface="Arial" pitchFamily="34" charset="0"/>
              </a:rPr>
            </a:br>
            <a:r>
              <a:rPr lang="en-US" altLang="en-US" smtClean="0">
                <a:latin typeface="Arial" pitchFamily="34" charset="0"/>
              </a:rPr>
              <a:t>The potential for electrical shock hazards is greater in shipbuilding and repair </a:t>
            </a:r>
            <a:r>
              <a:rPr lang="en-US" altLang="en-US" b="1" i="1" smtClean="0">
                <a:latin typeface="Arial" pitchFamily="34" charset="0"/>
              </a:rPr>
              <a:t>than in other industries</a:t>
            </a:r>
            <a:r>
              <a:rPr lang="en-US" altLang="en-US" smtClean="0">
                <a:latin typeface="Arial" pitchFamily="34" charset="0"/>
              </a:rPr>
              <a:t>, because workers stand on metal decks and often work in a wet environment. Work on or around energized electrical equipment, or using portable electrical tools, can expose workers to electrocution, burns, or electrical shock. Before work is performed, energized equipment must be locked and/or tagged out, guarded, de-energized, and/or appropriate PPE used to prevent worker exposure. </a:t>
            </a:r>
          </a:p>
          <a:p>
            <a:endParaRPr lang="en-US" altLang="en-US" sz="800">
              <a:latin typeface="Arial" pitchFamily="34" charset="0"/>
            </a:endParaRPr>
          </a:p>
          <a:p>
            <a:r>
              <a:rPr lang="en-US" altLang="en-US" smtClean="0">
                <a:latin typeface="Arial" pitchFamily="34" charset="0"/>
              </a:rPr>
              <a:t>Never plug into a ship’s power without permission.</a:t>
            </a:r>
          </a:p>
        </p:txBody>
      </p:sp>
    </p:spTree>
    <p:extLst>
      <p:ext uri="{BB962C8B-B14F-4D97-AF65-F5344CB8AC3E}">
        <p14:creationId xmlns:p14="http://schemas.microsoft.com/office/powerpoint/2010/main" val="2215366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2F02BF76-5023-42AA-8D83-3C41CEFE4D3F}" type="slidenum">
              <a:rPr lang="en-US" altLang="en-US"/>
              <a:pPr>
                <a:spcBef>
                  <a:spcPct val="0"/>
                </a:spcBef>
              </a:pPr>
              <a:t>8</a:t>
            </a:fld>
            <a:endParaRPr lang="en-US" altLang="en-US"/>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itchFamily="34" charset="0"/>
              </a:rPr>
              <a:t>Video:  Non-Electrical Hazards-What Should Have Been Done Differently?</a:t>
            </a:r>
            <a:endParaRPr lang="en-US" altLang="en-US" sz="800" b="1" dirty="0">
              <a:latin typeface="Arial" pitchFamily="34" charset="0"/>
            </a:endParaRPr>
          </a:p>
        </p:txBody>
      </p:sp>
      <p:graphicFrame>
        <p:nvGraphicFramePr>
          <p:cNvPr id="390148" name="Group 4"/>
          <p:cNvGraphicFramePr>
            <a:graphicFrameLocks noGrp="1"/>
          </p:cNvGraphicFramePr>
          <p:nvPr/>
        </p:nvGraphicFramePr>
        <p:xfrm>
          <a:off x="1065213" y="4811713"/>
          <a:ext cx="4946650" cy="4037014"/>
        </p:xfrm>
        <a:graphic>
          <a:graphicData uri="http://schemas.openxmlformats.org/drawingml/2006/table">
            <a:tbl>
              <a:tblPr/>
              <a:tblGrid>
                <a:gridCol w="2761625"/>
                <a:gridCol w="2185025"/>
              </a:tblGrid>
              <a:tr h="459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Source</a:t>
                      </a:r>
                    </a:p>
                  </a:txBody>
                  <a:tcPr marL="94336" marR="94336" marT="46826" marB="468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Shipyard Hazard</a:t>
                      </a:r>
                    </a:p>
                  </a:txBody>
                  <a:tcPr marL="94336" marR="94336" marT="46826" marB="468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52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Mechanical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4336" marR="94336" marT="46826" marB="468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Elevators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Winches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Hatches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Doors</a:t>
                      </a:r>
                    </a:p>
                  </a:txBody>
                  <a:tcPr marL="94336" marR="94336" marT="46826" marB="468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23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Hydraulic (fluid)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Arial" charset="0"/>
                        </a:rPr>
                        <a:t>Pneumatic (air)</a:t>
                      </a:r>
                    </a:p>
                  </a:txBody>
                  <a:tcPr marL="94336" marR="94336" marT="46826" marB="468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Piping</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Pumps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Actuators</a:t>
                      </a:r>
                    </a:p>
                  </a:txBody>
                  <a:tcPr marL="94336" marR="94336" marT="46826" marB="468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527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Arial" charset="0"/>
                        </a:rPr>
                        <a:t>Thermal or Steam</a:t>
                      </a:r>
                    </a:p>
                  </a:txBody>
                  <a:tcPr marL="94336" marR="94336" marT="46826" marB="468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Catapults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Piping</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Pumps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Boilers</a:t>
                      </a:r>
                    </a:p>
                  </a:txBody>
                  <a:tcPr marL="94336" marR="94336" marT="46826" marB="468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51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Chemical and Biological</a:t>
                      </a:r>
                    </a:p>
                  </a:txBody>
                  <a:tcPr marL="94336" marR="94336" marT="46826" marB="468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Fuels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Reactive Agents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 Toxic Chemicals/substances</a:t>
                      </a:r>
                    </a:p>
                  </a:txBody>
                  <a:tcPr marL="94336" marR="94336" marT="46826" marB="468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Radiation</a:t>
                      </a:r>
                    </a:p>
                  </a:txBody>
                  <a:tcPr marL="94336" marR="94336" marT="46826" marB="468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Radars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Arial" charset="0"/>
                        </a:rPr>
                        <a:t>Reactors</a:t>
                      </a:r>
                    </a:p>
                  </a:txBody>
                  <a:tcPr marL="94336" marR="94336" marT="46826" marB="468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674153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8FDC0417-5DB2-4045-8E5E-C5F8E0338370}" type="slidenum">
              <a:rPr lang="en-US" altLang="en-US"/>
              <a:pPr>
                <a:spcBef>
                  <a:spcPct val="0"/>
                </a:spcBef>
              </a:pPr>
              <a:t>9</a:t>
            </a:fld>
            <a:endParaRPr lang="en-US" altLang="en-US"/>
          </a:p>
        </p:txBody>
      </p:sp>
      <p:sp>
        <p:nvSpPr>
          <p:cNvPr id="331779" name="Rectangle 2"/>
          <p:cNvSpPr>
            <a:spLocks noGrp="1" noRot="1" noChangeAspect="1" noChangeArrowheads="1" noTextEdit="1"/>
          </p:cNvSpPr>
          <p:nvPr>
            <p:ph type="sldImg"/>
          </p:nvPr>
        </p:nvSpPr>
        <p:spPr>
          <a:xfrm>
            <a:off x="1196975" y="781050"/>
            <a:ext cx="4683125" cy="3513138"/>
          </a:xfrm>
          <a:ln/>
        </p:spPr>
      </p:sp>
      <p:sp>
        <p:nvSpPr>
          <p:cNvPr id="104453" name="Rectangle 3"/>
          <p:cNvSpPr>
            <a:spLocks noGrp="1" noChangeArrowheads="1"/>
          </p:cNvSpPr>
          <p:nvPr>
            <p:ph type="body" idx="1"/>
          </p:nvPr>
        </p:nvSpPr>
        <p:spPr>
          <a:xfrm>
            <a:off x="706438" y="4449764"/>
            <a:ext cx="5664200" cy="4044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smtClean="0"/>
              <a:t>Lockout-Tagout</a:t>
            </a:r>
          </a:p>
          <a:p>
            <a:pPr>
              <a:defRPr/>
            </a:pPr>
            <a:endParaRPr lang="en-US" b="1" dirty="0" smtClean="0"/>
          </a:p>
          <a:p>
            <a:pPr>
              <a:defRPr/>
            </a:pPr>
            <a:r>
              <a:rPr lang="en-US" dirty="0" smtClean="0"/>
              <a:t>Lockout-</a:t>
            </a:r>
            <a:r>
              <a:rPr lang="en-US" dirty="0" err="1" smtClean="0"/>
              <a:t>Tagout</a:t>
            </a:r>
            <a:r>
              <a:rPr lang="en-US" dirty="0" smtClean="0"/>
              <a:t> is a </a:t>
            </a:r>
            <a:r>
              <a:rPr lang="en-US" dirty="0"/>
              <a:t>specific work safety procedure or practice that safeguards employees from the unexpected powering or startup of machinery and equipment, or the release of hazardous energy during service or maintenance activities. </a:t>
            </a:r>
            <a:r>
              <a:rPr lang="en-US" dirty="0" smtClean="0"/>
              <a:t> This training is an overview of the process and is not intended to qualify you to perform Lockout-</a:t>
            </a:r>
            <a:r>
              <a:rPr lang="en-US" dirty="0" err="1" smtClean="0"/>
              <a:t>Tagout</a:t>
            </a:r>
            <a:r>
              <a:rPr lang="en-US" dirty="0" smtClean="0"/>
              <a:t> procedures.</a:t>
            </a:r>
          </a:p>
          <a:p>
            <a:pPr>
              <a:defRPr/>
            </a:pPr>
            <a:endParaRPr lang="en-US" dirty="0"/>
          </a:p>
          <a:p>
            <a:pPr>
              <a:defRPr/>
            </a:pPr>
            <a:r>
              <a:rPr lang="en-US" dirty="0" smtClean="0"/>
              <a:t>Start up question!</a:t>
            </a:r>
          </a:p>
          <a:p>
            <a:pPr>
              <a:defRPr/>
            </a:pPr>
            <a:endParaRPr lang="en-US" dirty="0" smtClean="0"/>
          </a:p>
          <a:p>
            <a:pPr>
              <a:defRPr/>
            </a:pPr>
            <a:r>
              <a:rPr lang="en-US" dirty="0" smtClean="0"/>
              <a:t>Lockout-</a:t>
            </a:r>
            <a:r>
              <a:rPr lang="en-US" dirty="0" err="1" smtClean="0"/>
              <a:t>Tagout</a:t>
            </a:r>
            <a:r>
              <a:rPr lang="en-US" dirty="0" smtClean="0"/>
              <a:t>:</a:t>
            </a:r>
          </a:p>
          <a:p>
            <a:pPr>
              <a:defRPr/>
            </a:pPr>
            <a:endParaRPr lang="en-US" dirty="0" smtClean="0"/>
          </a:p>
          <a:p>
            <a:pPr marL="228394" indent="-228394">
              <a:buFontTx/>
              <a:buAutoNum type="alphaLcParenR"/>
              <a:defRPr/>
            </a:pPr>
            <a:r>
              <a:rPr lang="en-US" dirty="0" smtClean="0"/>
              <a:t>Requires a lock?</a:t>
            </a:r>
          </a:p>
          <a:p>
            <a:pPr marL="228394" indent="-228394">
              <a:buFontTx/>
              <a:buAutoNum type="alphaLcParenR"/>
              <a:defRPr/>
            </a:pPr>
            <a:r>
              <a:rPr lang="en-US" dirty="0" smtClean="0"/>
              <a:t>Requires a tag?</a:t>
            </a:r>
          </a:p>
          <a:p>
            <a:pPr marL="228394" indent="-228394">
              <a:buFontTx/>
              <a:buAutoNum type="alphaLcParenR"/>
              <a:defRPr/>
            </a:pPr>
            <a:r>
              <a:rPr lang="en-US" dirty="0" smtClean="0"/>
              <a:t>Requires both?</a:t>
            </a:r>
          </a:p>
          <a:p>
            <a:pPr marL="228394" indent="-228394">
              <a:buFontTx/>
              <a:buAutoNum type="alphaLcParenR"/>
              <a:defRPr/>
            </a:pPr>
            <a:r>
              <a:rPr lang="en-US" dirty="0" smtClean="0"/>
              <a:t>It depends</a:t>
            </a:r>
          </a:p>
          <a:p>
            <a:pPr>
              <a:defRPr/>
            </a:pPr>
            <a:endParaRPr lang="en-US" dirty="0" smtClean="0"/>
          </a:p>
          <a:p>
            <a:pPr>
              <a:defRPr/>
            </a:pPr>
            <a:endParaRPr lang="en-US" dirty="0" smtClean="0"/>
          </a:p>
          <a:p>
            <a:pPr>
              <a:defRPr/>
            </a:pPr>
            <a:endParaRPr lang="en-US" dirty="0" smtClean="0"/>
          </a:p>
        </p:txBody>
      </p:sp>
      <p:sp>
        <p:nvSpPr>
          <p:cNvPr id="331781" name="TextBox 1"/>
          <p:cNvSpPr txBox="1">
            <a:spLocks noChangeArrowheads="1"/>
          </p:cNvSpPr>
          <p:nvPr/>
        </p:nvSpPr>
        <p:spPr bwMode="auto">
          <a:xfrm>
            <a:off x="3386138" y="6132513"/>
            <a:ext cx="2620962" cy="221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1431" tIns="45715" rIns="91431" bIns="45715">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200"/>
              <a:t>Notes:</a:t>
            </a:r>
          </a:p>
          <a:p>
            <a:r>
              <a:rPr lang="en-US" altLang="en-US"/>
              <a:t>___________________</a:t>
            </a:r>
          </a:p>
          <a:p>
            <a:r>
              <a:rPr lang="en-US" altLang="en-US"/>
              <a:t>___________________</a:t>
            </a:r>
          </a:p>
          <a:p>
            <a:r>
              <a:rPr lang="en-US" altLang="en-US"/>
              <a:t>___________________</a:t>
            </a:r>
          </a:p>
          <a:p>
            <a:r>
              <a:rPr lang="en-US" altLang="en-US"/>
              <a:t>___________________</a:t>
            </a:r>
          </a:p>
          <a:p>
            <a:r>
              <a:rPr lang="en-US" altLang="en-US"/>
              <a:t>___________________</a:t>
            </a:r>
          </a:p>
          <a:p>
            <a:r>
              <a:rPr lang="en-US" altLang="en-US"/>
              <a:t>___________________</a:t>
            </a:r>
          </a:p>
          <a:p>
            <a:r>
              <a:rPr lang="en-US" altLang="en-US"/>
              <a:t>___________________</a:t>
            </a:r>
          </a:p>
        </p:txBody>
      </p:sp>
    </p:spTree>
    <p:extLst>
      <p:ext uri="{BB962C8B-B14F-4D97-AF65-F5344CB8AC3E}">
        <p14:creationId xmlns:p14="http://schemas.microsoft.com/office/powerpoint/2010/main" val="479913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F01E17A-49CA-4E24-9A2C-A695D42C799B}" type="datetime1">
              <a:rPr lang="en-US" smtClean="0"/>
              <a:t>3/24/2020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3963D52-5489-403F-9C3E-3C22F95BD0B2}" type="slidenum">
              <a:rPr lang="en-US" altLang="en-US"/>
              <a:pPr>
                <a:defRPr/>
              </a:pPr>
              <a:t>‹#›</a:t>
            </a:fld>
            <a:endParaRPr lang="en-US" altLang="en-US"/>
          </a:p>
        </p:txBody>
      </p:sp>
    </p:spTree>
    <p:extLst>
      <p:ext uri="{BB962C8B-B14F-4D97-AF65-F5344CB8AC3E}">
        <p14:creationId xmlns:p14="http://schemas.microsoft.com/office/powerpoint/2010/main" val="3463417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7C423B3-8BBD-439B-A863-4F3C5D9A1E02}" type="datetime1">
              <a:rPr lang="en-US" smtClean="0"/>
              <a:t>3/24/2020</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84B25249-80C8-4D78-9106-4B60A58054A1}" type="slidenum">
              <a:rPr lang="en-US" altLang="en-US"/>
              <a:pPr>
                <a:defRPr/>
              </a:pPr>
              <a:t>‹#›</a:t>
            </a:fld>
            <a:endParaRPr lang="en-US" altLang="en-US"/>
          </a:p>
        </p:txBody>
      </p:sp>
    </p:spTree>
    <p:extLst>
      <p:ext uri="{BB962C8B-B14F-4D97-AF65-F5344CB8AC3E}">
        <p14:creationId xmlns:p14="http://schemas.microsoft.com/office/powerpoint/2010/main" val="2600264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F2D5230-EA81-4F3C-AFC2-968406535A35}" type="datetime1">
              <a:rPr lang="en-US" smtClean="0"/>
              <a:t>3/24/2020</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AA127422-27AD-49D8-8897-47D459BF6E0C}" type="slidenum">
              <a:rPr lang="en-US" altLang="en-US"/>
              <a:pPr>
                <a:defRPr/>
              </a:pPr>
              <a:t>‹#›</a:t>
            </a:fld>
            <a:endParaRPr lang="en-US" altLang="en-US"/>
          </a:p>
        </p:txBody>
      </p:sp>
    </p:spTree>
    <p:extLst>
      <p:ext uri="{BB962C8B-B14F-4D97-AF65-F5344CB8AC3E}">
        <p14:creationId xmlns:p14="http://schemas.microsoft.com/office/powerpoint/2010/main" val="1712166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7840424-C69E-4966-968A-89F79F563E51}" type="datetime1">
              <a:rPr lang="en-US" smtClean="0"/>
              <a:t>3/24/2020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56513095-BCE6-4BAB-9BA6-6732583DBCFA}" type="slidenum">
              <a:rPr lang="en-US" altLang="en-US"/>
              <a:pPr>
                <a:defRPr/>
              </a:pPr>
              <a:t>‹#›</a:t>
            </a:fld>
            <a:endParaRPr lang="en-US" altLang="en-US"/>
          </a:p>
        </p:txBody>
      </p:sp>
    </p:spTree>
    <p:extLst>
      <p:ext uri="{BB962C8B-B14F-4D97-AF65-F5344CB8AC3E}">
        <p14:creationId xmlns:p14="http://schemas.microsoft.com/office/powerpoint/2010/main" val="950166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CE7A5FC-175D-4CCD-BED9-67A1FED22AC6}" type="datetime1">
              <a:rPr lang="en-US" smtClean="0"/>
              <a:t>3/24/2020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9C7D6E7F-7FE6-4810-BC98-5AD356037241}" type="slidenum">
              <a:rPr lang="en-US" altLang="en-US"/>
              <a:pPr>
                <a:defRPr/>
              </a:pPr>
              <a:t>‹#›</a:t>
            </a:fld>
            <a:endParaRPr lang="en-US" altLang="en-US"/>
          </a:p>
        </p:txBody>
      </p:sp>
    </p:spTree>
    <p:extLst>
      <p:ext uri="{BB962C8B-B14F-4D97-AF65-F5344CB8AC3E}">
        <p14:creationId xmlns:p14="http://schemas.microsoft.com/office/powerpoint/2010/main" val="152345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0"/>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3E9B4F4-0965-40E4-9A7E-1F31B2061B71}" type="datetime1">
              <a:rPr lang="en-US" smtClean="0"/>
              <a:t>3/24/2020</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4569085C-6FF8-4F53-8A66-21B46EAED85F}" type="slidenum">
              <a:rPr lang="en-US" altLang="en-US"/>
              <a:pPr>
                <a:defRPr/>
              </a:pPr>
              <a:t>‹#›</a:t>
            </a:fld>
            <a:endParaRPr lang="en-US" altLang="en-US"/>
          </a:p>
        </p:txBody>
      </p:sp>
    </p:spTree>
    <p:extLst>
      <p:ext uri="{BB962C8B-B14F-4D97-AF65-F5344CB8AC3E}">
        <p14:creationId xmlns:p14="http://schemas.microsoft.com/office/powerpoint/2010/main" val="1841390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0BDFFE2-0E9D-4DB1-BBA8-D67E7AFF2399}" type="datetime1">
              <a:rPr lang="en-US" smtClean="0"/>
              <a:t>3/24/2020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A136EDFC-EDD6-4C0F-A6F4-6CF5242968A2}" type="slidenum">
              <a:rPr lang="en-US" altLang="en-US"/>
              <a:pPr>
                <a:defRPr/>
              </a:pPr>
              <a:t>‹#›</a:t>
            </a:fld>
            <a:endParaRPr lang="en-US" altLang="en-US"/>
          </a:p>
        </p:txBody>
      </p:sp>
    </p:spTree>
    <p:extLst>
      <p:ext uri="{BB962C8B-B14F-4D97-AF65-F5344CB8AC3E}">
        <p14:creationId xmlns:p14="http://schemas.microsoft.com/office/powerpoint/2010/main" val="1374730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9294EBF-967E-4A3B-8843-4DC49C7DD7FC}" type="datetime1">
              <a:rPr lang="en-US" smtClean="0"/>
              <a:t>3/24/2020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3339605A-F39B-48C9-86D0-8270E3CF1EA1}" type="slidenum">
              <a:rPr lang="en-US" altLang="en-US"/>
              <a:pPr>
                <a:defRPr/>
              </a:pPr>
              <a:t>‹#›</a:t>
            </a:fld>
            <a:endParaRPr lang="en-US" altLang="en-US"/>
          </a:p>
        </p:txBody>
      </p:sp>
    </p:spTree>
    <p:extLst>
      <p:ext uri="{BB962C8B-B14F-4D97-AF65-F5344CB8AC3E}">
        <p14:creationId xmlns:p14="http://schemas.microsoft.com/office/powerpoint/2010/main" val="3802810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AE7FF670-D671-407F-8450-1960657DCF8A}" type="datetime1">
              <a:rPr lang="en-US" smtClean="0"/>
              <a:t>3/24/2020</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D8F6823C-9061-4D7A-9A92-20E078F6F7FD}" type="slidenum">
              <a:rPr lang="en-US" altLang="en-US"/>
              <a:pPr>
                <a:defRPr/>
              </a:pPr>
              <a:t>‹#›</a:t>
            </a:fld>
            <a:endParaRPr lang="en-US" altLang="en-US"/>
          </a:p>
        </p:txBody>
      </p:sp>
    </p:spTree>
    <p:extLst>
      <p:ext uri="{BB962C8B-B14F-4D97-AF65-F5344CB8AC3E}">
        <p14:creationId xmlns:p14="http://schemas.microsoft.com/office/powerpoint/2010/main" val="463190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1221B90-5EA9-4288-B817-3D5D1D395FE6}" type="datetime1">
              <a:rPr lang="en-US" smtClean="0"/>
              <a:t>3/24/2020</a:t>
            </a:fld>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71C98B60-3C34-4EDF-897B-B69F65CAB67B}" type="slidenum">
              <a:rPr lang="en-US" altLang="en-US"/>
              <a:pPr>
                <a:defRPr/>
              </a:pPr>
              <a:t>‹#›</a:t>
            </a:fld>
            <a:endParaRPr lang="en-US" altLang="en-US"/>
          </a:p>
        </p:txBody>
      </p:sp>
    </p:spTree>
    <p:extLst>
      <p:ext uri="{BB962C8B-B14F-4D97-AF65-F5344CB8AC3E}">
        <p14:creationId xmlns:p14="http://schemas.microsoft.com/office/powerpoint/2010/main" val="2338664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96B3661-F8A9-43F0-A28F-42D003631618}" type="datetime1">
              <a:rPr lang="en-US" smtClean="0"/>
              <a:t>3/24/2020</a:t>
            </a:fld>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37D93AFE-28AA-4147-8FF8-2970CBDB581B}" type="slidenum">
              <a:rPr lang="en-US" altLang="en-US"/>
              <a:pPr>
                <a:defRPr/>
              </a:pPr>
              <a:t>‹#›</a:t>
            </a:fld>
            <a:endParaRPr lang="en-US" altLang="en-US"/>
          </a:p>
        </p:txBody>
      </p:sp>
    </p:spTree>
    <p:extLst>
      <p:ext uri="{BB962C8B-B14F-4D97-AF65-F5344CB8AC3E}">
        <p14:creationId xmlns:p14="http://schemas.microsoft.com/office/powerpoint/2010/main" val="321815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DA9FA3B-0931-4DB1-9DDD-A0CCE709C1D4}" type="datetime1">
              <a:rPr lang="en-US" smtClean="0"/>
              <a:t>3/24/2020</a:t>
            </a:fld>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DEF32F8D-9AAA-47BA-950D-5666F894FA06}" type="slidenum">
              <a:rPr lang="en-US" altLang="en-US"/>
              <a:pPr>
                <a:defRPr/>
              </a:pPr>
              <a:t>‹#›</a:t>
            </a:fld>
            <a:endParaRPr lang="en-US" altLang="en-US"/>
          </a:p>
        </p:txBody>
      </p:sp>
      <p:sp>
        <p:nvSpPr>
          <p:cNvPr id="4" name="Title 3"/>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882836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D2109CD8-756B-489C-A452-0AC7849C66A0}" type="datetime1">
              <a:rPr lang="en-US" smtClean="0"/>
              <a:t>3/24/2020</a:t>
            </a:fld>
            <a:endParaRPr lang="en-US" dirty="0"/>
          </a:p>
        </p:txBody>
      </p:sp>
      <p:sp>
        <p:nvSpPr>
          <p:cNvPr id="4" name="Slide Number Placeholder 3"/>
          <p:cNvSpPr>
            <a:spLocks noGrp="1"/>
          </p:cNvSpPr>
          <p:nvPr>
            <p:ph type="sldNum" sz="quarter" idx="11"/>
          </p:nvPr>
        </p:nvSpPr>
        <p:spPr/>
        <p:txBody>
          <a:bodyPr/>
          <a:lstStyle/>
          <a:p>
            <a:pPr>
              <a:defRPr/>
            </a:pPr>
            <a:fld id="{A945D179-A9AE-4BE0-A764-AE39CE5851F4}" type="slidenum">
              <a:rPr lang="en-US" altLang="en-US" smtClean="0"/>
              <a:pPr>
                <a:defRPr/>
              </a:pPr>
              <a:t>‹#›</a:t>
            </a:fld>
            <a:endParaRPr lang="en-US" altLang="en-US"/>
          </a:p>
        </p:txBody>
      </p:sp>
    </p:spTree>
    <p:extLst>
      <p:ext uri="{BB962C8B-B14F-4D97-AF65-F5344CB8AC3E}">
        <p14:creationId xmlns:p14="http://schemas.microsoft.com/office/powerpoint/2010/main" val="154326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BFD5F73B-8AF3-4E8A-B29D-75B41351F86B}" type="datetime1">
              <a:rPr lang="en-US" smtClean="0"/>
              <a:t>3/24/2020</a:t>
            </a:fld>
            <a:endParaRPr lang="en-US" dirty="0"/>
          </a:p>
        </p:txBody>
      </p:sp>
      <p:sp>
        <p:nvSpPr>
          <p:cNvPr id="4" name="Slide Number Placeholder 3"/>
          <p:cNvSpPr>
            <a:spLocks noGrp="1"/>
          </p:cNvSpPr>
          <p:nvPr>
            <p:ph type="sldNum" sz="quarter" idx="11"/>
          </p:nvPr>
        </p:nvSpPr>
        <p:spPr/>
        <p:txBody>
          <a:bodyPr/>
          <a:lstStyle/>
          <a:p>
            <a:pPr>
              <a:defRPr/>
            </a:pPr>
            <a:fld id="{A945D179-A9AE-4BE0-A764-AE39CE5851F4}" type="slidenum">
              <a:rPr lang="en-US" altLang="en-US" smtClean="0"/>
              <a:pPr>
                <a:defRPr/>
              </a:pPr>
              <a:t>‹#›</a:t>
            </a:fld>
            <a:endParaRPr lang="en-US" altLang="en-US"/>
          </a:p>
        </p:txBody>
      </p:sp>
    </p:spTree>
    <p:extLst>
      <p:ext uri="{BB962C8B-B14F-4D97-AF65-F5344CB8AC3E}">
        <p14:creationId xmlns:p14="http://schemas.microsoft.com/office/powerpoint/2010/main" val="3214614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76400"/>
            <a:ext cx="8229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665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800">
                <a:latin typeface="Arial" charset="0"/>
              </a:defRPr>
            </a:lvl1pPr>
          </a:lstStyle>
          <a:p>
            <a:pPr>
              <a:defRPr/>
            </a:pPr>
            <a:fld id="{34801233-4D2F-4823-91F4-025708875EDE}" type="datetime1">
              <a:rPr lang="en-US" smtClean="0"/>
              <a:t>3/24/2020</a:t>
            </a:fld>
            <a:endParaRPr lang="en-US" dirty="0"/>
          </a:p>
        </p:txBody>
      </p:sp>
      <p:sp>
        <p:nvSpPr>
          <p:cNvPr id="1030" name="Rectangle 6"/>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A945D179-A9AE-4BE0-A764-AE39CE5851F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66" r:id="rId8"/>
    <p:sldLayoutId id="2147484165" r:id="rId9"/>
    <p:sldLayoutId id="2147484156" r:id="rId10"/>
    <p:sldLayoutId id="2147484157" r:id="rId11"/>
    <p:sldLayoutId id="2147484158" r:id="rId12"/>
    <p:sldLayoutId id="2147484159" r:id="rId13"/>
    <p:sldLayoutId id="2147484160" r:id="rId14"/>
  </p:sldLayoutIdLst>
  <p:hf hdr="0" ft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hyperlink" Target="PSDSRA%20LOTO%20Edited.avi"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6.%20Steam%20Fatality%20Engine%20Room%20LOTO.mp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5" title="Tagout Tag being written by wor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188" y="1524000"/>
            <a:ext cx="6630987" cy="4414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fld id="{DEF32F8D-9AAA-47BA-950D-5666F894FA06}" type="slidenum">
              <a:rPr lang="en-US" altLang="en-US" smtClean="0"/>
              <a:pPr/>
              <a:t>1</a:t>
            </a:fld>
            <a:endParaRPr lang="en-US" altLang="en-US"/>
          </a:p>
        </p:txBody>
      </p:sp>
      <p:sp>
        <p:nvSpPr>
          <p:cNvPr id="6" name="Title 5"/>
          <p:cNvSpPr>
            <a:spLocks noGrp="1"/>
          </p:cNvSpPr>
          <p:nvPr>
            <p:ph type="title"/>
          </p:nvPr>
        </p:nvSpPr>
        <p:spPr/>
        <p:txBody>
          <a:bodyPr/>
          <a:lstStyle/>
          <a:p>
            <a:pPr algn="l"/>
            <a:r>
              <a:rPr lang="en-US" dirty="0" smtClean="0"/>
              <a:t>Electrical Safety /Lockout-</a:t>
            </a:r>
            <a:r>
              <a:rPr lang="en-US" dirty="0" err="1" smtClean="0"/>
              <a:t>Tagout</a:t>
            </a:r>
            <a:endParaRPr lang="en-US" dirty="0"/>
          </a:p>
        </p:txBody>
      </p:sp>
      <p:sp>
        <p:nvSpPr>
          <p:cNvPr id="131077" name="Text Box 40"/>
          <p:cNvSpPr txBox="1">
            <a:spLocks noChangeArrowheads="1"/>
          </p:cNvSpPr>
          <p:nvPr/>
        </p:nvSpPr>
        <p:spPr bwMode="auto">
          <a:xfrm>
            <a:off x="1246188" y="5813425"/>
            <a:ext cx="663098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ja-JP" sz="800" dirty="0">
              <a:ea typeface="MS PGothic" pitchFamily="34" charset="-128"/>
              <a:cs typeface="Arial" pitchFamily="34" charset="0"/>
            </a:endParaRPr>
          </a:p>
          <a:p>
            <a:pPr eaLnBrk="1" hangingPunct="1">
              <a:spcBef>
                <a:spcPct val="0"/>
              </a:spcBef>
              <a:buFontTx/>
              <a:buNone/>
            </a:pPr>
            <a:r>
              <a:rPr lang="en-US" altLang="ja-JP" sz="800" dirty="0">
                <a:ea typeface="MS PGothic" pitchFamily="34" charset="-128"/>
                <a:cs typeface="Arial" pitchFamily="34" charset="0"/>
              </a:rPr>
              <a:t>This material was produced under grant </a:t>
            </a:r>
            <a:r>
              <a:rPr lang="en-US" altLang="en-US" sz="800" dirty="0">
                <a:ea typeface="MS PGothic" pitchFamily="34" charset="-128"/>
                <a:cs typeface="Arial" pitchFamily="34" charset="0"/>
              </a:rPr>
              <a:t>SH-05055-SH8- </a:t>
            </a:r>
            <a:r>
              <a:rPr lang="en-US" altLang="ja-JP" sz="800" dirty="0">
                <a:ea typeface="MS PGothic" pitchFamily="34" charset="-128"/>
                <a:cs typeface="Arial" pitchFamily="34" charset="0"/>
              </a:rPr>
              <a:t>from the Occupational Safety and Health Administration, U.S. Department of Labor.  It does not necessarily reflect the views or policies of the U.S. Department of Labor, nor does mention of trade names, commercial products or organizations imply endorsement by the U.S. Government</a:t>
            </a:r>
            <a:r>
              <a:rPr lang="en-US" altLang="ja-JP" sz="800" dirty="0" smtClean="0">
                <a:ea typeface="MS PGothic" pitchFamily="34" charset="-128"/>
                <a:cs typeface="Arial" pitchFamily="34" charset="0"/>
              </a:rPr>
              <a:t>.</a:t>
            </a:r>
          </a:p>
          <a:p>
            <a:pPr eaLnBrk="1" hangingPunct="1">
              <a:spcBef>
                <a:spcPct val="0"/>
              </a:spcBef>
              <a:buNone/>
            </a:pPr>
            <a:r>
              <a:rPr lang="en-US" altLang="ja-JP" sz="800" dirty="0">
                <a:ea typeface="MS PGothic" pitchFamily="34" charset="-128"/>
                <a:cs typeface="Arial" pitchFamily="34" charset="0"/>
              </a:rPr>
              <a:t>Revisions were made to this material under grant number SH-05176-SH9 from the Occupational Safety and Health Administration, U.S. Department of Labor.</a:t>
            </a:r>
            <a:endParaRPr lang="en-US" altLang="en-US" sz="800" dirty="0">
              <a:ea typeface="MS PGothic" pitchFamily="34" charset="-128"/>
              <a:cs typeface="Arial" pitchFamily="34" charset="0"/>
            </a:endParaRPr>
          </a:p>
          <a:p>
            <a:pPr eaLnBrk="1" hangingPunct="1">
              <a:spcBef>
                <a:spcPct val="0"/>
              </a:spcBef>
              <a:buFontTx/>
              <a:buNone/>
            </a:pPr>
            <a:endParaRPr lang="en-US" altLang="en-US" sz="800" dirty="0">
              <a:ea typeface="MS PGothic" pitchFamily="34" charset="-128"/>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274638"/>
            <a:ext cx="8305800" cy="1143000"/>
          </a:xfrm>
        </p:spPr>
        <p:txBody>
          <a:bodyPr/>
          <a:lstStyle/>
          <a:p>
            <a:pPr algn="l"/>
            <a:r>
              <a:rPr lang="en-US" altLang="en-US" dirty="0" smtClean="0"/>
              <a:t>Terminology-Affected Employees</a:t>
            </a:r>
            <a:br>
              <a:rPr lang="en-US" altLang="en-US" dirty="0" smtClean="0"/>
            </a:br>
            <a:r>
              <a:rPr lang="en-US" altLang="en-US" sz="2800" dirty="0" smtClean="0"/>
              <a:t>Red Tag</a:t>
            </a:r>
          </a:p>
        </p:txBody>
      </p:sp>
      <p:pic>
        <p:nvPicPr>
          <p:cNvPr id="138243" name="Picture 3" title="Red t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6629400"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10</a:t>
            </a:fld>
            <a:endParaRPr lang="en-US"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457200"/>
            <a:ext cx="8229600" cy="1143000"/>
          </a:xfrm>
        </p:spPr>
        <p:txBody>
          <a:bodyPr/>
          <a:lstStyle/>
          <a:p>
            <a:pPr algn="l"/>
            <a:r>
              <a:rPr lang="en-US" altLang="en-US" dirty="0" smtClean="0"/>
              <a:t>Overcurrent Devices</a:t>
            </a:r>
            <a:br>
              <a:rPr lang="en-US" altLang="en-US" dirty="0" smtClean="0"/>
            </a:br>
            <a:r>
              <a:rPr lang="en-US" altLang="en-US" sz="2800" dirty="0" smtClean="0"/>
              <a:t>Circuit Breaker</a:t>
            </a:r>
            <a:r>
              <a:rPr lang="en-US" altLang="en-US" dirty="0" smtClean="0"/>
              <a:t/>
            </a:r>
            <a:br>
              <a:rPr lang="en-US" altLang="en-US" dirty="0" smtClean="0"/>
            </a:br>
            <a:endParaRPr lang="en-US" altLang="en-US" dirty="0" smtClean="0"/>
          </a:p>
        </p:txBody>
      </p:sp>
      <p:pic>
        <p:nvPicPr>
          <p:cNvPr id="139267" name="Picture 3" title="Circuit brea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6705600" cy="4470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11</a:t>
            </a:fld>
            <a:endParaRPr lang="en-US" alt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algn="l"/>
            <a:r>
              <a:rPr lang="en-US" altLang="en-US" dirty="0" smtClean="0"/>
              <a:t>Key Word:  De-Energize!</a:t>
            </a:r>
            <a:br>
              <a:rPr lang="en-US" altLang="en-US" dirty="0" smtClean="0"/>
            </a:br>
            <a:r>
              <a:rPr lang="en-US" altLang="en-US" sz="2800" dirty="0" smtClean="0"/>
              <a:t>Circuit Locked Out and Tagged</a:t>
            </a:r>
          </a:p>
        </p:txBody>
      </p:sp>
      <p:pic>
        <p:nvPicPr>
          <p:cNvPr id="140291" name="Picture 3" title="Circuit locked out and tagg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7620000" cy="3943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12</a:t>
            </a:fld>
            <a:endParaRPr lang="en-US"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2"/>
          <p:cNvSpPr>
            <a:spLocks noGrp="1" noChangeArrowheads="1"/>
          </p:cNvSpPr>
          <p:nvPr>
            <p:ph type="title"/>
          </p:nvPr>
        </p:nvSpPr>
        <p:spPr>
          <a:xfrm>
            <a:off x="457200" y="884238"/>
            <a:ext cx="8229600" cy="533400"/>
          </a:xfrm>
        </p:spPr>
        <p:txBody>
          <a:bodyPr/>
          <a:lstStyle/>
          <a:p>
            <a:pPr algn="l"/>
            <a:r>
              <a:rPr lang="en-US" altLang="en-US" dirty="0" smtClean="0"/>
              <a:t>Hazardous Energy/Terminology </a:t>
            </a:r>
            <a:r>
              <a:rPr lang="en-US" altLang="en-US" sz="3600" dirty="0" smtClean="0"/>
              <a:t> 	</a:t>
            </a:r>
          </a:p>
        </p:txBody>
      </p:sp>
      <p:pic>
        <p:nvPicPr>
          <p:cNvPr id="141316" name="Picture 2" title="Hazardout Energy Terminology QUIZ"/>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713" y="1798638"/>
            <a:ext cx="81565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3" title="Question mark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133600"/>
            <a:ext cx="1633538"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DEF32F8D-9AAA-47BA-950D-5666F894FA06}" type="slidenum">
              <a:rPr lang="en-US" altLang="en-US" smtClean="0"/>
              <a:pPr>
                <a:defRPr/>
              </a:pPr>
              <a:t>13</a:t>
            </a:fld>
            <a:endParaRPr lang="en-US"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381000" y="609600"/>
            <a:ext cx="8229600" cy="1143000"/>
          </a:xfrm>
        </p:spPr>
        <p:txBody>
          <a:bodyPr/>
          <a:lstStyle/>
          <a:p>
            <a:pPr algn="l" eaLnBrk="1" hangingPunct="1"/>
            <a:r>
              <a:rPr lang="en-US" altLang="en-US" dirty="0" smtClean="0">
                <a:solidFill>
                  <a:schemeClr val="tx1"/>
                </a:solidFill>
              </a:rPr>
              <a:t>Your Companies System</a:t>
            </a:r>
            <a:r>
              <a:rPr lang="en-US" altLang="en-US" dirty="0" smtClean="0"/>
              <a:t/>
            </a:r>
            <a:br>
              <a:rPr lang="en-US" altLang="en-US" dirty="0" smtClean="0"/>
            </a:br>
            <a:r>
              <a:rPr lang="en-US" altLang="en-US" sz="2800" dirty="0" smtClean="0">
                <a:solidFill>
                  <a:schemeClr val="tx1"/>
                </a:solidFill>
              </a:rPr>
              <a:t>Lockout Tagout Graphic</a:t>
            </a:r>
            <a:r>
              <a:rPr lang="en-US" altLang="en-US" dirty="0" smtClean="0"/>
              <a:t/>
            </a:r>
            <a:br>
              <a:rPr lang="en-US" altLang="en-US" dirty="0" smtClean="0"/>
            </a:br>
            <a:endParaRPr lang="en-US" altLang="en-US" dirty="0" smtClean="0"/>
          </a:p>
        </p:txBody>
      </p:sp>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14</a:t>
            </a:fld>
            <a:endParaRPr lang="en-US" altLang="en-US"/>
          </a:p>
        </p:txBody>
      </p:sp>
      <p:pic>
        <p:nvPicPr>
          <p:cNvPr id="4" name="Content Placeholder 3" title="Lockout Tagout Graphic"/>
          <p:cNvPicPr>
            <a:picLocks noGrp="1" noChangeAspect="1"/>
          </p:cNvPicPr>
          <p:nvPr>
            <p:ph idx="1"/>
          </p:nvPr>
        </p:nvPicPr>
        <p:blipFill>
          <a:blip r:embed="rId3"/>
          <a:stretch>
            <a:fillRect/>
          </a:stretch>
        </p:blipFill>
        <p:spPr>
          <a:xfrm>
            <a:off x="2514599" y="2057400"/>
            <a:ext cx="3901281" cy="3901281"/>
          </a:xfrm>
          <a:prstGeom prst="rect">
            <a:avLst/>
          </a:prstGeom>
        </p:spPr>
      </p:pic>
    </p:spTree>
    <p:extLst>
      <p:ext uri="{BB962C8B-B14F-4D97-AF65-F5344CB8AC3E}">
        <p14:creationId xmlns:p14="http://schemas.microsoft.com/office/powerpoint/2010/main" val="283995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381000" y="609600"/>
            <a:ext cx="8229600" cy="1143000"/>
          </a:xfrm>
        </p:spPr>
        <p:txBody>
          <a:bodyPr/>
          <a:lstStyle/>
          <a:p>
            <a:pPr algn="l" eaLnBrk="1" hangingPunct="1"/>
            <a:r>
              <a:rPr lang="en-US" altLang="en-US" dirty="0" smtClean="0"/>
              <a:t>Lockout </a:t>
            </a:r>
            <a:r>
              <a:rPr lang="en-US" altLang="en-US" dirty="0" err="1" smtClean="0"/>
              <a:t>Tagout</a:t>
            </a:r>
            <a:r>
              <a:rPr lang="en-US" altLang="en-US" dirty="0" smtClean="0"/>
              <a:t> Piers / Facilities</a:t>
            </a:r>
            <a:br>
              <a:rPr lang="en-US" altLang="en-US" dirty="0" smtClean="0"/>
            </a:br>
            <a:r>
              <a:rPr lang="en-US" altLang="en-US" sz="2800" dirty="0" smtClean="0"/>
              <a:t>Lockout Device</a:t>
            </a:r>
            <a:r>
              <a:rPr lang="en-US" altLang="en-US" dirty="0" smtClean="0"/>
              <a:t/>
            </a:r>
            <a:br>
              <a:rPr lang="en-US" altLang="en-US" dirty="0" smtClean="0"/>
            </a:br>
            <a:endParaRPr lang="en-US" altLang="en-US" dirty="0" smtClean="0"/>
          </a:p>
        </p:txBody>
      </p:sp>
      <p:pic>
        <p:nvPicPr>
          <p:cNvPr id="142339" name="Content Placeholder 1" title="Lockout Device"/>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1981200"/>
            <a:ext cx="5257800" cy="3576638"/>
          </a:xfrm>
          <a:ln>
            <a:solidFill>
              <a:schemeClr val="tx1"/>
            </a:solidFill>
            <a:miter lim="800000"/>
            <a:headEnd/>
            <a:tailEnd/>
          </a:ln>
        </p:spPr>
      </p:pic>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15</a:t>
            </a:fld>
            <a:endParaRPr lang="en-US"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algn="l"/>
            <a:r>
              <a:rPr lang="en-US" altLang="en-US" dirty="0" smtClean="0">
                <a:solidFill>
                  <a:srgbClr val="FF0000"/>
                </a:solidFill>
              </a:rPr>
              <a:t>Tagging Out a Navy Vessel</a:t>
            </a:r>
            <a:r>
              <a:rPr lang="en-US" altLang="en-US" dirty="0" smtClean="0"/>
              <a:t/>
            </a:r>
            <a:br>
              <a:rPr lang="en-US" altLang="en-US" dirty="0" smtClean="0"/>
            </a:br>
            <a:r>
              <a:rPr lang="en-US" altLang="en-US" sz="2800" dirty="0" smtClean="0"/>
              <a:t>Improper </a:t>
            </a:r>
            <a:r>
              <a:rPr lang="en-US" altLang="en-US" sz="2800" dirty="0" err="1" smtClean="0"/>
              <a:t>Tagout</a:t>
            </a:r>
            <a:endParaRPr lang="en-US" altLang="en-US" sz="2800" dirty="0" smtClean="0"/>
          </a:p>
        </p:txBody>
      </p:sp>
      <p:pic>
        <p:nvPicPr>
          <p:cNvPr id="143363" name="Picture 1028" descr="Tag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1795463"/>
            <a:ext cx="5076825" cy="3806825"/>
          </a:xfrm>
          <a:prstGeom prst="rect">
            <a:avLst/>
          </a:pr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9" name="AutoShape 6" title="Arrow pointing to improper tagout"/>
          <p:cNvSpPr>
            <a:spLocks noChangeArrowheads="1"/>
          </p:cNvSpPr>
          <p:nvPr/>
        </p:nvSpPr>
        <p:spPr bwMode="auto">
          <a:xfrm>
            <a:off x="457200" y="4114800"/>
            <a:ext cx="4014788" cy="457200"/>
          </a:xfrm>
          <a:prstGeom prst="notchedRightArrow">
            <a:avLst>
              <a:gd name="adj1" fmla="val 50000"/>
              <a:gd name="adj2" fmla="val 95821"/>
            </a:avLst>
          </a:prstGeom>
          <a:gradFill rotWithShape="0">
            <a:gsLst>
              <a:gs pos="0">
                <a:srgbClr val="FF3300"/>
              </a:gs>
              <a:gs pos="100000">
                <a:srgbClr val="7618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3" name="Oval 2" title="Oval around improper tagout"/>
          <p:cNvSpPr/>
          <p:nvPr/>
        </p:nvSpPr>
        <p:spPr>
          <a:xfrm>
            <a:off x="3086100" y="3316288"/>
            <a:ext cx="2971800" cy="251142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cxnSp>
        <p:nvCxnSpPr>
          <p:cNvPr id="5" name="Straight Connector 4" title="Line through oval around improper tagout indicating &quot;wrong&quot;"/>
          <p:cNvCxnSpPr/>
          <p:nvPr/>
        </p:nvCxnSpPr>
        <p:spPr>
          <a:xfrm flipH="1">
            <a:off x="3086100" y="2971800"/>
            <a:ext cx="2971800" cy="2971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16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algn="l"/>
            <a:r>
              <a:rPr lang="en-US" altLang="en-US" dirty="0" smtClean="0"/>
              <a:t>Proper Tag Attachment</a:t>
            </a:r>
            <a:br>
              <a:rPr lang="en-US" altLang="en-US" dirty="0" smtClean="0"/>
            </a:br>
            <a:r>
              <a:rPr lang="en-US" altLang="en-US" sz="2800" dirty="0" smtClean="0"/>
              <a:t>Correct </a:t>
            </a:r>
            <a:r>
              <a:rPr lang="en-US" altLang="en-US" sz="2800" dirty="0" err="1" smtClean="0"/>
              <a:t>Tagout</a:t>
            </a:r>
            <a:r>
              <a:rPr lang="en-US" altLang="en-US" sz="2800" dirty="0" smtClean="0"/>
              <a:t> Methods On Switches/Valves</a:t>
            </a:r>
          </a:p>
        </p:txBody>
      </p:sp>
      <p:pic>
        <p:nvPicPr>
          <p:cNvPr id="144387" name="Picture 1028" descr="Tag01" title="Correct Tagout Methods on Switches/Val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850" y="1563688"/>
            <a:ext cx="2667000" cy="1879600"/>
          </a:xfrm>
          <a:prstGeom prst="rect">
            <a:avLst/>
          </a:pr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44388" name="Picture 1028" descr="Tag03" title="Correct Tagout methods on switches/valv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4850" y="1554163"/>
            <a:ext cx="2749550" cy="1889125"/>
          </a:xfrm>
          <a:prstGeom prst="rect">
            <a:avLst/>
          </a:pr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44389" name="Picture 1" title="Correct Tagout Methods on switches/valve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93850" y="3733800"/>
            <a:ext cx="2736850" cy="19589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44390" name="Picture 2" title="Correct tagout methods on switches/valve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84850" y="3733800"/>
            <a:ext cx="2736850" cy="20669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44391" name="Picture 3" title="Number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00" y="1554163"/>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Picture 7" title="Number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563688"/>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3" name="Picture 9" title="Number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7863" y="3733800"/>
            <a:ext cx="73183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4" name="Picture 12" title="Number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45063" y="3733800"/>
            <a:ext cx="73183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17</a:t>
            </a:fld>
            <a:endParaRPr lang="en-US"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algn="l"/>
            <a:r>
              <a:rPr lang="en-US" altLang="en-US" dirty="0" smtClean="0"/>
              <a:t>Quiz</a:t>
            </a:r>
            <a:br>
              <a:rPr lang="en-US" altLang="en-US" dirty="0" smtClean="0"/>
            </a:br>
            <a:r>
              <a:rPr lang="en-US" altLang="en-US" sz="2800" dirty="0" err="1" smtClean="0"/>
              <a:t>Tagout</a:t>
            </a:r>
            <a:r>
              <a:rPr lang="en-US" altLang="en-US" sz="2800" dirty="0" smtClean="0"/>
              <a:t> Methods On Switches / Valves</a:t>
            </a:r>
          </a:p>
        </p:txBody>
      </p:sp>
      <p:pic>
        <p:nvPicPr>
          <p:cNvPr id="145411" name="Picture 1028" descr="Tag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68475"/>
            <a:ext cx="2381250" cy="1785938"/>
          </a:xfrm>
          <a:prstGeom prst="rect">
            <a:avLst/>
          </a:pr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45412" name="Picture 1" title="Question B for Quiz"/>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6288" y="1657350"/>
            <a:ext cx="2514600" cy="19002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5413" name="Picture 3" title="Question A for quiz"/>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2450" y="1612900"/>
            <a:ext cx="2573338" cy="1941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5414" name="Picture 1028" descr="Tag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7538" y="3883025"/>
            <a:ext cx="2590800" cy="1943100"/>
          </a:xfrm>
          <a:prstGeom prst="rect">
            <a:avLst/>
          </a:pr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45415" name="Picture 5" title="Question E for quiz"/>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3878263"/>
            <a:ext cx="2659063" cy="1947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5416" name="TextBox 6"/>
          <p:cNvSpPr txBox="1">
            <a:spLocks noChangeArrowheads="1"/>
          </p:cNvSpPr>
          <p:nvPr/>
        </p:nvSpPr>
        <p:spPr bwMode="auto">
          <a:xfrm>
            <a:off x="1670050" y="12954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t>A</a:t>
            </a:r>
          </a:p>
        </p:txBody>
      </p:sp>
      <p:sp>
        <p:nvSpPr>
          <p:cNvPr id="145417" name="TextBox 12"/>
          <p:cNvSpPr txBox="1">
            <a:spLocks noChangeArrowheads="1"/>
          </p:cNvSpPr>
          <p:nvPr/>
        </p:nvSpPr>
        <p:spPr bwMode="auto">
          <a:xfrm>
            <a:off x="4402138" y="1328738"/>
            <a:ext cx="33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t>B</a:t>
            </a:r>
          </a:p>
        </p:txBody>
      </p:sp>
      <p:sp>
        <p:nvSpPr>
          <p:cNvPr id="145418" name="TextBox 13"/>
          <p:cNvSpPr txBox="1">
            <a:spLocks noChangeArrowheads="1"/>
          </p:cNvSpPr>
          <p:nvPr/>
        </p:nvSpPr>
        <p:spPr bwMode="auto">
          <a:xfrm>
            <a:off x="7034213" y="1443038"/>
            <a:ext cx="352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t>C</a:t>
            </a:r>
          </a:p>
        </p:txBody>
      </p:sp>
      <p:sp>
        <p:nvSpPr>
          <p:cNvPr id="145419" name="TextBox 15"/>
          <p:cNvSpPr txBox="1">
            <a:spLocks noChangeArrowheads="1"/>
          </p:cNvSpPr>
          <p:nvPr/>
        </p:nvSpPr>
        <p:spPr bwMode="auto">
          <a:xfrm>
            <a:off x="3008313" y="3579813"/>
            <a:ext cx="350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t>D</a:t>
            </a:r>
          </a:p>
        </p:txBody>
      </p:sp>
      <p:sp>
        <p:nvSpPr>
          <p:cNvPr id="145420" name="TextBox 16"/>
          <p:cNvSpPr txBox="1">
            <a:spLocks noChangeArrowheads="1"/>
          </p:cNvSpPr>
          <p:nvPr/>
        </p:nvSpPr>
        <p:spPr bwMode="auto">
          <a:xfrm>
            <a:off x="6342063" y="3579813"/>
            <a:ext cx="338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t>E</a:t>
            </a:r>
          </a:p>
        </p:txBody>
      </p:sp>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18</a:t>
            </a:fld>
            <a:endParaRPr lang="en-US"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algn="l"/>
            <a:r>
              <a:rPr lang="en-US" altLang="en-US" dirty="0" smtClean="0">
                <a:solidFill>
                  <a:schemeClr val="tx1"/>
                </a:solidFill>
              </a:rPr>
              <a:t>Dos and Don’ts</a:t>
            </a:r>
            <a:r>
              <a:rPr lang="en-US" altLang="en-US" dirty="0" smtClean="0">
                <a:solidFill>
                  <a:srgbClr val="FF0000"/>
                </a:solidFill>
              </a:rPr>
              <a:t/>
            </a:r>
            <a:br>
              <a:rPr lang="en-US" altLang="en-US" dirty="0" smtClean="0">
                <a:solidFill>
                  <a:srgbClr val="FF0000"/>
                </a:solidFill>
              </a:rPr>
            </a:br>
            <a:r>
              <a:rPr lang="en-US" altLang="en-US" sz="2800" dirty="0" smtClean="0">
                <a:solidFill>
                  <a:schemeClr val="tx1"/>
                </a:solidFill>
              </a:rPr>
              <a:t>Authorized Person Filling-Out A Tag </a:t>
            </a:r>
          </a:p>
        </p:txBody>
      </p:sp>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19</a:t>
            </a:fld>
            <a:endParaRPr lang="en-US" altLang="en-US"/>
          </a:p>
        </p:txBody>
      </p:sp>
      <p:pic>
        <p:nvPicPr>
          <p:cNvPr id="4" name="Picture 3" descr="Authorized Person Filling Out a Tag" title="Authorized Person Filling Out a Tag">
            <a:hlinkClick r:id="rId3" action="ppaction://hlinkfile"/>
          </p:cNvPr>
          <p:cNvPicPr>
            <a:picLocks noChangeAspect="1"/>
          </p:cNvPicPr>
          <p:nvPr/>
        </p:nvPicPr>
        <p:blipFill>
          <a:blip r:embed="rId4"/>
          <a:stretch>
            <a:fillRect/>
          </a:stretch>
        </p:blipFill>
        <p:spPr>
          <a:xfrm>
            <a:off x="990600" y="1543627"/>
            <a:ext cx="7239000" cy="4071938"/>
          </a:xfrm>
          <a:prstGeom prst="rect">
            <a:avLst/>
          </a:prstGeom>
          <a:ln>
            <a:solidFill>
              <a:schemeClr val="tx1"/>
            </a:solidFill>
          </a:ln>
        </p:spPr>
      </p:pic>
    </p:spTree>
    <p:extLst>
      <p:ext uri="{BB962C8B-B14F-4D97-AF65-F5344CB8AC3E}">
        <p14:creationId xmlns:p14="http://schemas.microsoft.com/office/powerpoint/2010/main" val="16367638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dirty="0" smtClean="0"/>
              <a:t>Topics</a:t>
            </a:r>
            <a:br>
              <a:rPr lang="en-US" altLang="en-US" dirty="0" smtClean="0"/>
            </a:br>
            <a:r>
              <a:rPr lang="en-US" altLang="en-US" sz="2800" dirty="0" smtClean="0"/>
              <a:t>Severely Burned Hand</a:t>
            </a:r>
          </a:p>
        </p:txBody>
      </p:sp>
      <p:sp>
        <p:nvSpPr>
          <p:cNvPr id="132100" name="Text Box 40"/>
          <p:cNvSpPr txBox="1">
            <a:spLocks noChangeArrowheads="1"/>
          </p:cNvSpPr>
          <p:nvPr/>
        </p:nvSpPr>
        <p:spPr bwMode="auto">
          <a:xfrm>
            <a:off x="685800" y="5643563"/>
            <a:ext cx="7772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ja-JP" sz="800" dirty="0">
              <a:ea typeface="MS PGothic" pitchFamily="34" charset="-128"/>
              <a:cs typeface="Arial" pitchFamily="34" charset="0"/>
            </a:endParaRPr>
          </a:p>
          <a:p>
            <a:pPr eaLnBrk="1" hangingPunct="1">
              <a:spcBef>
                <a:spcPct val="0"/>
              </a:spcBef>
              <a:buNone/>
            </a:pPr>
            <a:r>
              <a:rPr lang="en-US" altLang="ja-JP" sz="800" dirty="0">
                <a:ea typeface="MS PGothic" pitchFamily="34" charset="-128"/>
                <a:cs typeface="Arial" pitchFamily="34" charset="0"/>
              </a:rPr>
              <a:t>This material was produced under grant </a:t>
            </a:r>
            <a:r>
              <a:rPr lang="en-US" altLang="en-US" sz="800" dirty="0">
                <a:ea typeface="MS PGothic" pitchFamily="34" charset="-128"/>
                <a:cs typeface="Arial" pitchFamily="34" charset="0"/>
              </a:rPr>
              <a:t>SH-05055-SH8- </a:t>
            </a:r>
            <a:r>
              <a:rPr lang="en-US" altLang="ja-JP" sz="800" dirty="0">
                <a:ea typeface="MS PGothic" pitchFamily="34" charset="-128"/>
                <a:cs typeface="Arial" pitchFamily="34" charset="0"/>
              </a:rPr>
              <a:t>from the Occupational Safety and Health Administration, U.S. Department of Labor.  It does not necessarily reflect the views or policies of the U.S. Department of Labor, nor does mention of trade names, commercial products or organizations imply endorsement by the U.S. </a:t>
            </a:r>
            <a:r>
              <a:rPr lang="en-US" altLang="ja-JP" sz="800" smtClean="0">
                <a:ea typeface="MS PGothic" pitchFamily="34" charset="-128"/>
                <a:cs typeface="Arial" pitchFamily="34" charset="0"/>
              </a:rPr>
              <a:t>Government.  Revisions </a:t>
            </a:r>
            <a:r>
              <a:rPr lang="en-US" altLang="ja-JP" sz="800" dirty="0">
                <a:ea typeface="MS PGothic" pitchFamily="34" charset="-128"/>
                <a:cs typeface="Arial" pitchFamily="34" charset="0"/>
              </a:rPr>
              <a:t>were made to this material under grant number SH-05176-SH9 from the Occupational Safety and Health Administration, U.S. Department of </a:t>
            </a:r>
            <a:r>
              <a:rPr lang="en-US" altLang="ja-JP" sz="800" dirty="0" smtClean="0">
                <a:ea typeface="MS PGothic" pitchFamily="34" charset="-128"/>
                <a:cs typeface="Arial" pitchFamily="34" charset="0"/>
              </a:rPr>
              <a:t>Labor.t.</a:t>
            </a:r>
          </a:p>
          <a:p>
            <a:pPr eaLnBrk="1" hangingPunct="1">
              <a:spcBef>
                <a:spcPct val="0"/>
              </a:spcBef>
              <a:buFontTx/>
              <a:buNone/>
            </a:pPr>
            <a:endParaRPr lang="en-US" altLang="en-US" sz="800" dirty="0">
              <a:ea typeface="MS PGothic" pitchFamily="34" charset="-128"/>
              <a:cs typeface="Arial" pitchFamily="34" charset="0"/>
            </a:endParaRPr>
          </a:p>
        </p:txBody>
      </p:sp>
      <p:pic>
        <p:nvPicPr>
          <p:cNvPr id="132101" name="Picture 1" title="Two severly burned han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600200"/>
            <a:ext cx="5159375" cy="3865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2</a:t>
            </a:fld>
            <a:endParaRPr lang="en-US" altLang="en-US"/>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algn="l"/>
            <a:r>
              <a:rPr lang="en-US" altLang="en-US" dirty="0" smtClean="0">
                <a:solidFill>
                  <a:schemeClr val="tx1"/>
                </a:solidFill>
              </a:rPr>
              <a:t>The Five Basic Rules</a:t>
            </a:r>
          </a:p>
        </p:txBody>
      </p:sp>
      <p:sp>
        <p:nvSpPr>
          <p:cNvPr id="2" name="Content Placeholder 1"/>
          <p:cNvSpPr>
            <a:spLocks noGrp="1"/>
          </p:cNvSpPr>
          <p:nvPr>
            <p:ph idx="1"/>
          </p:nvPr>
        </p:nvSpPr>
        <p:spPr>
          <a:xfrm>
            <a:off x="457200" y="1417638"/>
            <a:ext cx="8229600" cy="4708525"/>
          </a:xfrm>
        </p:spPr>
        <p:txBody>
          <a:bodyPr/>
          <a:lstStyle/>
          <a:p>
            <a:pPr marL="0" indent="0" algn="just">
              <a:spcAft>
                <a:spcPct val="50000"/>
              </a:spcAft>
              <a:buFontTx/>
              <a:buNone/>
              <a:defRPr/>
            </a:pPr>
            <a:r>
              <a:rPr lang="en-US" altLang="en-US" b="1" dirty="0" smtClean="0"/>
              <a:t>Never</a:t>
            </a:r>
          </a:p>
          <a:p>
            <a:pPr marL="514350" indent="-514350" algn="just">
              <a:spcAft>
                <a:spcPct val="50000"/>
              </a:spcAft>
              <a:buFont typeface="+mj-lt"/>
              <a:buAutoNum type="arabicPeriod"/>
              <a:defRPr/>
            </a:pPr>
            <a:r>
              <a:rPr lang="en-US" altLang="en-US" sz="2800" dirty="0" smtClean="0"/>
              <a:t>Work on an energized system </a:t>
            </a:r>
          </a:p>
          <a:p>
            <a:pPr marL="514350" indent="-514350" algn="just">
              <a:spcAft>
                <a:spcPct val="50000"/>
              </a:spcAft>
              <a:buFont typeface="+mj-lt"/>
              <a:buAutoNum type="arabicPeriod"/>
              <a:defRPr/>
            </a:pPr>
            <a:r>
              <a:rPr lang="en-US" altLang="en-US" sz="2800" dirty="0" smtClean="0"/>
              <a:t>Operate any tagged device</a:t>
            </a:r>
          </a:p>
          <a:p>
            <a:pPr marL="514350" indent="-514350" algn="just">
              <a:spcAft>
                <a:spcPct val="50000"/>
              </a:spcAft>
              <a:buFont typeface="+mj-lt"/>
              <a:buAutoNum type="arabicPeriod"/>
              <a:defRPr/>
            </a:pPr>
            <a:r>
              <a:rPr lang="en-US" altLang="en-US" sz="2800" dirty="0" smtClean="0"/>
              <a:t> Re-energize without proper tag-in</a:t>
            </a:r>
          </a:p>
          <a:p>
            <a:pPr marL="514350" indent="-514350" algn="just">
              <a:spcAft>
                <a:spcPct val="50000"/>
              </a:spcAft>
              <a:buFont typeface="+mj-lt"/>
              <a:buAutoNum type="arabicPeriod"/>
              <a:defRPr/>
            </a:pPr>
            <a:r>
              <a:rPr lang="en-US" altLang="en-US" sz="2800" b="1" dirty="0" smtClean="0"/>
              <a:t>Lock or Tagout a device unless you are authorized</a:t>
            </a:r>
          </a:p>
          <a:p>
            <a:pPr marL="514350" indent="-514350" algn="just">
              <a:spcAft>
                <a:spcPct val="50000"/>
              </a:spcAft>
              <a:buFont typeface="+mj-lt"/>
              <a:buAutoNum type="arabicPeriod"/>
              <a:defRPr/>
            </a:pPr>
            <a:r>
              <a:rPr lang="en-US" altLang="en-US" sz="2800" b="1" dirty="0" smtClean="0"/>
              <a:t>Tamper or remove a lock or a tag</a:t>
            </a:r>
          </a:p>
          <a:p>
            <a:pPr algn="just">
              <a:spcAft>
                <a:spcPct val="50000"/>
              </a:spcAft>
              <a:defRPr/>
            </a:pPr>
            <a:endParaRPr lang="en-US" altLang="en-US" b="1" dirty="0" smtClean="0"/>
          </a:p>
          <a:p>
            <a:pPr>
              <a:defRPr/>
            </a:pPr>
            <a:endParaRPr lang="en-US" dirty="0"/>
          </a:p>
        </p:txBody>
      </p:sp>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20</a:t>
            </a:fld>
            <a:endParaRPr lang="en-US"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algn="l"/>
            <a:r>
              <a:rPr lang="en-US" altLang="en-US" dirty="0" smtClean="0">
                <a:solidFill>
                  <a:schemeClr val="tx1"/>
                </a:solidFill>
              </a:rPr>
              <a:t>Additional “Nevers”</a:t>
            </a:r>
          </a:p>
        </p:txBody>
      </p:sp>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21</a:t>
            </a:fld>
            <a:endParaRPr lang="en-US" altLang="en-US"/>
          </a:p>
        </p:txBody>
      </p:sp>
      <p:pic>
        <p:nvPicPr>
          <p:cNvPr id="5" name="Picture 4" title="Never"/>
          <p:cNvPicPr>
            <a:picLocks noChangeAspect="1"/>
          </p:cNvPicPr>
          <p:nvPr/>
        </p:nvPicPr>
        <p:blipFill>
          <a:blip r:embed="rId3"/>
          <a:stretch>
            <a:fillRect/>
          </a:stretch>
        </p:blipFill>
        <p:spPr>
          <a:xfrm>
            <a:off x="2476500" y="1417638"/>
            <a:ext cx="4191000" cy="4191000"/>
          </a:xfrm>
          <a:prstGeom prst="rect">
            <a:avLst/>
          </a:prstGeom>
        </p:spPr>
      </p:pic>
    </p:spTree>
    <p:extLst>
      <p:ext uri="{BB962C8B-B14F-4D97-AF65-F5344CB8AC3E}">
        <p14:creationId xmlns:p14="http://schemas.microsoft.com/office/powerpoint/2010/main" val="23521922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pPr algn="l"/>
            <a:r>
              <a:rPr lang="en-US" altLang="en-US" dirty="0" smtClean="0"/>
              <a:t>Dos</a:t>
            </a:r>
            <a:br>
              <a:rPr lang="en-US" altLang="en-US" dirty="0" smtClean="0"/>
            </a:br>
            <a:r>
              <a:rPr lang="en-US" altLang="en-US" sz="2800" dirty="0" smtClean="0"/>
              <a:t>Happy Face with Thumbs Up</a:t>
            </a:r>
            <a:r>
              <a:rPr lang="en-US" altLang="en-US" dirty="0" smtClean="0"/>
              <a:t>!</a:t>
            </a:r>
          </a:p>
        </p:txBody>
      </p:sp>
      <p:pic>
        <p:nvPicPr>
          <p:cNvPr id="147459" name="Content Placeholder 3" title="Happy Face with thumbs up"/>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33600" y="1828800"/>
            <a:ext cx="4876800" cy="4095750"/>
          </a:xfrm>
        </p:spPr>
      </p:pic>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22</a:t>
            </a:fld>
            <a:endParaRPr lang="en-US"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457200" y="609600"/>
            <a:ext cx="8229600" cy="808038"/>
          </a:xfrm>
        </p:spPr>
        <p:txBody>
          <a:bodyPr/>
          <a:lstStyle/>
          <a:p>
            <a:pPr algn="l"/>
            <a:r>
              <a:rPr lang="en-US" altLang="en-US" dirty="0" smtClean="0"/>
              <a:t>Take Action!</a:t>
            </a:r>
            <a:br>
              <a:rPr lang="en-US" altLang="en-US" dirty="0" smtClean="0"/>
            </a:br>
            <a:endParaRPr lang="en-US" altLang="en-US" dirty="0" smtClean="0"/>
          </a:p>
        </p:txBody>
      </p:sp>
      <p:pic>
        <p:nvPicPr>
          <p:cNvPr id="148484" name="Picture 2" title="Take Ac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3525" y="1684338"/>
            <a:ext cx="6076950"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23</a:t>
            </a:fld>
            <a:endParaRPr lang="en-US"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pPr algn="l"/>
            <a:r>
              <a:rPr lang="en-US" altLang="en-US" dirty="0" smtClean="0"/>
              <a:t>In Case Of An Emergency</a:t>
            </a:r>
            <a:br>
              <a:rPr lang="en-US" altLang="en-US" dirty="0" smtClean="0"/>
            </a:br>
            <a:r>
              <a:rPr lang="en-US" altLang="en-US" sz="2800" dirty="0" smtClean="0"/>
              <a:t>Cartoon of Man Being Shocked!</a:t>
            </a:r>
          </a:p>
        </p:txBody>
      </p:sp>
      <p:pic>
        <p:nvPicPr>
          <p:cNvPr id="149507" name="Content Placeholder 4" title="Cartoon picture of man being shocked"/>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62200" y="1447800"/>
            <a:ext cx="4495800" cy="4267200"/>
          </a:xfrm>
          <a:noFill/>
          <a:ln>
            <a:solidFill>
              <a:srgbClr val="000000"/>
            </a:solidFill>
            <a:miter lim="800000"/>
            <a:headEnd/>
            <a:tailEnd/>
          </a:ln>
        </p:spPr>
      </p:pic>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24</a:t>
            </a:fld>
            <a:endParaRPr lang="en-US"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ChangeArrowheads="1"/>
          </p:cNvSpPr>
          <p:nvPr>
            <p:ph type="title"/>
          </p:nvPr>
        </p:nvSpPr>
        <p:spPr/>
        <p:txBody>
          <a:bodyPr/>
          <a:lstStyle/>
          <a:p>
            <a:pPr algn="l" eaLnBrk="1" hangingPunct="1">
              <a:defRPr/>
            </a:pPr>
            <a:r>
              <a:rPr lang="en-US" dirty="0" smtClean="0"/>
              <a:t>Training</a:t>
            </a:r>
            <a:endParaRPr lang="en-US" i="1" dirty="0">
              <a:solidFill>
                <a:schemeClr val="tx1"/>
              </a:solidFill>
              <a:effectLst>
                <a:outerShdw blurRad="38100" dist="38100" dir="2700000" algn="tl">
                  <a:srgbClr val="000000"/>
                </a:outerShdw>
              </a:effectLst>
            </a:endParaRPr>
          </a:p>
        </p:txBody>
      </p:sp>
      <p:pic>
        <p:nvPicPr>
          <p:cNvPr id="150531" name="Picture 4" title="Lockout/Tagoug Safety collage with OS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76400"/>
            <a:ext cx="6172200" cy="4095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25</a:t>
            </a:fld>
            <a:endParaRPr lang="en-US"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ChangeArrowheads="1"/>
          </p:cNvSpPr>
          <p:nvPr>
            <p:ph type="title"/>
          </p:nvPr>
        </p:nvSpPr>
        <p:spPr>
          <a:xfrm>
            <a:off x="457200" y="579438"/>
            <a:ext cx="8229600" cy="533400"/>
          </a:xfrm>
        </p:spPr>
        <p:txBody>
          <a:bodyPr/>
          <a:lstStyle/>
          <a:p>
            <a:pPr algn="l"/>
            <a:r>
              <a:rPr lang="en-US" altLang="en-US" dirty="0" smtClean="0"/>
              <a:t>Circle the Best Answer</a:t>
            </a:r>
            <a:r>
              <a:rPr lang="en-US" altLang="en-US" sz="3600" dirty="0" smtClean="0"/>
              <a:t>	</a:t>
            </a:r>
          </a:p>
        </p:txBody>
      </p:sp>
      <p:pic>
        <p:nvPicPr>
          <p:cNvPr id="151556" name="Picture 1" title="Quiz"/>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225" y="1868488"/>
            <a:ext cx="81565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2" title="Question mark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273300"/>
            <a:ext cx="1633538"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DEF32F8D-9AAA-47BA-950D-5666F894FA06}" type="slidenum">
              <a:rPr lang="en-US" altLang="en-US" smtClean="0"/>
              <a:pPr>
                <a:defRPr/>
              </a:pPr>
              <a:t>26</a:t>
            </a:fld>
            <a:endParaRPr lang="en-US"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A136EDFC-EDD6-4C0F-A6F4-6CF5242968A2}" type="slidenum">
              <a:rPr lang="en-US" altLang="en-US" smtClean="0"/>
              <a:pPr>
                <a:defRPr/>
              </a:pPr>
              <a:t>3</a:t>
            </a:fld>
            <a:endParaRPr lang="en-US" altLang="en-US"/>
          </a:p>
        </p:txBody>
      </p:sp>
      <p:pic>
        <p:nvPicPr>
          <p:cNvPr id="8" name="Content Placeholder 7" title="OSHA Logo"/>
          <p:cNvPicPr>
            <a:picLocks noGrp="1" noChangeAspect="1"/>
          </p:cNvPicPr>
          <p:nvPr>
            <p:ph idx="1"/>
          </p:nvPr>
        </p:nvPicPr>
        <p:blipFill>
          <a:blip r:embed="rId3"/>
          <a:stretch>
            <a:fillRect/>
          </a:stretch>
        </p:blipFill>
        <p:spPr>
          <a:xfrm>
            <a:off x="1213819" y="1676400"/>
            <a:ext cx="6716361" cy="4449763"/>
          </a:xfrm>
          <a:prstGeom prst="rect">
            <a:avLst/>
          </a:prstGeom>
        </p:spPr>
      </p:pic>
      <p:sp>
        <p:nvSpPr>
          <p:cNvPr id="7"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dirty="0" smtClean="0">
                <a:solidFill>
                  <a:schemeClr val="tx1"/>
                </a:solidFill>
              </a:rPr>
              <a:t>General Training Content</a:t>
            </a:r>
            <a:r>
              <a:rPr lang="en-US" altLang="en-US" dirty="0" smtClean="0"/>
              <a:t/>
            </a:r>
            <a:br>
              <a:rPr lang="en-US" altLang="en-US" dirty="0" smtClean="0"/>
            </a:br>
            <a:r>
              <a:rPr lang="en-US" altLang="en-US" sz="2800" dirty="0" smtClean="0"/>
              <a:t>OSHA Logo</a:t>
            </a:r>
          </a:p>
        </p:txBody>
      </p:sp>
    </p:spTree>
    <p:extLst>
      <p:ext uri="{BB962C8B-B14F-4D97-AF65-F5344CB8AC3E}">
        <p14:creationId xmlns:p14="http://schemas.microsoft.com/office/powerpoint/2010/main" val="3950942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A136EDFC-EDD6-4C0F-A6F4-6CF5242968A2}" type="slidenum">
              <a:rPr lang="en-US" altLang="en-US" smtClean="0"/>
              <a:pPr>
                <a:defRPr/>
              </a:pPr>
              <a:t>4</a:t>
            </a:fld>
            <a:endParaRPr lang="en-US" altLang="en-US"/>
          </a:p>
        </p:txBody>
      </p:sp>
      <p:sp>
        <p:nvSpPr>
          <p:cNvPr id="7" name="Rectangle 2"/>
          <p:cNvSpPr>
            <a:spLocks noGrp="1" noChangeArrowheads="1"/>
          </p:cNvSpPr>
          <p:nvPr>
            <p:ph type="title"/>
          </p:nvPr>
        </p:nvSpPr>
        <p:spPr>
          <a:xfrm>
            <a:off x="304800" y="311150"/>
            <a:ext cx="8534400" cy="1144588"/>
          </a:xfrm>
          <a:noFill/>
        </p:spPr>
        <p:txBody>
          <a:bodyPr lIns="92075" tIns="46038" rIns="92075" bIns="46038"/>
          <a:lstStyle/>
          <a:p>
            <a:pPr algn="l"/>
            <a:r>
              <a:rPr lang="en-US" altLang="en-US" dirty="0" smtClean="0">
                <a:solidFill>
                  <a:schemeClr val="tx1"/>
                </a:solidFill>
              </a:rPr>
              <a:t>Additional Training Requirements</a:t>
            </a:r>
            <a:r>
              <a:rPr lang="en-US" altLang="en-US" dirty="0" smtClean="0"/>
              <a:t/>
            </a:r>
            <a:br>
              <a:rPr lang="en-US" altLang="en-US" dirty="0" smtClean="0"/>
            </a:br>
            <a:r>
              <a:rPr lang="en-US" altLang="en-US" sz="2800" dirty="0" smtClean="0"/>
              <a:t>Locked Out Circuit Breaker</a:t>
            </a:r>
          </a:p>
        </p:txBody>
      </p:sp>
      <p:pic>
        <p:nvPicPr>
          <p:cNvPr id="3" name="Picture 2" title="Locked Out Circuit Breaker"/>
          <p:cNvPicPr>
            <a:picLocks noChangeAspect="1"/>
          </p:cNvPicPr>
          <p:nvPr/>
        </p:nvPicPr>
        <p:blipFill>
          <a:blip r:embed="rId3"/>
          <a:stretch>
            <a:fillRect/>
          </a:stretch>
        </p:blipFill>
        <p:spPr>
          <a:xfrm>
            <a:off x="1295400" y="1676400"/>
            <a:ext cx="6666551" cy="4446538"/>
          </a:xfrm>
          <a:prstGeom prst="rect">
            <a:avLst/>
          </a:prstGeom>
          <a:ln>
            <a:solidFill>
              <a:schemeClr val="tx1"/>
            </a:solidFill>
          </a:ln>
        </p:spPr>
      </p:pic>
    </p:spTree>
    <p:extLst>
      <p:ext uri="{BB962C8B-B14F-4D97-AF65-F5344CB8AC3E}">
        <p14:creationId xmlns:p14="http://schemas.microsoft.com/office/powerpoint/2010/main" val="1679536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685800" y="274638"/>
            <a:ext cx="7772400" cy="1143000"/>
          </a:xfrm>
        </p:spPr>
        <p:txBody>
          <a:bodyPr/>
          <a:lstStyle/>
          <a:p>
            <a:pPr algn="l"/>
            <a:r>
              <a:rPr lang="en-US" altLang="en-US" dirty="0" smtClean="0"/>
              <a:t>Common Terms – Amperes</a:t>
            </a:r>
            <a:br>
              <a:rPr lang="en-US" altLang="en-US" dirty="0" smtClean="0"/>
            </a:br>
            <a:r>
              <a:rPr lang="en-US" altLang="en-US" sz="2800" dirty="0" smtClean="0"/>
              <a:t>Danger High Voltage Sign </a:t>
            </a:r>
          </a:p>
        </p:txBody>
      </p:sp>
      <p:pic>
        <p:nvPicPr>
          <p:cNvPr id="133123" name="Picture 3" title="Danger High Voltage 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52600"/>
            <a:ext cx="7010400" cy="436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5</a:t>
            </a:fld>
            <a:endParaRPr lang="en-US" alt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685800" y="304800"/>
            <a:ext cx="7772400" cy="1143000"/>
          </a:xfrm>
          <a:ln>
            <a:solidFill>
              <a:schemeClr val="bg1"/>
            </a:solidFill>
            <a:miter lim="800000"/>
            <a:headEnd/>
            <a:tailEnd/>
          </a:ln>
        </p:spPr>
        <p:txBody>
          <a:bodyPr/>
          <a:lstStyle/>
          <a:p>
            <a:pPr algn="l"/>
            <a:r>
              <a:rPr lang="en-US" altLang="en-US" dirty="0" smtClean="0"/>
              <a:t>Common Terms – Grounding </a:t>
            </a:r>
          </a:p>
        </p:txBody>
      </p:sp>
      <p:pic>
        <p:nvPicPr>
          <p:cNvPr id="134147" name="Picture 1" descr="Electrical Hazards:&#10;Electrical Shock&#10;Arc-flash&#10;Arc-blast" title="Common Terms Ground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1652588"/>
            <a:ext cx="5857875" cy="35528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6</a:t>
            </a:fld>
            <a:endParaRPr lang="en-US" alt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algn="l"/>
            <a:r>
              <a:rPr lang="en-US" altLang="en-US" smtClean="0"/>
              <a:t>Electrical Sources On-Board</a:t>
            </a:r>
            <a:br>
              <a:rPr lang="en-US" altLang="en-US" smtClean="0"/>
            </a:br>
            <a:r>
              <a:rPr lang="en-US" altLang="en-US" sz="2800" smtClean="0"/>
              <a:t>Electrical Sources Flow Chart</a:t>
            </a:r>
          </a:p>
        </p:txBody>
      </p:sp>
      <p:pic>
        <p:nvPicPr>
          <p:cNvPr id="135171" name="Picture 3" descr="Electrical Circuits and Distribution Bo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79248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7</a:t>
            </a:fld>
            <a:endParaRPr lang="en-US"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algn="l"/>
            <a:r>
              <a:rPr lang="en-US" altLang="en-US" dirty="0" smtClean="0"/>
              <a:t>Non-Electrical Hazards</a:t>
            </a:r>
            <a:br>
              <a:rPr lang="en-US" altLang="en-US" dirty="0" smtClean="0"/>
            </a:br>
            <a:r>
              <a:rPr lang="en-US" altLang="en-US" sz="2800" dirty="0" smtClean="0"/>
              <a:t>Shipyard Worker Closing a Valve</a:t>
            </a:r>
          </a:p>
        </p:txBody>
      </p:sp>
      <p:pic>
        <p:nvPicPr>
          <p:cNvPr id="136195" name="Picture 3" title="Shipyard worker closing a valve">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600200"/>
            <a:ext cx="7086600" cy="4311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8</a:t>
            </a:fld>
            <a:endParaRPr lang="en-US"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algn="l"/>
            <a:r>
              <a:rPr lang="en-US" altLang="en-US" dirty="0" smtClean="0"/>
              <a:t>Lockout-</a:t>
            </a:r>
            <a:r>
              <a:rPr lang="en-US" altLang="en-US" dirty="0" err="1" smtClean="0"/>
              <a:t>Tagout</a:t>
            </a:r>
            <a:r>
              <a:rPr lang="en-US" altLang="en-US" dirty="0" smtClean="0"/>
              <a:t/>
            </a:r>
            <a:br>
              <a:rPr lang="en-US" altLang="en-US" dirty="0" smtClean="0"/>
            </a:br>
            <a:r>
              <a:rPr lang="en-US" altLang="en-US" sz="2800" dirty="0" smtClean="0"/>
              <a:t>Circuit Board With Red Tags</a:t>
            </a:r>
          </a:p>
        </p:txBody>
      </p:sp>
      <p:sp>
        <p:nvSpPr>
          <p:cNvPr id="137219" name="Rectangle 3"/>
          <p:cNvSpPr>
            <a:spLocks noGrp="1" noChangeArrowheads="1"/>
          </p:cNvSpPr>
          <p:nvPr>
            <p:ph type="body" idx="1"/>
          </p:nvPr>
        </p:nvSpPr>
        <p:spPr/>
        <p:txBody>
          <a:bodyPr/>
          <a:lstStyle/>
          <a:p>
            <a:endParaRPr lang="en-US" altLang="en-US" smtClean="0"/>
          </a:p>
        </p:txBody>
      </p:sp>
      <p:pic>
        <p:nvPicPr>
          <p:cNvPr id="137220" name="Picture 4" title="Circuit Board with 4 red ta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7620000" cy="4191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9</a:t>
            </a:fld>
            <a:endParaRPr lang="en-US" alt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19603</TotalTime>
  <Words>2397</Words>
  <Application>Microsoft Office PowerPoint</Application>
  <PresentationFormat>On-screen Show (4:3)</PresentationFormat>
  <Paragraphs>379</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MS PGothic</vt:lpstr>
      <vt:lpstr>Arial</vt:lpstr>
      <vt:lpstr>Calibri</vt:lpstr>
      <vt:lpstr>Helvetica</vt:lpstr>
      <vt:lpstr>Helvetica Neue</vt:lpstr>
      <vt:lpstr>ITCFranklinGothic LT Book</vt:lpstr>
      <vt:lpstr>Times New Roman</vt:lpstr>
      <vt:lpstr>Wingdings</vt:lpstr>
      <vt:lpstr>Default Design</vt:lpstr>
      <vt:lpstr>Electrical Safety /Lockout-Tagout</vt:lpstr>
      <vt:lpstr>Topics Severely Burned Hand</vt:lpstr>
      <vt:lpstr>General Training Content OSHA Logo</vt:lpstr>
      <vt:lpstr>Additional Training Requirements Locked Out Circuit Breaker</vt:lpstr>
      <vt:lpstr>Common Terms – Amperes Danger High Voltage Sign </vt:lpstr>
      <vt:lpstr>Common Terms – Grounding </vt:lpstr>
      <vt:lpstr>Electrical Sources On-Board Electrical Sources Flow Chart</vt:lpstr>
      <vt:lpstr>Non-Electrical Hazards Shipyard Worker Closing a Valve</vt:lpstr>
      <vt:lpstr>Lockout-Tagout Circuit Board With Red Tags</vt:lpstr>
      <vt:lpstr>Terminology-Affected Employees Red Tag</vt:lpstr>
      <vt:lpstr>Overcurrent Devices Circuit Breaker </vt:lpstr>
      <vt:lpstr>Key Word:  De-Energize! Circuit Locked Out and Tagged</vt:lpstr>
      <vt:lpstr>Hazardous Energy/Terminology   </vt:lpstr>
      <vt:lpstr>Your Companies System Lockout Tagout Graphic </vt:lpstr>
      <vt:lpstr>Lockout Tagout Piers / Facilities Lockout Device </vt:lpstr>
      <vt:lpstr>Tagging Out a Navy Vessel Improper Tagout</vt:lpstr>
      <vt:lpstr>Proper Tag Attachment Correct Tagout Methods On Switches/Valves</vt:lpstr>
      <vt:lpstr>Quiz Tagout Methods On Switches / Valves</vt:lpstr>
      <vt:lpstr>Dos and Don’ts Authorized Person Filling-Out A Tag </vt:lpstr>
      <vt:lpstr>The Five Basic Rules</vt:lpstr>
      <vt:lpstr>Additional “Nevers”</vt:lpstr>
      <vt:lpstr>Dos Happy Face with Thumbs Up!</vt:lpstr>
      <vt:lpstr>Take Action! </vt:lpstr>
      <vt:lpstr>In Case Of An Emergency Cartoon of Man Being Shocked!</vt:lpstr>
      <vt:lpstr>Training</vt:lpstr>
      <vt:lpstr>Circle the Best Answer </vt:lpstr>
    </vt:vector>
  </TitlesOfParts>
  <Company>BTS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S2P2 Training Manual</dc:title>
  <dc:creator>Owner</dc:creator>
  <cp:lastModifiedBy>Tom</cp:lastModifiedBy>
  <cp:revision>540</cp:revision>
  <cp:lastPrinted>2020-02-13T19:29:06Z</cp:lastPrinted>
  <dcterms:created xsi:type="dcterms:W3CDTF">2009-10-20T22:52:57Z</dcterms:created>
  <dcterms:modified xsi:type="dcterms:W3CDTF">2020-03-24T17:51:04Z</dcterms:modified>
</cp:coreProperties>
</file>